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4" r:id="rId8"/>
    <p:sldId id="265" r:id="rId9"/>
    <p:sldId id="271" r:id="rId10"/>
    <p:sldId id="261" r:id="rId11"/>
    <p:sldId id="262" r:id="rId12"/>
    <p:sldId id="263" r:id="rId13"/>
    <p:sldId id="266" r:id="rId14"/>
    <p:sldId id="26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527051" y="4437063"/>
            <a:ext cx="103632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kern="120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527051" y="5445125"/>
            <a:ext cx="85344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 kern="12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-4572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9267" y="117475"/>
            <a:ext cx="27432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117475"/>
            <a:ext cx="8070573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15795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814917" y="117475"/>
            <a:ext cx="10767483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719667" y="1123950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5.png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9.xml"/><Relationship Id="rId3" Type="http://schemas.openxmlformats.org/officeDocument/2006/relationships/slide" Target="slide5.xml"/><Relationship Id="rId2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27050" y="4437380"/>
            <a:ext cx="5688330" cy="966470"/>
          </a:xfrm>
        </p:spPr>
        <p:txBody>
          <a:bodyPr/>
          <a:p>
            <a:r>
              <a:rPr lang="en-US" altLang="zh-CN" sz="6600">
                <a:solidFill>
                  <a:srgbClr val="FF0000"/>
                </a:solidFill>
              </a:rPr>
              <a:t>1.3.2  </a:t>
            </a:r>
            <a:r>
              <a:rPr lang="zh-CN" altLang="zh-CN" sz="6600">
                <a:solidFill>
                  <a:srgbClr val="FF0000"/>
                </a:solidFill>
              </a:rPr>
              <a:t>奇偶性</a:t>
            </a:r>
            <a:endParaRPr lang="zh-CN" altLang="zh-CN" sz="660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27050" y="5445125"/>
            <a:ext cx="7361555" cy="600075"/>
          </a:xfrm>
        </p:spPr>
        <p:txBody>
          <a:bodyPr/>
          <a:p>
            <a:pPr algn="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奇函数和偶函数的图象特征及运用</a:t>
            </a: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10640" y="1321435"/>
            <a:ext cx="9775825" cy="4474845"/>
          </a:xfrm>
        </p:spPr>
        <p:txBody>
          <a:bodyPr/>
          <a:p>
            <a:r>
              <a:rPr lang="en-US" altLang="zh-CN" sz="3600"/>
              <a:t>1</a:t>
            </a:r>
            <a:r>
              <a:rPr lang="zh-CN" altLang="en-US" sz="3600"/>
              <a:t>、函数奇偶性反映到图象上是图象的对称性，因而当问题涉及奇函数或偶函数时，不妨利用图象的对称性帮助解决，或者研究关于原点对称的区间上的函数值的有关规律等。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、奇函数在关于原点对称的区间上的单调性相同；偶</a:t>
            </a:r>
            <a:r>
              <a:rPr lang="zh-CN" altLang="en-US" sz="3600">
                <a:sym typeface="+mn-ea"/>
              </a:rPr>
              <a:t>函数在关于原点对称的区间上的单调性相反。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奇函数和偶函数的图象特征及运用</a:t>
            </a:r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4705" y="1622425"/>
          <a:ext cx="7553960" cy="121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831465" imgH="457200" progId="Equation.KSEE3">
                  <p:embed/>
                </p:oleObj>
              </mc:Choice>
              <mc:Fallback>
                <p:oleObj name="" r:id="rId1" imgW="2831465" imgH="457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4705" y="1622425"/>
                        <a:ext cx="7553960" cy="1219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8153" y="3360420"/>
          <a:ext cx="9963785" cy="1232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3695700" imgH="457200" progId="Equation.KSEE3">
                  <p:embed/>
                </p:oleObj>
              </mc:Choice>
              <mc:Fallback>
                <p:oleObj name="" r:id="rId3" imgW="3695700" imgH="4572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8153" y="3360420"/>
                        <a:ext cx="9963785" cy="1232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424430" y="4711065"/>
            <a:ext cx="75488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A.4          B.2           C.1          D.0</a:t>
            </a:r>
            <a:endParaRPr lang="en-US" altLang="zh-CN" sz="3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grayscl/>
            <a:lum bright="24000" contrast="72000"/>
          </a:blip>
          <a:stretch>
            <a:fillRect/>
          </a:stretch>
        </p:blipFill>
        <p:spPr>
          <a:xfrm>
            <a:off x="9169400" y="1622425"/>
            <a:ext cx="1905635" cy="1412240"/>
          </a:xfrm>
          <a:prstGeom prst="rect">
            <a:avLst/>
          </a:prstGeom>
        </p:spPr>
      </p:pic>
      <p:sp>
        <p:nvSpPr>
          <p:cNvPr id="215" name=" 215">
            <a:hlinkClick r:id="rId6" action="ppaction://hlinksldjump"/>
          </p:cNvPr>
          <p:cNvSpPr/>
          <p:nvPr/>
        </p:nvSpPr>
        <p:spPr>
          <a:xfrm>
            <a:off x="10522585" y="6310630"/>
            <a:ext cx="1450340" cy="434975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</a:rPr>
              <a:t>导图</a:t>
            </a: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函数奇偶性的应用</a:t>
            </a:r>
            <a:r>
              <a:rPr lang="en-US" altLang="zh-CN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——</a:t>
            </a:r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求对称区间的解析式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455" y="1123950"/>
            <a:ext cx="10972800" cy="1765935"/>
          </a:xfrm>
        </p:spPr>
        <p:txBody>
          <a:bodyPr/>
          <a:p>
            <a:r>
              <a:rPr lang="en-US" altLang="zh-CN"/>
              <a:t>1</a:t>
            </a:r>
            <a:r>
              <a:rPr lang="zh-CN" altLang="en-US"/>
              <a:t>、设所求区间上的任意</a:t>
            </a:r>
            <a:r>
              <a:rPr lang="en-US" altLang="zh-CN"/>
              <a:t>x</a:t>
            </a:r>
            <a:r>
              <a:rPr lang="zh-CN" altLang="zh-CN"/>
              <a:t>；</a:t>
            </a:r>
            <a:endParaRPr lang="zh-CN" altLang="zh-CN"/>
          </a:p>
          <a:p>
            <a:r>
              <a:rPr lang="en-US" altLang="zh-CN"/>
              <a:t>2</a:t>
            </a:r>
            <a:r>
              <a:rPr lang="zh-CN" altLang="en-US"/>
              <a:t>、把所求区间内的变量转化为已知区间内的变量（</a:t>
            </a:r>
            <a:r>
              <a:rPr lang="en-US" altLang="zh-CN"/>
              <a:t>x     -x</a:t>
            </a:r>
            <a:r>
              <a:rPr lang="zh-CN" altLang="zh-CN"/>
              <a:t>）；</a:t>
            </a:r>
            <a:endParaRPr lang="zh-CN" altLang="zh-CN"/>
          </a:p>
          <a:p>
            <a:r>
              <a:rPr lang="en-US" altLang="zh-CN"/>
              <a:t>3</a:t>
            </a:r>
            <a:r>
              <a:rPr lang="zh-CN" altLang="en-US"/>
              <a:t>、利用</a:t>
            </a:r>
            <a:r>
              <a:rPr lang="en-US" altLang="zh-CN"/>
              <a:t>f(-x)=f(x)</a:t>
            </a:r>
            <a:r>
              <a:rPr lang="zh-CN" altLang="en-US"/>
              <a:t>或</a:t>
            </a:r>
            <a:r>
              <a:rPr lang="en-US" altLang="zh-CN"/>
              <a:t>f(-x)=-f(x)</a:t>
            </a:r>
            <a:r>
              <a:rPr lang="zh-CN" altLang="en-US"/>
              <a:t>求出所求区间的函数解析式。</a:t>
            </a:r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9429115" y="1909445"/>
            <a:ext cx="30289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81773" y="3057843"/>
          <a:ext cx="7349490" cy="3046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819400" imgH="1168400" progId="Equation.KSEE3">
                  <p:embed/>
                </p:oleObj>
              </mc:Choice>
              <mc:Fallback>
                <p:oleObj name="" r:id="rId1" imgW="2819400" imgH="1168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81773" y="3057843"/>
                        <a:ext cx="7349490" cy="3046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函数奇偶性、单调性的综合应用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8025" y="1158875"/>
            <a:ext cx="9983470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一般地，若函数</a:t>
            </a:r>
            <a:r>
              <a:rPr lang="en-US" altLang="zh-CN" sz="3200">
                <a:sym typeface="+mn-ea"/>
              </a:rPr>
              <a:t>f(x)</a:t>
            </a:r>
            <a:r>
              <a:rPr lang="zh-CN" altLang="zh-CN" sz="3200">
                <a:sym typeface="+mn-ea"/>
              </a:rPr>
              <a:t>为</a:t>
            </a:r>
            <a:r>
              <a:rPr lang="zh-CN" altLang="en-US" sz="3200">
                <a:sym typeface="+mn-ea"/>
              </a:rPr>
              <a:t>奇函数，则</a:t>
            </a:r>
            <a:r>
              <a:rPr lang="en-US" altLang="zh-CN" sz="3200">
                <a:sym typeface="+mn-ea"/>
              </a:rPr>
              <a:t>f(x)</a:t>
            </a:r>
            <a:r>
              <a:rPr lang="zh-CN" altLang="en-US" sz="3200">
                <a:sym typeface="+mn-ea"/>
              </a:rPr>
              <a:t>在关于原点对称的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两个区间</a:t>
            </a:r>
            <a:r>
              <a:rPr lang="en-US" altLang="zh-CN" sz="3200">
                <a:sym typeface="+mn-ea"/>
              </a:rPr>
              <a:t>[a,b]</a:t>
            </a:r>
            <a:r>
              <a:rPr lang="zh-CN" altLang="zh-CN" sz="3200">
                <a:sym typeface="+mn-ea"/>
              </a:rPr>
              <a:t>和</a:t>
            </a:r>
            <a:r>
              <a:rPr lang="en-US" altLang="zh-CN" sz="3200">
                <a:sym typeface="+mn-ea"/>
              </a:rPr>
              <a:t>[-b,-a]</a:t>
            </a:r>
            <a:r>
              <a:rPr lang="zh-CN" altLang="en-US" sz="3200">
                <a:sym typeface="+mn-ea"/>
              </a:rPr>
              <a:t>上具有相同的单调性；</a:t>
            </a:r>
            <a:endParaRPr lang="zh-CN" altLang="en-US" sz="3200">
              <a:sym typeface="+mn-ea"/>
            </a:endParaRPr>
          </a:p>
          <a:p>
            <a:r>
              <a:rPr lang="zh-CN" altLang="en-US" sz="3200"/>
              <a:t>               </a:t>
            </a:r>
            <a:r>
              <a:rPr lang="zh-CN" altLang="en-US" sz="3200">
                <a:sym typeface="+mn-ea"/>
              </a:rPr>
              <a:t>若函数</a:t>
            </a:r>
            <a:r>
              <a:rPr lang="en-US" altLang="zh-CN" sz="3200">
                <a:sym typeface="+mn-ea"/>
              </a:rPr>
              <a:t>f(x)</a:t>
            </a:r>
            <a:r>
              <a:rPr lang="zh-CN" altLang="zh-CN" sz="3200">
                <a:sym typeface="+mn-ea"/>
              </a:rPr>
              <a:t>为偶</a:t>
            </a:r>
            <a:r>
              <a:rPr lang="zh-CN" altLang="en-US" sz="3200">
                <a:sym typeface="+mn-ea"/>
              </a:rPr>
              <a:t>函数，则</a:t>
            </a:r>
            <a:r>
              <a:rPr lang="en-US" altLang="zh-CN" sz="3200">
                <a:sym typeface="+mn-ea"/>
              </a:rPr>
              <a:t>f(x)</a:t>
            </a:r>
            <a:r>
              <a:rPr lang="zh-CN" altLang="en-US" sz="3200">
                <a:sym typeface="+mn-ea"/>
              </a:rPr>
              <a:t>在关于原点对称的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两个区间</a:t>
            </a:r>
            <a:r>
              <a:rPr lang="en-US" altLang="zh-CN" sz="3200">
                <a:sym typeface="+mn-ea"/>
              </a:rPr>
              <a:t>[a,b]</a:t>
            </a:r>
            <a:r>
              <a:rPr lang="zh-CN" altLang="zh-CN" sz="3200">
                <a:sym typeface="+mn-ea"/>
              </a:rPr>
              <a:t>和</a:t>
            </a:r>
            <a:r>
              <a:rPr lang="en-US" altLang="zh-CN" sz="3200">
                <a:sym typeface="+mn-ea"/>
              </a:rPr>
              <a:t>[-b,-a]</a:t>
            </a:r>
            <a:r>
              <a:rPr lang="zh-CN" altLang="en-US" sz="3200">
                <a:sym typeface="+mn-ea"/>
              </a:rPr>
              <a:t>上具有相反的单调性；</a:t>
            </a:r>
            <a:endParaRPr lang="zh-CN" altLang="en-US" sz="3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4705" y="3937000"/>
          <a:ext cx="10854055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784600" imgH="457200" progId="Equation.KSEE3">
                  <p:embed/>
                </p:oleObj>
              </mc:Choice>
              <mc:Fallback>
                <p:oleObj name="" r:id="rId1" imgW="3784600" imgH="457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4705" y="3937000"/>
                        <a:ext cx="10854055" cy="13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83855" y="485775"/>
            <a:ext cx="3852545" cy="720725"/>
          </a:xfrm>
        </p:spPr>
        <p:txBody>
          <a:bodyPr/>
          <a:p>
            <a:r>
              <a:rPr lang="zh-CN" altLang="en-US" sz="6600">
                <a:solidFill>
                  <a:srgbClr val="FF0000"/>
                </a:solidFill>
              </a:rPr>
              <a:t>思维导图</a:t>
            </a:r>
            <a:endParaRPr lang="zh-CN" altLang="en-US" sz="6600">
              <a:solidFill>
                <a:srgbClr val="FF0000"/>
              </a:solidFill>
            </a:endParaRPr>
          </a:p>
        </p:txBody>
      </p:sp>
      <p:sp>
        <p:nvSpPr>
          <p:cNvPr id="270" name=" 270">
            <a:hlinkClick r:id="rId1" action="ppaction://hlinksldjump"/>
          </p:cNvPr>
          <p:cNvSpPr/>
          <p:nvPr/>
        </p:nvSpPr>
        <p:spPr>
          <a:xfrm>
            <a:off x="6332220" y="1536065"/>
            <a:ext cx="1964055" cy="1689735"/>
          </a:xfrm>
          <a:custGeom>
            <a:avLst/>
            <a:gdLst>
              <a:gd name="connsiteX0" fmla="*/ 607556 w 1117355"/>
              <a:gd name="connsiteY0" fmla="*/ 0 h 1117355"/>
              <a:gd name="connsiteX1" fmla="*/ 616337 w 1117355"/>
              <a:gd name="connsiteY1" fmla="*/ 32441 h 1117355"/>
              <a:gd name="connsiteX2" fmla="*/ 641988 w 1117355"/>
              <a:gd name="connsiteY2" fmla="*/ 86205 h 1117355"/>
              <a:gd name="connsiteX3" fmla="*/ 684480 w 1117355"/>
              <a:gd name="connsiteY3" fmla="*/ 44457 h 1117355"/>
              <a:gd name="connsiteX4" fmla="*/ 703827 w 1117355"/>
              <a:gd name="connsiteY4" fmla="*/ 16976 h 1117355"/>
              <a:gd name="connsiteX5" fmla="*/ 706841 w 1117355"/>
              <a:gd name="connsiteY5" fmla="*/ 50449 h 1117355"/>
              <a:gd name="connsiteX6" fmla="*/ 722767 w 1117355"/>
              <a:gd name="connsiteY6" fmla="*/ 107849 h 1117355"/>
              <a:gd name="connsiteX7" fmla="*/ 771862 w 1117355"/>
              <a:gd name="connsiteY7" fmla="*/ 74114 h 1117355"/>
              <a:gd name="connsiteX8" fmla="*/ 795686 w 1117355"/>
              <a:gd name="connsiteY8" fmla="*/ 50411 h 1117355"/>
              <a:gd name="connsiteX9" fmla="*/ 792843 w 1117355"/>
              <a:gd name="connsiteY9" fmla="*/ 83897 h 1117355"/>
              <a:gd name="connsiteX10" fmla="*/ 798558 w 1117355"/>
              <a:gd name="connsiteY10" fmla="*/ 143192 h 1117355"/>
              <a:gd name="connsiteX11" fmla="*/ 852767 w 1117355"/>
              <a:gd name="connsiteY11" fmla="*/ 118495 h 1117355"/>
              <a:gd name="connsiteX12" fmla="*/ 880346 w 1117355"/>
              <a:gd name="connsiteY12" fmla="*/ 99288 h 1117355"/>
              <a:gd name="connsiteX13" fmla="*/ 871730 w 1117355"/>
              <a:gd name="connsiteY13" fmla="*/ 131774 h 1117355"/>
              <a:gd name="connsiteX14" fmla="*/ 867062 w 1117355"/>
              <a:gd name="connsiteY14" fmla="*/ 191159 h 1117355"/>
              <a:gd name="connsiteX15" fmla="*/ 924737 w 1117355"/>
              <a:gd name="connsiteY15" fmla="*/ 176251 h 1117355"/>
              <a:gd name="connsiteX16" fmla="*/ 955231 w 1117355"/>
              <a:gd name="connsiteY16" fmla="*/ 162125 h 1117355"/>
              <a:gd name="connsiteX17" fmla="*/ 941105 w 1117355"/>
              <a:gd name="connsiteY17" fmla="*/ 192620 h 1117355"/>
              <a:gd name="connsiteX18" fmla="*/ 926196 w 1117355"/>
              <a:gd name="connsiteY18" fmla="*/ 250293 h 1117355"/>
              <a:gd name="connsiteX19" fmla="*/ 985583 w 1117355"/>
              <a:gd name="connsiteY19" fmla="*/ 245626 h 1117355"/>
              <a:gd name="connsiteX20" fmla="*/ 1018066 w 1117355"/>
              <a:gd name="connsiteY20" fmla="*/ 237010 h 1117355"/>
              <a:gd name="connsiteX21" fmla="*/ 998860 w 1117355"/>
              <a:gd name="connsiteY21" fmla="*/ 264588 h 1117355"/>
              <a:gd name="connsiteX22" fmla="*/ 974163 w 1117355"/>
              <a:gd name="connsiteY22" fmla="*/ 318796 h 1117355"/>
              <a:gd name="connsiteX23" fmla="*/ 1033458 w 1117355"/>
              <a:gd name="connsiteY23" fmla="*/ 324513 h 1117355"/>
              <a:gd name="connsiteX24" fmla="*/ 1066945 w 1117355"/>
              <a:gd name="connsiteY24" fmla="*/ 321669 h 1117355"/>
              <a:gd name="connsiteX25" fmla="*/ 1043241 w 1117355"/>
              <a:gd name="connsiteY25" fmla="*/ 345493 h 1117355"/>
              <a:gd name="connsiteX26" fmla="*/ 1009506 w 1117355"/>
              <a:gd name="connsiteY26" fmla="*/ 394590 h 1117355"/>
              <a:gd name="connsiteX27" fmla="*/ 1066906 w 1117355"/>
              <a:gd name="connsiteY27" fmla="*/ 410515 h 1117355"/>
              <a:gd name="connsiteX28" fmla="*/ 1100380 w 1117355"/>
              <a:gd name="connsiteY28" fmla="*/ 413529 h 1117355"/>
              <a:gd name="connsiteX29" fmla="*/ 1072898 w 1117355"/>
              <a:gd name="connsiteY29" fmla="*/ 432875 h 1117355"/>
              <a:gd name="connsiteX30" fmla="*/ 1031151 w 1117355"/>
              <a:gd name="connsiteY30" fmla="*/ 475368 h 1117355"/>
              <a:gd name="connsiteX31" fmla="*/ 1084914 w 1117355"/>
              <a:gd name="connsiteY31" fmla="*/ 501019 h 1117355"/>
              <a:gd name="connsiteX32" fmla="*/ 1117353 w 1117355"/>
              <a:gd name="connsiteY32" fmla="*/ 509800 h 1117355"/>
              <a:gd name="connsiteX33" fmla="*/ 1086932 w 1117355"/>
              <a:gd name="connsiteY33" fmla="*/ 524080 h 1117355"/>
              <a:gd name="connsiteX34" fmla="*/ 1038439 w 1117355"/>
              <a:gd name="connsiteY34" fmla="*/ 558677 h 1117355"/>
              <a:gd name="connsiteX35" fmla="*/ 1086931 w 1117355"/>
              <a:gd name="connsiteY35" fmla="*/ 593274 h 1117355"/>
              <a:gd name="connsiteX36" fmla="*/ 1117355 w 1117355"/>
              <a:gd name="connsiteY36" fmla="*/ 607555 h 1117355"/>
              <a:gd name="connsiteX37" fmla="*/ 1084914 w 1117355"/>
              <a:gd name="connsiteY37" fmla="*/ 616336 h 1117355"/>
              <a:gd name="connsiteX38" fmla="*/ 1031150 w 1117355"/>
              <a:gd name="connsiteY38" fmla="*/ 641988 h 1117355"/>
              <a:gd name="connsiteX39" fmla="*/ 1072898 w 1117355"/>
              <a:gd name="connsiteY39" fmla="*/ 684480 h 1117355"/>
              <a:gd name="connsiteX40" fmla="*/ 1100380 w 1117355"/>
              <a:gd name="connsiteY40" fmla="*/ 703827 h 1117355"/>
              <a:gd name="connsiteX41" fmla="*/ 1066906 w 1117355"/>
              <a:gd name="connsiteY41" fmla="*/ 706840 h 1117355"/>
              <a:gd name="connsiteX42" fmla="*/ 1009506 w 1117355"/>
              <a:gd name="connsiteY42" fmla="*/ 722766 h 1117355"/>
              <a:gd name="connsiteX43" fmla="*/ 1043241 w 1117355"/>
              <a:gd name="connsiteY43" fmla="*/ 771862 h 1117355"/>
              <a:gd name="connsiteX44" fmla="*/ 1066944 w 1117355"/>
              <a:gd name="connsiteY44" fmla="*/ 795686 h 1117355"/>
              <a:gd name="connsiteX45" fmla="*/ 1033457 w 1117355"/>
              <a:gd name="connsiteY45" fmla="*/ 792842 h 1117355"/>
              <a:gd name="connsiteX46" fmla="*/ 974163 w 1117355"/>
              <a:gd name="connsiteY46" fmla="*/ 798558 h 1117355"/>
              <a:gd name="connsiteX47" fmla="*/ 998861 w 1117355"/>
              <a:gd name="connsiteY47" fmla="*/ 852767 h 1117355"/>
              <a:gd name="connsiteX48" fmla="*/ 1018067 w 1117355"/>
              <a:gd name="connsiteY48" fmla="*/ 880346 h 1117355"/>
              <a:gd name="connsiteX49" fmla="*/ 985583 w 1117355"/>
              <a:gd name="connsiteY49" fmla="*/ 871730 h 1117355"/>
              <a:gd name="connsiteX50" fmla="*/ 926197 w 1117355"/>
              <a:gd name="connsiteY50" fmla="*/ 867062 h 1117355"/>
              <a:gd name="connsiteX51" fmla="*/ 941106 w 1117355"/>
              <a:gd name="connsiteY51" fmla="*/ 924736 h 1117355"/>
              <a:gd name="connsiteX52" fmla="*/ 955230 w 1117355"/>
              <a:gd name="connsiteY52" fmla="*/ 955231 h 1117355"/>
              <a:gd name="connsiteX53" fmla="*/ 924736 w 1117355"/>
              <a:gd name="connsiteY53" fmla="*/ 941105 h 1117355"/>
              <a:gd name="connsiteX54" fmla="*/ 867062 w 1117355"/>
              <a:gd name="connsiteY54" fmla="*/ 926196 h 1117355"/>
              <a:gd name="connsiteX55" fmla="*/ 871730 w 1117355"/>
              <a:gd name="connsiteY55" fmla="*/ 985583 h 1117355"/>
              <a:gd name="connsiteX56" fmla="*/ 881237 w 1117355"/>
              <a:gd name="connsiteY56" fmla="*/ 1021426 h 1117355"/>
              <a:gd name="connsiteX57" fmla="*/ 798559 w 1117355"/>
              <a:gd name="connsiteY57" fmla="*/ 974163 h 1117355"/>
              <a:gd name="connsiteX58" fmla="*/ 792843 w 1117355"/>
              <a:gd name="connsiteY58" fmla="*/ 1033459 h 1117355"/>
              <a:gd name="connsiteX59" fmla="*/ 795980 w 1117355"/>
              <a:gd name="connsiteY59" fmla="*/ 1070407 h 1117355"/>
              <a:gd name="connsiteX60" fmla="*/ 722766 w 1117355"/>
              <a:gd name="connsiteY60" fmla="*/ 1009507 h 1117355"/>
              <a:gd name="connsiteX61" fmla="*/ 706840 w 1117355"/>
              <a:gd name="connsiteY61" fmla="*/ 1066907 h 1117355"/>
              <a:gd name="connsiteX62" fmla="*/ 703827 w 1117355"/>
              <a:gd name="connsiteY62" fmla="*/ 1100380 h 1117355"/>
              <a:gd name="connsiteX63" fmla="*/ 684480 w 1117355"/>
              <a:gd name="connsiteY63" fmla="*/ 1072899 h 1117355"/>
              <a:gd name="connsiteX64" fmla="*/ 641988 w 1117355"/>
              <a:gd name="connsiteY64" fmla="*/ 1031150 h 1117355"/>
              <a:gd name="connsiteX65" fmla="*/ 616336 w 1117355"/>
              <a:gd name="connsiteY65" fmla="*/ 1084915 h 1117355"/>
              <a:gd name="connsiteX66" fmla="*/ 607556 w 1117355"/>
              <a:gd name="connsiteY66" fmla="*/ 1117355 h 1117355"/>
              <a:gd name="connsiteX67" fmla="*/ 593275 w 1117355"/>
              <a:gd name="connsiteY67" fmla="*/ 1086932 h 1117355"/>
              <a:gd name="connsiteX68" fmla="*/ 558678 w 1117355"/>
              <a:gd name="connsiteY68" fmla="*/ 1038439 h 1117355"/>
              <a:gd name="connsiteX69" fmla="*/ 524080 w 1117355"/>
              <a:gd name="connsiteY69" fmla="*/ 1086931 h 1117355"/>
              <a:gd name="connsiteX70" fmla="*/ 509800 w 1117355"/>
              <a:gd name="connsiteY70" fmla="*/ 1117354 h 1117355"/>
              <a:gd name="connsiteX71" fmla="*/ 501019 w 1117355"/>
              <a:gd name="connsiteY71" fmla="*/ 1084915 h 1117355"/>
              <a:gd name="connsiteX72" fmla="*/ 475369 w 1117355"/>
              <a:gd name="connsiteY72" fmla="*/ 1031151 h 1117355"/>
              <a:gd name="connsiteX73" fmla="*/ 432876 w 1117355"/>
              <a:gd name="connsiteY73" fmla="*/ 1072898 h 1117355"/>
              <a:gd name="connsiteX74" fmla="*/ 413529 w 1117355"/>
              <a:gd name="connsiteY74" fmla="*/ 1100382 h 1117355"/>
              <a:gd name="connsiteX75" fmla="*/ 410514 w 1117355"/>
              <a:gd name="connsiteY75" fmla="*/ 1066908 h 1117355"/>
              <a:gd name="connsiteX76" fmla="*/ 394589 w 1117355"/>
              <a:gd name="connsiteY76" fmla="*/ 1009506 h 1117355"/>
              <a:gd name="connsiteX77" fmla="*/ 345493 w 1117355"/>
              <a:gd name="connsiteY77" fmla="*/ 1043241 h 1117355"/>
              <a:gd name="connsiteX78" fmla="*/ 321668 w 1117355"/>
              <a:gd name="connsiteY78" fmla="*/ 1066945 h 1117355"/>
              <a:gd name="connsiteX79" fmla="*/ 324512 w 1117355"/>
              <a:gd name="connsiteY79" fmla="*/ 1033458 h 1117355"/>
              <a:gd name="connsiteX80" fmla="*/ 318796 w 1117355"/>
              <a:gd name="connsiteY80" fmla="*/ 974164 h 1117355"/>
              <a:gd name="connsiteX81" fmla="*/ 264588 w 1117355"/>
              <a:gd name="connsiteY81" fmla="*/ 998861 h 1117355"/>
              <a:gd name="connsiteX82" fmla="*/ 237009 w 1117355"/>
              <a:gd name="connsiteY82" fmla="*/ 1018067 h 1117355"/>
              <a:gd name="connsiteX83" fmla="*/ 245625 w 1117355"/>
              <a:gd name="connsiteY83" fmla="*/ 985583 h 1117355"/>
              <a:gd name="connsiteX84" fmla="*/ 250293 w 1117355"/>
              <a:gd name="connsiteY84" fmla="*/ 926196 h 1117355"/>
              <a:gd name="connsiteX85" fmla="*/ 192619 w 1117355"/>
              <a:gd name="connsiteY85" fmla="*/ 941105 h 1117355"/>
              <a:gd name="connsiteX86" fmla="*/ 162124 w 1117355"/>
              <a:gd name="connsiteY86" fmla="*/ 955230 h 1117355"/>
              <a:gd name="connsiteX87" fmla="*/ 176250 w 1117355"/>
              <a:gd name="connsiteY87" fmla="*/ 924736 h 1117355"/>
              <a:gd name="connsiteX88" fmla="*/ 191158 w 1117355"/>
              <a:gd name="connsiteY88" fmla="*/ 867062 h 1117355"/>
              <a:gd name="connsiteX89" fmla="*/ 131772 w 1117355"/>
              <a:gd name="connsiteY89" fmla="*/ 871729 h 1117355"/>
              <a:gd name="connsiteX90" fmla="*/ 99288 w 1117355"/>
              <a:gd name="connsiteY90" fmla="*/ 880346 h 1117355"/>
              <a:gd name="connsiteX91" fmla="*/ 118495 w 1117355"/>
              <a:gd name="connsiteY91" fmla="*/ 852766 h 1117355"/>
              <a:gd name="connsiteX92" fmla="*/ 143192 w 1117355"/>
              <a:gd name="connsiteY92" fmla="*/ 798558 h 1117355"/>
              <a:gd name="connsiteX93" fmla="*/ 83897 w 1117355"/>
              <a:gd name="connsiteY93" fmla="*/ 792842 h 1117355"/>
              <a:gd name="connsiteX94" fmla="*/ 50411 w 1117355"/>
              <a:gd name="connsiteY94" fmla="*/ 795685 h 1117355"/>
              <a:gd name="connsiteX95" fmla="*/ 74115 w 1117355"/>
              <a:gd name="connsiteY95" fmla="*/ 771862 h 1117355"/>
              <a:gd name="connsiteX96" fmla="*/ 107850 w 1117355"/>
              <a:gd name="connsiteY96" fmla="*/ 722765 h 1117355"/>
              <a:gd name="connsiteX97" fmla="*/ 50448 w 1117355"/>
              <a:gd name="connsiteY97" fmla="*/ 706840 h 1117355"/>
              <a:gd name="connsiteX98" fmla="*/ 16975 w 1117355"/>
              <a:gd name="connsiteY98" fmla="*/ 703826 h 1117355"/>
              <a:gd name="connsiteX99" fmla="*/ 44457 w 1117355"/>
              <a:gd name="connsiteY99" fmla="*/ 684480 h 1117355"/>
              <a:gd name="connsiteX100" fmla="*/ 86205 w 1117355"/>
              <a:gd name="connsiteY100" fmla="*/ 641988 h 1117355"/>
              <a:gd name="connsiteX101" fmla="*/ 32441 w 1117355"/>
              <a:gd name="connsiteY101" fmla="*/ 616336 h 1117355"/>
              <a:gd name="connsiteX102" fmla="*/ 0 w 1117355"/>
              <a:gd name="connsiteY102" fmla="*/ 607555 h 1117355"/>
              <a:gd name="connsiteX103" fmla="*/ 30424 w 1117355"/>
              <a:gd name="connsiteY103" fmla="*/ 593275 h 1117355"/>
              <a:gd name="connsiteX104" fmla="*/ 78916 w 1117355"/>
              <a:gd name="connsiteY104" fmla="*/ 558677 h 1117355"/>
              <a:gd name="connsiteX105" fmla="*/ 30424 w 1117355"/>
              <a:gd name="connsiteY105" fmla="*/ 524080 h 1117355"/>
              <a:gd name="connsiteX106" fmla="*/ 1 w 1117355"/>
              <a:gd name="connsiteY106" fmla="*/ 509800 h 1117355"/>
              <a:gd name="connsiteX107" fmla="*/ 32441 w 1117355"/>
              <a:gd name="connsiteY107" fmla="*/ 501019 h 1117355"/>
              <a:gd name="connsiteX108" fmla="*/ 86205 w 1117355"/>
              <a:gd name="connsiteY108" fmla="*/ 475369 h 1117355"/>
              <a:gd name="connsiteX109" fmla="*/ 44457 w 1117355"/>
              <a:gd name="connsiteY109" fmla="*/ 432875 h 1117355"/>
              <a:gd name="connsiteX110" fmla="*/ 16976 w 1117355"/>
              <a:gd name="connsiteY110" fmla="*/ 413530 h 1117355"/>
              <a:gd name="connsiteX111" fmla="*/ 50449 w 1117355"/>
              <a:gd name="connsiteY111" fmla="*/ 410515 h 1117355"/>
              <a:gd name="connsiteX112" fmla="*/ 107850 w 1117355"/>
              <a:gd name="connsiteY112" fmla="*/ 394590 h 1117355"/>
              <a:gd name="connsiteX113" fmla="*/ 74114 w 1117355"/>
              <a:gd name="connsiteY113" fmla="*/ 345493 h 1117355"/>
              <a:gd name="connsiteX114" fmla="*/ 50410 w 1117355"/>
              <a:gd name="connsiteY114" fmla="*/ 321668 h 1117355"/>
              <a:gd name="connsiteX115" fmla="*/ 83898 w 1117355"/>
              <a:gd name="connsiteY115" fmla="*/ 324512 h 1117355"/>
              <a:gd name="connsiteX116" fmla="*/ 143192 w 1117355"/>
              <a:gd name="connsiteY116" fmla="*/ 318797 h 1117355"/>
              <a:gd name="connsiteX117" fmla="*/ 118495 w 1117355"/>
              <a:gd name="connsiteY117" fmla="*/ 264588 h 1117355"/>
              <a:gd name="connsiteX118" fmla="*/ 99289 w 1117355"/>
              <a:gd name="connsiteY118" fmla="*/ 237010 h 1117355"/>
              <a:gd name="connsiteX119" fmla="*/ 131773 w 1117355"/>
              <a:gd name="connsiteY119" fmla="*/ 245625 h 1117355"/>
              <a:gd name="connsiteX120" fmla="*/ 191158 w 1117355"/>
              <a:gd name="connsiteY120" fmla="*/ 250293 h 1117355"/>
              <a:gd name="connsiteX121" fmla="*/ 176250 w 1117355"/>
              <a:gd name="connsiteY121" fmla="*/ 192620 h 1117355"/>
              <a:gd name="connsiteX122" fmla="*/ 162125 w 1117355"/>
              <a:gd name="connsiteY122" fmla="*/ 162124 h 1117355"/>
              <a:gd name="connsiteX123" fmla="*/ 192619 w 1117355"/>
              <a:gd name="connsiteY123" fmla="*/ 176251 h 1117355"/>
              <a:gd name="connsiteX124" fmla="*/ 250292 w 1117355"/>
              <a:gd name="connsiteY124" fmla="*/ 191159 h 1117355"/>
              <a:gd name="connsiteX125" fmla="*/ 245625 w 1117355"/>
              <a:gd name="connsiteY125" fmla="*/ 131774 h 1117355"/>
              <a:gd name="connsiteX126" fmla="*/ 237009 w 1117355"/>
              <a:gd name="connsiteY126" fmla="*/ 99287 h 1117355"/>
              <a:gd name="connsiteX127" fmla="*/ 264588 w 1117355"/>
              <a:gd name="connsiteY127" fmla="*/ 118495 h 1117355"/>
              <a:gd name="connsiteX128" fmla="*/ 318796 w 1117355"/>
              <a:gd name="connsiteY128" fmla="*/ 143192 h 1117355"/>
              <a:gd name="connsiteX129" fmla="*/ 324513 w 1117355"/>
              <a:gd name="connsiteY129" fmla="*/ 83897 h 1117355"/>
              <a:gd name="connsiteX130" fmla="*/ 321669 w 1117355"/>
              <a:gd name="connsiteY130" fmla="*/ 50411 h 1117355"/>
              <a:gd name="connsiteX131" fmla="*/ 345493 w 1117355"/>
              <a:gd name="connsiteY131" fmla="*/ 74115 h 1117355"/>
              <a:gd name="connsiteX132" fmla="*/ 394589 w 1117355"/>
              <a:gd name="connsiteY132" fmla="*/ 107850 h 1117355"/>
              <a:gd name="connsiteX133" fmla="*/ 410514 w 1117355"/>
              <a:gd name="connsiteY133" fmla="*/ 50448 h 1117355"/>
              <a:gd name="connsiteX134" fmla="*/ 413529 w 1117355"/>
              <a:gd name="connsiteY134" fmla="*/ 16974 h 1117355"/>
              <a:gd name="connsiteX135" fmla="*/ 432877 w 1117355"/>
              <a:gd name="connsiteY135" fmla="*/ 44457 h 1117355"/>
              <a:gd name="connsiteX136" fmla="*/ 475368 w 1117355"/>
              <a:gd name="connsiteY136" fmla="*/ 86205 h 1117355"/>
              <a:gd name="connsiteX137" fmla="*/ 501019 w 1117355"/>
              <a:gd name="connsiteY137" fmla="*/ 32441 h 1117355"/>
              <a:gd name="connsiteX138" fmla="*/ 509800 w 1117355"/>
              <a:gd name="connsiteY138" fmla="*/ 1 h 1117355"/>
              <a:gd name="connsiteX139" fmla="*/ 524080 w 1117355"/>
              <a:gd name="connsiteY139" fmla="*/ 30424 h 1117355"/>
              <a:gd name="connsiteX140" fmla="*/ 558677 w 1117355"/>
              <a:gd name="connsiteY140" fmla="*/ 78916 h 1117355"/>
              <a:gd name="connsiteX141" fmla="*/ 593275 w 1117355"/>
              <a:gd name="connsiteY141" fmla="*/ 30423 h 111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117355" h="1117355">
                <a:moveTo>
                  <a:pt x="607556" y="0"/>
                </a:moveTo>
                <a:lnTo>
                  <a:pt x="616337" y="32441"/>
                </a:lnTo>
                <a:cubicBezTo>
                  <a:pt x="623336" y="51367"/>
                  <a:pt x="631935" y="69370"/>
                  <a:pt x="641988" y="86205"/>
                </a:cubicBezTo>
                <a:cubicBezTo>
                  <a:pt x="657192" y="73824"/>
                  <a:pt x="671430" y="59848"/>
                  <a:pt x="684480" y="44457"/>
                </a:cubicBezTo>
                <a:lnTo>
                  <a:pt x="703827" y="16976"/>
                </a:lnTo>
                <a:lnTo>
                  <a:pt x="706841" y="50449"/>
                </a:lnTo>
                <a:cubicBezTo>
                  <a:pt x="710447" y="70302"/>
                  <a:pt x="715790" y="89525"/>
                  <a:pt x="722767" y="107849"/>
                </a:cubicBezTo>
                <a:cubicBezTo>
                  <a:pt x="739889" y="98297"/>
                  <a:pt x="756338" y="87005"/>
                  <a:pt x="771862" y="74114"/>
                </a:cubicBezTo>
                <a:lnTo>
                  <a:pt x="795686" y="50411"/>
                </a:lnTo>
                <a:lnTo>
                  <a:pt x="792843" y="83897"/>
                </a:lnTo>
                <a:cubicBezTo>
                  <a:pt x="792946" y="104075"/>
                  <a:pt x="794869" y="123935"/>
                  <a:pt x="798558" y="143192"/>
                </a:cubicBezTo>
                <a:cubicBezTo>
                  <a:pt x="817080" y="136758"/>
                  <a:pt x="835240" y="128494"/>
                  <a:pt x="852767" y="118495"/>
                </a:cubicBezTo>
                <a:lnTo>
                  <a:pt x="880346" y="99288"/>
                </a:lnTo>
                <a:lnTo>
                  <a:pt x="871730" y="131774"/>
                </a:lnTo>
                <a:cubicBezTo>
                  <a:pt x="868328" y="151663"/>
                  <a:pt x="866774" y="171555"/>
                  <a:pt x="867062" y="191159"/>
                </a:cubicBezTo>
                <a:cubicBezTo>
                  <a:pt x="886420" y="188040"/>
                  <a:pt x="905740" y="183055"/>
                  <a:pt x="924737" y="176251"/>
                </a:cubicBezTo>
                <a:lnTo>
                  <a:pt x="955231" y="162125"/>
                </a:lnTo>
                <a:lnTo>
                  <a:pt x="941105" y="192620"/>
                </a:lnTo>
                <a:cubicBezTo>
                  <a:pt x="934301" y="211617"/>
                  <a:pt x="929316" y="230936"/>
                  <a:pt x="926196" y="250293"/>
                </a:cubicBezTo>
                <a:cubicBezTo>
                  <a:pt x="945801" y="250582"/>
                  <a:pt x="965692" y="249027"/>
                  <a:pt x="985583" y="245626"/>
                </a:cubicBezTo>
                <a:lnTo>
                  <a:pt x="1018066" y="237010"/>
                </a:lnTo>
                <a:lnTo>
                  <a:pt x="998860" y="264588"/>
                </a:lnTo>
                <a:cubicBezTo>
                  <a:pt x="988861" y="282115"/>
                  <a:pt x="980597" y="300275"/>
                  <a:pt x="974163" y="318796"/>
                </a:cubicBezTo>
                <a:cubicBezTo>
                  <a:pt x="993421" y="322486"/>
                  <a:pt x="1013279" y="324408"/>
                  <a:pt x="1033458" y="324513"/>
                </a:cubicBezTo>
                <a:lnTo>
                  <a:pt x="1066945" y="321669"/>
                </a:lnTo>
                <a:lnTo>
                  <a:pt x="1043241" y="345493"/>
                </a:lnTo>
                <a:cubicBezTo>
                  <a:pt x="1030350" y="361018"/>
                  <a:pt x="1019057" y="377467"/>
                  <a:pt x="1009506" y="394590"/>
                </a:cubicBezTo>
                <a:cubicBezTo>
                  <a:pt x="1027829" y="401567"/>
                  <a:pt x="1047052" y="406909"/>
                  <a:pt x="1066906" y="410515"/>
                </a:cubicBezTo>
                <a:lnTo>
                  <a:pt x="1100380" y="413529"/>
                </a:lnTo>
                <a:lnTo>
                  <a:pt x="1072898" y="432875"/>
                </a:lnTo>
                <a:cubicBezTo>
                  <a:pt x="1057507" y="445926"/>
                  <a:pt x="1043531" y="460165"/>
                  <a:pt x="1031151" y="475368"/>
                </a:cubicBezTo>
                <a:cubicBezTo>
                  <a:pt x="1047984" y="485421"/>
                  <a:pt x="1065988" y="494020"/>
                  <a:pt x="1084914" y="501019"/>
                </a:cubicBezTo>
                <a:lnTo>
                  <a:pt x="1117353" y="509800"/>
                </a:lnTo>
                <a:lnTo>
                  <a:pt x="1086932" y="524080"/>
                </a:lnTo>
                <a:cubicBezTo>
                  <a:pt x="1069509" y="534259"/>
                  <a:pt x="1053271" y="545854"/>
                  <a:pt x="1038439" y="558677"/>
                </a:cubicBezTo>
                <a:cubicBezTo>
                  <a:pt x="1053272" y="571501"/>
                  <a:pt x="1069509" y="583096"/>
                  <a:pt x="1086931" y="593274"/>
                </a:cubicBezTo>
                <a:lnTo>
                  <a:pt x="1117355" y="607555"/>
                </a:lnTo>
                <a:lnTo>
                  <a:pt x="1084914" y="616336"/>
                </a:lnTo>
                <a:cubicBezTo>
                  <a:pt x="1065988" y="623335"/>
                  <a:pt x="1047984" y="631934"/>
                  <a:pt x="1031150" y="641988"/>
                </a:cubicBezTo>
                <a:cubicBezTo>
                  <a:pt x="1043531" y="657191"/>
                  <a:pt x="1057507" y="671430"/>
                  <a:pt x="1072898" y="684480"/>
                </a:cubicBezTo>
                <a:lnTo>
                  <a:pt x="1100380" y="703827"/>
                </a:lnTo>
                <a:lnTo>
                  <a:pt x="1066906" y="706840"/>
                </a:lnTo>
                <a:cubicBezTo>
                  <a:pt x="1047052" y="710447"/>
                  <a:pt x="1027829" y="715789"/>
                  <a:pt x="1009506" y="722766"/>
                </a:cubicBezTo>
                <a:cubicBezTo>
                  <a:pt x="1019057" y="739889"/>
                  <a:pt x="1030349" y="756338"/>
                  <a:pt x="1043241" y="771862"/>
                </a:cubicBezTo>
                <a:lnTo>
                  <a:pt x="1066944" y="795686"/>
                </a:lnTo>
                <a:lnTo>
                  <a:pt x="1033457" y="792842"/>
                </a:lnTo>
                <a:cubicBezTo>
                  <a:pt x="1013279" y="792946"/>
                  <a:pt x="993420" y="794869"/>
                  <a:pt x="974163" y="798558"/>
                </a:cubicBezTo>
                <a:cubicBezTo>
                  <a:pt x="980597" y="817079"/>
                  <a:pt x="988861" y="835239"/>
                  <a:pt x="998861" y="852767"/>
                </a:cubicBezTo>
                <a:lnTo>
                  <a:pt x="1018067" y="880346"/>
                </a:lnTo>
                <a:lnTo>
                  <a:pt x="985583" y="871730"/>
                </a:lnTo>
                <a:cubicBezTo>
                  <a:pt x="965693" y="868328"/>
                  <a:pt x="945802" y="866773"/>
                  <a:pt x="926197" y="867062"/>
                </a:cubicBezTo>
                <a:cubicBezTo>
                  <a:pt x="929316" y="886420"/>
                  <a:pt x="934301" y="905738"/>
                  <a:pt x="941106" y="924736"/>
                </a:cubicBezTo>
                <a:lnTo>
                  <a:pt x="955230" y="955231"/>
                </a:lnTo>
                <a:lnTo>
                  <a:pt x="924736" y="941105"/>
                </a:lnTo>
                <a:cubicBezTo>
                  <a:pt x="905739" y="934301"/>
                  <a:pt x="886420" y="929316"/>
                  <a:pt x="867062" y="926196"/>
                </a:cubicBezTo>
                <a:cubicBezTo>
                  <a:pt x="866773" y="945801"/>
                  <a:pt x="868328" y="965692"/>
                  <a:pt x="871730" y="985583"/>
                </a:cubicBezTo>
                <a:lnTo>
                  <a:pt x="881237" y="1021426"/>
                </a:lnTo>
                <a:lnTo>
                  <a:pt x="798559" y="974163"/>
                </a:lnTo>
                <a:cubicBezTo>
                  <a:pt x="794870" y="993421"/>
                  <a:pt x="792946" y="1013280"/>
                  <a:pt x="792843" y="1033459"/>
                </a:cubicBezTo>
                <a:lnTo>
                  <a:pt x="795980" y="1070407"/>
                </a:lnTo>
                <a:lnTo>
                  <a:pt x="722766" y="1009507"/>
                </a:lnTo>
                <a:cubicBezTo>
                  <a:pt x="715790" y="1027830"/>
                  <a:pt x="710446" y="1047053"/>
                  <a:pt x="706840" y="1066907"/>
                </a:cubicBezTo>
                <a:lnTo>
                  <a:pt x="703827" y="1100380"/>
                </a:lnTo>
                <a:lnTo>
                  <a:pt x="684480" y="1072899"/>
                </a:lnTo>
                <a:cubicBezTo>
                  <a:pt x="671430" y="1057508"/>
                  <a:pt x="657192" y="1043531"/>
                  <a:pt x="641988" y="1031150"/>
                </a:cubicBezTo>
                <a:cubicBezTo>
                  <a:pt x="631934" y="1047985"/>
                  <a:pt x="623336" y="1065989"/>
                  <a:pt x="616336" y="1084915"/>
                </a:cubicBezTo>
                <a:lnTo>
                  <a:pt x="607556" y="1117355"/>
                </a:lnTo>
                <a:lnTo>
                  <a:pt x="593275" y="1086932"/>
                </a:lnTo>
                <a:cubicBezTo>
                  <a:pt x="583096" y="1069509"/>
                  <a:pt x="571501" y="1053271"/>
                  <a:pt x="558678" y="1038439"/>
                </a:cubicBezTo>
                <a:cubicBezTo>
                  <a:pt x="545854" y="1053271"/>
                  <a:pt x="534259" y="1069508"/>
                  <a:pt x="524080" y="1086931"/>
                </a:cubicBezTo>
                <a:lnTo>
                  <a:pt x="509800" y="1117354"/>
                </a:lnTo>
                <a:lnTo>
                  <a:pt x="501019" y="1084915"/>
                </a:lnTo>
                <a:cubicBezTo>
                  <a:pt x="494020" y="1065988"/>
                  <a:pt x="485422" y="1047985"/>
                  <a:pt x="475369" y="1031151"/>
                </a:cubicBezTo>
                <a:cubicBezTo>
                  <a:pt x="460165" y="1043532"/>
                  <a:pt x="445926" y="1057508"/>
                  <a:pt x="432876" y="1072898"/>
                </a:cubicBezTo>
                <a:lnTo>
                  <a:pt x="413529" y="1100382"/>
                </a:lnTo>
                <a:lnTo>
                  <a:pt x="410514" y="1066908"/>
                </a:lnTo>
                <a:cubicBezTo>
                  <a:pt x="406908" y="1047053"/>
                  <a:pt x="401566" y="1027831"/>
                  <a:pt x="394589" y="1009506"/>
                </a:cubicBezTo>
                <a:cubicBezTo>
                  <a:pt x="377466" y="1019058"/>
                  <a:pt x="361017" y="1030350"/>
                  <a:pt x="345493" y="1043241"/>
                </a:cubicBezTo>
                <a:lnTo>
                  <a:pt x="321668" y="1066945"/>
                </a:lnTo>
                <a:lnTo>
                  <a:pt x="324512" y="1033458"/>
                </a:lnTo>
                <a:cubicBezTo>
                  <a:pt x="324409" y="1013280"/>
                  <a:pt x="322485" y="993421"/>
                  <a:pt x="318796" y="974164"/>
                </a:cubicBezTo>
                <a:cubicBezTo>
                  <a:pt x="300275" y="980597"/>
                  <a:pt x="282115" y="988861"/>
                  <a:pt x="264588" y="998861"/>
                </a:cubicBezTo>
                <a:lnTo>
                  <a:pt x="237009" y="1018067"/>
                </a:lnTo>
                <a:lnTo>
                  <a:pt x="245625" y="985583"/>
                </a:lnTo>
                <a:cubicBezTo>
                  <a:pt x="249026" y="965692"/>
                  <a:pt x="250582" y="945802"/>
                  <a:pt x="250293" y="926196"/>
                </a:cubicBezTo>
                <a:cubicBezTo>
                  <a:pt x="230935" y="929316"/>
                  <a:pt x="211616" y="934301"/>
                  <a:pt x="192619" y="941105"/>
                </a:cubicBezTo>
                <a:lnTo>
                  <a:pt x="162124" y="955230"/>
                </a:lnTo>
                <a:lnTo>
                  <a:pt x="176250" y="924736"/>
                </a:lnTo>
                <a:cubicBezTo>
                  <a:pt x="183053" y="905739"/>
                  <a:pt x="188039" y="886420"/>
                  <a:pt x="191158" y="867062"/>
                </a:cubicBezTo>
                <a:cubicBezTo>
                  <a:pt x="171553" y="866773"/>
                  <a:pt x="151663" y="868328"/>
                  <a:pt x="131772" y="871729"/>
                </a:cubicBezTo>
                <a:lnTo>
                  <a:pt x="99288" y="880346"/>
                </a:lnTo>
                <a:lnTo>
                  <a:pt x="118495" y="852766"/>
                </a:lnTo>
                <a:cubicBezTo>
                  <a:pt x="128494" y="835239"/>
                  <a:pt x="136758" y="817079"/>
                  <a:pt x="143192" y="798558"/>
                </a:cubicBezTo>
                <a:cubicBezTo>
                  <a:pt x="123935" y="794869"/>
                  <a:pt x="104076" y="792946"/>
                  <a:pt x="83897" y="792842"/>
                </a:cubicBezTo>
                <a:lnTo>
                  <a:pt x="50411" y="795685"/>
                </a:lnTo>
                <a:lnTo>
                  <a:pt x="74115" y="771862"/>
                </a:lnTo>
                <a:cubicBezTo>
                  <a:pt x="87006" y="756338"/>
                  <a:pt x="98298" y="739889"/>
                  <a:pt x="107850" y="722765"/>
                </a:cubicBezTo>
                <a:cubicBezTo>
                  <a:pt x="89526" y="715788"/>
                  <a:pt x="70303" y="710446"/>
                  <a:pt x="50448" y="706840"/>
                </a:cubicBezTo>
                <a:lnTo>
                  <a:pt x="16975" y="703826"/>
                </a:lnTo>
                <a:lnTo>
                  <a:pt x="44457" y="684480"/>
                </a:lnTo>
                <a:cubicBezTo>
                  <a:pt x="59848" y="671429"/>
                  <a:pt x="73825" y="657192"/>
                  <a:pt x="86205" y="641988"/>
                </a:cubicBezTo>
                <a:cubicBezTo>
                  <a:pt x="69371" y="631934"/>
                  <a:pt x="51368" y="623335"/>
                  <a:pt x="32441" y="616336"/>
                </a:cubicBezTo>
                <a:lnTo>
                  <a:pt x="0" y="607555"/>
                </a:lnTo>
                <a:lnTo>
                  <a:pt x="30424" y="593275"/>
                </a:lnTo>
                <a:cubicBezTo>
                  <a:pt x="47847" y="583095"/>
                  <a:pt x="64084" y="571500"/>
                  <a:pt x="78916" y="558677"/>
                </a:cubicBezTo>
                <a:cubicBezTo>
                  <a:pt x="64083" y="545854"/>
                  <a:pt x="47846" y="534259"/>
                  <a:pt x="30424" y="524080"/>
                </a:cubicBezTo>
                <a:lnTo>
                  <a:pt x="1" y="509800"/>
                </a:lnTo>
                <a:lnTo>
                  <a:pt x="32441" y="501019"/>
                </a:lnTo>
                <a:cubicBezTo>
                  <a:pt x="51367" y="494020"/>
                  <a:pt x="69371" y="485421"/>
                  <a:pt x="86205" y="475369"/>
                </a:cubicBezTo>
                <a:cubicBezTo>
                  <a:pt x="73825" y="460164"/>
                  <a:pt x="59848" y="445926"/>
                  <a:pt x="44457" y="432875"/>
                </a:cubicBezTo>
                <a:lnTo>
                  <a:pt x="16976" y="413530"/>
                </a:lnTo>
                <a:lnTo>
                  <a:pt x="50449" y="410515"/>
                </a:lnTo>
                <a:cubicBezTo>
                  <a:pt x="70302" y="406909"/>
                  <a:pt x="89526" y="401567"/>
                  <a:pt x="107850" y="394590"/>
                </a:cubicBezTo>
                <a:cubicBezTo>
                  <a:pt x="98298" y="377467"/>
                  <a:pt x="87005" y="361018"/>
                  <a:pt x="74114" y="345493"/>
                </a:cubicBezTo>
                <a:lnTo>
                  <a:pt x="50410" y="321668"/>
                </a:lnTo>
                <a:lnTo>
                  <a:pt x="83898" y="324512"/>
                </a:lnTo>
                <a:cubicBezTo>
                  <a:pt x="104076" y="324409"/>
                  <a:pt x="123935" y="322486"/>
                  <a:pt x="143192" y="318797"/>
                </a:cubicBezTo>
                <a:cubicBezTo>
                  <a:pt x="136758" y="300275"/>
                  <a:pt x="128494" y="282115"/>
                  <a:pt x="118495" y="264588"/>
                </a:cubicBezTo>
                <a:lnTo>
                  <a:pt x="99289" y="237010"/>
                </a:lnTo>
                <a:lnTo>
                  <a:pt x="131773" y="245625"/>
                </a:lnTo>
                <a:cubicBezTo>
                  <a:pt x="151663" y="249028"/>
                  <a:pt x="171554" y="250582"/>
                  <a:pt x="191158" y="250293"/>
                </a:cubicBezTo>
                <a:cubicBezTo>
                  <a:pt x="188040" y="230936"/>
                  <a:pt x="183054" y="211617"/>
                  <a:pt x="176250" y="192620"/>
                </a:cubicBezTo>
                <a:lnTo>
                  <a:pt x="162125" y="162124"/>
                </a:lnTo>
                <a:lnTo>
                  <a:pt x="192619" y="176251"/>
                </a:lnTo>
                <a:cubicBezTo>
                  <a:pt x="211616" y="183054"/>
                  <a:pt x="230935" y="188040"/>
                  <a:pt x="250292" y="191159"/>
                </a:cubicBezTo>
                <a:cubicBezTo>
                  <a:pt x="250581" y="171554"/>
                  <a:pt x="249027" y="151663"/>
                  <a:pt x="245625" y="131774"/>
                </a:cubicBezTo>
                <a:lnTo>
                  <a:pt x="237009" y="99287"/>
                </a:lnTo>
                <a:lnTo>
                  <a:pt x="264588" y="118495"/>
                </a:lnTo>
                <a:cubicBezTo>
                  <a:pt x="282116" y="128494"/>
                  <a:pt x="300275" y="136758"/>
                  <a:pt x="318796" y="143192"/>
                </a:cubicBezTo>
                <a:cubicBezTo>
                  <a:pt x="322486" y="123935"/>
                  <a:pt x="324409" y="104076"/>
                  <a:pt x="324513" y="83897"/>
                </a:cubicBezTo>
                <a:lnTo>
                  <a:pt x="321669" y="50411"/>
                </a:lnTo>
                <a:lnTo>
                  <a:pt x="345493" y="74115"/>
                </a:lnTo>
                <a:cubicBezTo>
                  <a:pt x="361017" y="87006"/>
                  <a:pt x="377466" y="98297"/>
                  <a:pt x="394589" y="107850"/>
                </a:cubicBezTo>
                <a:cubicBezTo>
                  <a:pt x="401566" y="89526"/>
                  <a:pt x="406909" y="70302"/>
                  <a:pt x="410514" y="50448"/>
                </a:cubicBezTo>
                <a:lnTo>
                  <a:pt x="413529" y="16974"/>
                </a:lnTo>
                <a:lnTo>
                  <a:pt x="432877" y="44457"/>
                </a:lnTo>
                <a:cubicBezTo>
                  <a:pt x="445926" y="59848"/>
                  <a:pt x="460165" y="73825"/>
                  <a:pt x="475368" y="86205"/>
                </a:cubicBezTo>
                <a:cubicBezTo>
                  <a:pt x="485422" y="69371"/>
                  <a:pt x="494020" y="51368"/>
                  <a:pt x="501019" y="32441"/>
                </a:cubicBezTo>
                <a:lnTo>
                  <a:pt x="509800" y="1"/>
                </a:lnTo>
                <a:lnTo>
                  <a:pt x="524080" y="30424"/>
                </a:lnTo>
                <a:cubicBezTo>
                  <a:pt x="534259" y="47847"/>
                  <a:pt x="545854" y="64083"/>
                  <a:pt x="558677" y="78916"/>
                </a:cubicBezTo>
                <a:cubicBezTo>
                  <a:pt x="571502" y="64083"/>
                  <a:pt x="583096" y="47846"/>
                  <a:pt x="593275" y="3042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FF00"/>
                </a:solidFill>
              </a:rPr>
              <a:t>函数的奇偶性</a:t>
            </a:r>
            <a:endParaRPr lang="zh-CN" altLang="en-US" sz="3600">
              <a:solidFill>
                <a:srgbClr val="FFFF00"/>
              </a:solidFill>
            </a:endParaRPr>
          </a:p>
        </p:txBody>
      </p:sp>
      <p:sp>
        <p:nvSpPr>
          <p:cNvPr id="222" name=" 222"/>
          <p:cNvSpPr/>
          <p:nvPr/>
        </p:nvSpPr>
        <p:spPr>
          <a:xfrm>
            <a:off x="4072255" y="3084830"/>
            <a:ext cx="6484620" cy="777875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3" name=" 213"/>
          <p:cNvSpPr/>
          <p:nvPr/>
        </p:nvSpPr>
        <p:spPr>
          <a:xfrm>
            <a:off x="3291205" y="2698750"/>
            <a:ext cx="1831975" cy="117411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</a:rPr>
              <a:t>奇函数的定义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 213"/>
          <p:cNvSpPr/>
          <p:nvPr/>
        </p:nvSpPr>
        <p:spPr>
          <a:xfrm>
            <a:off x="9424670" y="2688590"/>
            <a:ext cx="1831975" cy="117411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</a:rPr>
              <a:t>偶函数的定义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5" name=" 135"/>
          <p:cNvSpPr/>
          <p:nvPr/>
        </p:nvSpPr>
        <p:spPr>
          <a:xfrm rot="5400000">
            <a:off x="3644900" y="4201160"/>
            <a:ext cx="1080135" cy="43624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2961005" y="4999990"/>
            <a:ext cx="2682240" cy="128397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</a:rPr>
              <a:t>奇函数的图象关于原点对称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 2050"/>
          <p:cNvSpPr/>
          <p:nvPr/>
        </p:nvSpPr>
        <p:spPr bwMode="auto">
          <a:xfrm>
            <a:off x="9221470" y="4883785"/>
            <a:ext cx="2682240" cy="128397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</a:rPr>
              <a:t>偶函数的图象关于</a:t>
            </a:r>
            <a:r>
              <a:rPr lang="en-US" altLang="zh-CN" sz="3200" b="1">
                <a:solidFill>
                  <a:srgbClr val="FF0000"/>
                </a:solidFill>
              </a:rPr>
              <a:t>y</a:t>
            </a:r>
            <a:r>
              <a:rPr lang="zh-CN" altLang="zh-CN" sz="3200" b="1">
                <a:solidFill>
                  <a:srgbClr val="FF0000"/>
                </a:solidFill>
              </a:rPr>
              <a:t>轴</a:t>
            </a:r>
            <a:r>
              <a:rPr lang="zh-CN" altLang="en-US" sz="3200" b="1">
                <a:solidFill>
                  <a:srgbClr val="FF0000"/>
                </a:solidFill>
              </a:rPr>
              <a:t>对称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 135"/>
          <p:cNvSpPr/>
          <p:nvPr/>
        </p:nvSpPr>
        <p:spPr>
          <a:xfrm rot="5220000">
            <a:off x="9864090" y="4196715"/>
            <a:ext cx="1080135" cy="43624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135"/>
          <p:cNvSpPr/>
          <p:nvPr/>
        </p:nvSpPr>
        <p:spPr>
          <a:xfrm rot="9600000">
            <a:off x="8579485" y="3941445"/>
            <a:ext cx="1842770" cy="2667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 135"/>
          <p:cNvSpPr/>
          <p:nvPr/>
        </p:nvSpPr>
        <p:spPr>
          <a:xfrm rot="1080000">
            <a:off x="4215765" y="4051935"/>
            <a:ext cx="2154555" cy="2794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1"/>
          <p:cNvSpPr/>
          <p:nvPr/>
        </p:nvSpPr>
        <p:spPr>
          <a:xfrm rot="11340000">
            <a:off x="2849245" y="1784985"/>
            <a:ext cx="3573780" cy="23114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" name=" 184">
            <a:hlinkClick r:id="rId2" action="ppaction://hlinksldjump"/>
          </p:cNvPr>
          <p:cNvSpPr/>
          <p:nvPr/>
        </p:nvSpPr>
        <p:spPr>
          <a:xfrm>
            <a:off x="384175" y="837565"/>
            <a:ext cx="2615565" cy="2388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0000"/>
                </a:solidFill>
              </a:rPr>
              <a:t>奇偶性的应用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 184"/>
          <p:cNvSpPr/>
          <p:nvPr/>
        </p:nvSpPr>
        <p:spPr>
          <a:xfrm>
            <a:off x="6101080" y="4956175"/>
            <a:ext cx="2721610" cy="162115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rgbClr val="FF0000"/>
                </a:solidFill>
              </a:rPr>
              <a:t>分段、抽象函数奇偶性的判断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 3">
            <a:hlinkClick r:id="rId3" action="ppaction://hlinksldjump"/>
          </p:cNvPr>
          <p:cNvSpPr/>
          <p:nvPr/>
        </p:nvSpPr>
        <p:spPr>
          <a:xfrm>
            <a:off x="6239510" y="3930015"/>
            <a:ext cx="2445385" cy="102616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0000"/>
                </a:solidFill>
              </a:rPr>
              <a:t>奇偶性的判断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 7">
            <a:hlinkClick r:id="rId4" action="ppaction://hlinksldjump"/>
          </p:cNvPr>
          <p:cNvSpPr/>
          <p:nvPr/>
        </p:nvSpPr>
        <p:spPr>
          <a:xfrm>
            <a:off x="245110" y="4009390"/>
            <a:ext cx="2353310" cy="102997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0000"/>
                </a:solidFill>
              </a:rPr>
              <a:t>图象特征及运用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15" name=" 215">
            <a:hlinkClick r:id="rId5" action="ppaction://hlinksldjump"/>
          </p:cNvPr>
          <p:cNvSpPr/>
          <p:nvPr/>
        </p:nvSpPr>
        <p:spPr>
          <a:xfrm>
            <a:off x="10522585" y="6310630"/>
            <a:ext cx="1450340" cy="434975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</a:rPr>
              <a:t>导图</a:t>
            </a: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3" grpId="0" animBg="1"/>
      <p:bldP spid="4" grpId="1" bldLvl="0" animBg="1"/>
      <p:bldP spid="213" grpId="1" bldLvl="0" animBg="1"/>
      <p:bldP spid="222" grpId="0" animBg="1"/>
      <p:bldP spid="222" grpId="1" bldLvl="0" animBg="1"/>
      <p:bldP spid="135" grpId="0" bldLvl="0" animBg="1"/>
      <p:bldP spid="2050" grpId="0" bldLvl="0" animBg="1"/>
      <p:bldP spid="6" grpId="0" bldLvl="0" animBg="1"/>
      <p:bldP spid="5" grpId="0" bldLvl="0" animBg="1"/>
      <p:bldP spid="11" grpId="0" bldLvl="0" animBg="1"/>
      <p:bldP spid="184" grpId="0" bldLvl="0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bldLvl="0" animBg="1"/>
      <p:bldP spid="10" grpId="0" bldLvl="0" animBg="1"/>
      <p:bldP spid="9" grpId="0" animBg="1"/>
      <p:bldP spid="3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1777" y="104140"/>
            <a:ext cx="10767483" cy="72072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函数奇偶性的概念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290955"/>
            <a:ext cx="11447780" cy="4527550"/>
          </a:xfrm>
        </p:spPr>
        <p:txBody>
          <a:bodyPr/>
          <a:p>
            <a:r>
              <a:rPr lang="zh-CN" altLang="en-US"/>
              <a:t>1.一般地,如果对于函数 f(x)的定义域内①　       一个x,都有②　   　　,那么函数 f(x)就叫做偶函数. </a:t>
            </a:r>
            <a:endParaRPr lang="zh-CN" altLang="en-US"/>
          </a:p>
          <a:p>
            <a:r>
              <a:rPr lang="zh-CN" altLang="en-US"/>
              <a:t>2.一般地,如果对于函数 f(x)的定义域内③　　　一个x,都有④　   　　,那么函数 f(x)就叫做奇函数. </a:t>
            </a:r>
            <a:endParaRPr lang="zh-CN" altLang="en-US"/>
          </a:p>
          <a:p>
            <a:r>
              <a:rPr lang="zh-CN" altLang="en-US"/>
              <a:t>特别提醒:</a:t>
            </a:r>
            <a:endParaRPr lang="zh-CN" altLang="en-US"/>
          </a:p>
          <a:p>
            <a:r>
              <a:rPr lang="zh-CN" altLang="en-US"/>
              <a:t>(1)一般地,奇函数要么在x=0处没有定义,要么在x=0处的函数值为0,即 f(0)=0.</a:t>
            </a:r>
            <a:endParaRPr lang="zh-CN" altLang="en-US"/>
          </a:p>
          <a:p>
            <a:r>
              <a:rPr lang="zh-CN" altLang="en-US"/>
              <a:t>(2)常数函数 f(x)=0在⑤　　　　　　　　   的情况下既是奇函数又是偶函数.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01230" y="1290955"/>
            <a:ext cx="11169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任意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98360" y="2214880"/>
            <a:ext cx="11169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任意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2120" y="4588510"/>
            <a:ext cx="350075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定义域关于原点对称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80980" y="1290955"/>
            <a:ext cx="14782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f(-x)=f(x)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80980" y="2245360"/>
            <a:ext cx="16198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f(-x)=-f(x)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455" y="946150"/>
            <a:ext cx="10972800" cy="3963670"/>
          </a:xfrm>
        </p:spPr>
        <p:txBody>
          <a:bodyPr/>
          <a:p>
            <a:r>
              <a:rPr lang="en-US" altLang="zh-CN"/>
              <a:t>1</a:t>
            </a:r>
            <a:r>
              <a:rPr lang="zh-CN" altLang="en-US"/>
              <a:t>、函数奇偶性与单调性的区别：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）奇偶性反映的是函数在定义域上的对称性    单调性反映的是函数在某一区间上函数值的变化趋势；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）奇偶性是针对整个函数定义域而言的（整体性质）    单调性则是针对函数定义域的某一个子区间而言的（局部性质）；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、定义域</a:t>
            </a:r>
            <a:r>
              <a:rPr lang="en-US" altLang="zh-CN"/>
              <a:t>“</a:t>
            </a:r>
            <a:r>
              <a:rPr lang="zh-CN" altLang="en-US"/>
              <a:t>关于原点对称</a:t>
            </a:r>
            <a:r>
              <a:rPr lang="en-US" altLang="zh-CN"/>
              <a:t>”</a:t>
            </a:r>
            <a:r>
              <a:rPr lang="zh-CN" altLang="en-US"/>
              <a:t>是函数具有奇偶性的前提．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、若奇函数在原点处有定义，则必有</a:t>
            </a:r>
            <a:r>
              <a:rPr lang="en-US" altLang="zh-CN"/>
              <a:t>f(0)=0.</a:t>
            </a:r>
            <a:endParaRPr lang="en-US" altLang="zh-CN"/>
          </a:p>
          <a:p>
            <a:r>
              <a:rPr lang="en-US" altLang="zh-CN"/>
              <a:t>4</a:t>
            </a:r>
            <a:r>
              <a:rPr lang="zh-CN" altLang="zh-CN"/>
              <a:t>、等价关系：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91777" y="104140"/>
            <a:ext cx="10767483" cy="72072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函数奇偶性的概念</a:t>
            </a:r>
            <a:r>
              <a:rPr lang="en-US" altLang="zh-CN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——</a:t>
            </a:r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注意以下四点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4310" y="4909820"/>
          <a:ext cx="5746750" cy="1071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543300" imgH="660400" progId="Equation.KSEE3">
                  <p:embed/>
                </p:oleObj>
              </mc:Choice>
              <mc:Fallback>
                <p:oleObj name="" r:id="rId1" imgW="3543300" imgH="6604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4310" y="4909820"/>
                        <a:ext cx="5746750" cy="1071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6165" y="4909820"/>
          <a:ext cx="5932170" cy="1071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3657600" imgH="660400" progId="Equation.KSEE3">
                  <p:embed/>
                </p:oleObj>
              </mc:Choice>
              <mc:Fallback>
                <p:oleObj name="" r:id="rId3" imgW="3657600" imgH="6604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46165" y="4909820"/>
                        <a:ext cx="5932170" cy="1071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" name=" 215">
            <a:hlinkClick r:id="rId5" action="ppaction://hlinksldjump"/>
          </p:cNvPr>
          <p:cNvSpPr/>
          <p:nvPr/>
        </p:nvSpPr>
        <p:spPr>
          <a:xfrm>
            <a:off x="10522585" y="6310630"/>
            <a:ext cx="1450340" cy="434975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</a:rPr>
              <a:t>导图</a:t>
            </a: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91777" y="104140"/>
            <a:ext cx="10767483" cy="72072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函数奇偶性的概念</a:t>
            </a:r>
            <a:r>
              <a:rPr lang="en-US" altLang="zh-CN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——</a:t>
            </a:r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奇偶性的判断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45665" y="1203643"/>
          <a:ext cx="5487670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943100" imgH="1676400" progId="Equation.KSEE3">
                  <p:embed/>
                </p:oleObj>
              </mc:Choice>
              <mc:Fallback>
                <p:oleObj name="" r:id="rId1" imgW="1943100" imgH="1676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45665" y="1203643"/>
                        <a:ext cx="5487670" cy="473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zh-CN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分段函数奇偶的判断</a:t>
            </a:r>
            <a:endParaRPr lang="zh-CN" altLang="zh-CN">
              <a:ln w="22225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95290" y="1083310"/>
          <a:ext cx="6379845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365500" imgH="482600" progId="Equation.KSEE3">
                  <p:embed/>
                </p:oleObj>
              </mc:Choice>
              <mc:Fallback>
                <p:oleObj name="" r:id="rId1" imgW="3365500" imgH="4826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95290" y="1083310"/>
                        <a:ext cx="6379845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25795" y="2082165"/>
          <a:ext cx="4732655" cy="979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2209800" imgH="457200" progId="Equation.KSEE3">
                  <p:embed/>
                </p:oleObj>
              </mc:Choice>
              <mc:Fallback>
                <p:oleObj name="" r:id="rId3" imgW="2209800" imgH="4572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25795" y="2082165"/>
                        <a:ext cx="4732655" cy="979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25478" y="3061335"/>
          <a:ext cx="631126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3060065" imgH="457200" progId="Equation.KSEE3">
                  <p:embed/>
                </p:oleObj>
              </mc:Choice>
              <mc:Fallback>
                <p:oleObj name="" r:id="rId5" imgW="3060065" imgH="4572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5478" y="3061335"/>
                        <a:ext cx="631126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37543" y="4126230"/>
          <a:ext cx="628713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7" imgW="3048000" imgH="457200" progId="Equation.KSEE3">
                  <p:embed/>
                </p:oleObj>
              </mc:Choice>
              <mc:Fallback>
                <p:oleObj name="" r:id="rId7" imgW="3048000" imgH="4572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37543" y="4126230"/>
                        <a:ext cx="628713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25796" y="5069205"/>
          <a:ext cx="5318760" cy="948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2578100" imgH="457200" progId="Equation.KSEE3">
                  <p:embed/>
                </p:oleObj>
              </mc:Choice>
              <mc:Fallback>
                <p:oleObj name="" r:id="rId9" imgW="2578100" imgH="4572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5796" y="5069205"/>
                        <a:ext cx="5318760" cy="948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6860" y="2705100"/>
          <a:ext cx="4853940" cy="1448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1" imgW="2298700" imgH="685800" progId="Equation.KSEE3">
                  <p:embed/>
                </p:oleObj>
              </mc:Choice>
              <mc:Fallback>
                <p:oleObj name="" r:id="rId11" imgW="2298700" imgH="6858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6860" y="2705100"/>
                        <a:ext cx="4853940" cy="1448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抽象函数奇偶性的判断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4705" y="1343025"/>
          <a:ext cx="8543290" cy="3573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340100" imgH="1397000" progId="Equation.KSEE3">
                  <p:embed/>
                </p:oleObj>
              </mc:Choice>
              <mc:Fallback>
                <p:oleObj name="" r:id="rId1" imgW="3340100" imgH="1397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4705" y="1343025"/>
                        <a:ext cx="8543290" cy="3573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010400" y="4685030"/>
            <a:ext cx="4707255" cy="9753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巧妙赋值，合理、灵活配凑；</a:t>
            </a:r>
            <a:endParaRPr lang="zh-CN" altLang="en-US" sz="280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找出</a:t>
            </a:r>
            <a:r>
              <a:rPr lang="en-US" altLang="zh-CN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f(-x)</a:t>
            </a:r>
            <a:r>
              <a:rPr lang="zh-CN" altLang="zh-CN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与</a:t>
            </a:r>
            <a:r>
              <a:rPr lang="en-US" altLang="zh-CN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f(x)</a:t>
            </a:r>
            <a:r>
              <a:rPr lang="zh-CN" altLang="zh-CN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的关系到。</a:t>
            </a:r>
            <a:endParaRPr lang="zh-CN" altLang="zh-CN" sz="280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" name=" 215">
            <a:hlinkClick r:id="rId1" action="ppaction://hlinksldjump"/>
          </p:cNvPr>
          <p:cNvSpPr/>
          <p:nvPr/>
        </p:nvSpPr>
        <p:spPr>
          <a:xfrm>
            <a:off x="10522585" y="6310630"/>
            <a:ext cx="1450340" cy="434975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</a:rPr>
              <a:t>导图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函数奇偶性的判断</a:t>
            </a:r>
            <a:r>
              <a:rPr lang="en-US" altLang="zh-CN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——</a:t>
            </a:r>
            <a:r>
              <a:rPr lang="zh-CN" altLang="en-US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导图</a:t>
            </a:r>
            <a:endParaRPr lang="zh-CN" altLang="en-US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0" name=" 190"/>
          <p:cNvSpPr/>
          <p:nvPr/>
        </p:nvSpPr>
        <p:spPr>
          <a:xfrm>
            <a:off x="170815" y="1291590"/>
            <a:ext cx="4234180" cy="14732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定义域关于原点对称？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1" name=" 141"/>
          <p:cNvSpPr/>
          <p:nvPr/>
        </p:nvSpPr>
        <p:spPr>
          <a:xfrm>
            <a:off x="4457700" y="1962150"/>
            <a:ext cx="1867535" cy="7874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4115" y="1501140"/>
            <a:ext cx="815340" cy="548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否</a:t>
            </a:r>
            <a:endParaRPr lang="zh-CN" altLang="en-US" sz="280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19" name=" 219"/>
          <p:cNvSpPr/>
          <p:nvPr/>
        </p:nvSpPr>
        <p:spPr>
          <a:xfrm>
            <a:off x="6525260" y="1651000"/>
            <a:ext cx="3905885" cy="7232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非奇非偶函数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直接连接符 6"/>
          <p:cNvCxnSpPr>
            <a:stCxn id="190" idx="2"/>
          </p:cNvCxnSpPr>
          <p:nvPr/>
        </p:nvCxnSpPr>
        <p:spPr>
          <a:xfrm>
            <a:off x="2287905" y="2764790"/>
            <a:ext cx="0" cy="1235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 141"/>
          <p:cNvSpPr/>
          <p:nvPr/>
        </p:nvSpPr>
        <p:spPr>
          <a:xfrm flipV="1">
            <a:off x="2287905" y="3963670"/>
            <a:ext cx="903605" cy="7620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76805" y="3451860"/>
            <a:ext cx="815340" cy="548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是</a:t>
            </a:r>
            <a:endParaRPr lang="zh-CN" altLang="en-US" sz="280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0" name=" 219"/>
          <p:cNvSpPr/>
          <p:nvPr/>
        </p:nvSpPr>
        <p:spPr>
          <a:xfrm>
            <a:off x="3221355" y="3639820"/>
            <a:ext cx="3169285" cy="7232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f(-x)</a:t>
            </a: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f(x)</a:t>
            </a: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的关系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 219"/>
          <p:cNvSpPr/>
          <p:nvPr/>
        </p:nvSpPr>
        <p:spPr>
          <a:xfrm>
            <a:off x="6872605" y="2915920"/>
            <a:ext cx="1920240" cy="5365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f(-x)=f(x)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 219"/>
          <p:cNvSpPr/>
          <p:nvPr/>
        </p:nvSpPr>
        <p:spPr>
          <a:xfrm>
            <a:off x="6911975" y="3733800"/>
            <a:ext cx="1920240" cy="5365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f(-x)=-f(x)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 219"/>
          <p:cNvSpPr/>
          <p:nvPr/>
        </p:nvSpPr>
        <p:spPr>
          <a:xfrm>
            <a:off x="6872605" y="4399280"/>
            <a:ext cx="1920240" cy="9702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没有上述关系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 219"/>
          <p:cNvSpPr/>
          <p:nvPr/>
        </p:nvSpPr>
        <p:spPr>
          <a:xfrm>
            <a:off x="9410700" y="2915285"/>
            <a:ext cx="1920240" cy="5365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偶函数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 219"/>
          <p:cNvSpPr/>
          <p:nvPr/>
        </p:nvSpPr>
        <p:spPr>
          <a:xfrm>
            <a:off x="9398000" y="3733800"/>
            <a:ext cx="1920240" cy="5365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奇函数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 219"/>
          <p:cNvSpPr/>
          <p:nvPr/>
        </p:nvSpPr>
        <p:spPr>
          <a:xfrm>
            <a:off x="9410700" y="4627880"/>
            <a:ext cx="1920240" cy="5365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非奇非偶</a:t>
            </a:r>
            <a:endParaRPr lang="zh-CN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509385" y="3185160"/>
            <a:ext cx="0" cy="17887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3"/>
            <a:endCxn id="12" idx="1"/>
          </p:cNvCxnSpPr>
          <p:nvPr/>
        </p:nvCxnSpPr>
        <p:spPr>
          <a:xfrm>
            <a:off x="6390640" y="4001770"/>
            <a:ext cx="52133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96050" y="3185160"/>
            <a:ext cx="363220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496050" y="4947920"/>
            <a:ext cx="403225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14" idx="1"/>
          </p:cNvCxnSpPr>
          <p:nvPr/>
        </p:nvCxnSpPr>
        <p:spPr>
          <a:xfrm>
            <a:off x="8832215" y="3183255"/>
            <a:ext cx="57848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872855" y="4039870"/>
            <a:ext cx="57848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792845" y="4895850"/>
            <a:ext cx="57848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1" grpId="0" animBg="1"/>
      <p:bldP spid="219" grpId="0" animBg="1"/>
      <p:bldP spid="8" grpId="0" animBg="1"/>
      <p:bldP spid="9" grpId="0"/>
      <p:bldP spid="10" grpId="0" animBg="1"/>
      <p:bldP spid="11" grpId="0" animBg="1"/>
      <p:bldP spid="14" grpId="0" animBg="1"/>
      <p:bldP spid="12" grpId="0" animBg="1"/>
      <p:bldP spid="15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奇函数和偶函数的图象</a:t>
            </a: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9155" y="1171575"/>
            <a:ext cx="10473690" cy="4514215"/>
          </a:xfrm>
        </p:spPr>
        <p:txBody>
          <a:bodyPr/>
          <a:p>
            <a:r>
              <a:rPr lang="zh-CN" altLang="en-US" sz="3200"/>
              <a:t>1.如果一个函数是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奇函数</a:t>
            </a:r>
            <a:r>
              <a:rPr lang="zh-CN" altLang="en-US" sz="3200"/>
              <a:t>,则这个函数的图象是以⑥  </a:t>
            </a:r>
            <a:r>
              <a:rPr lang="zh-CN" altLang="en-US" sz="320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原点</a:t>
            </a:r>
            <a:r>
              <a:rPr lang="zh-CN" altLang="en-US" sz="3200"/>
              <a:t>　为对称中心的中心对称图形;反之,如果一个函数的图象是以⑦  </a:t>
            </a:r>
            <a:r>
              <a:rPr lang="zh-CN" altLang="en-US" sz="320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原点</a:t>
            </a:r>
            <a:r>
              <a:rPr lang="zh-CN" altLang="en-US" sz="3200"/>
              <a:t>  为对称中心的中心对称图形,则这个函数是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奇函数.</a:t>
            </a:r>
            <a:r>
              <a:rPr lang="zh-CN" altLang="en-US" sz="3200"/>
              <a:t> </a:t>
            </a:r>
            <a:endParaRPr lang="zh-CN" altLang="en-US" sz="3200"/>
          </a:p>
          <a:p>
            <a:r>
              <a:rPr lang="zh-CN" altLang="en-US" sz="3200"/>
              <a:t>2.如果一个函数是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偶函数</a:t>
            </a:r>
            <a:r>
              <a:rPr lang="zh-CN" altLang="en-US" sz="3200"/>
              <a:t>,则它的图象是以⑧  </a:t>
            </a:r>
            <a:r>
              <a:rPr lang="zh-CN" altLang="en-US" sz="320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sym typeface="+mn-ea"/>
              </a:rPr>
              <a:t>y轴</a:t>
            </a:r>
            <a:r>
              <a:rPr lang="zh-CN" altLang="en-US" sz="3200">
                <a:sym typeface="+mn-ea"/>
              </a:rPr>
              <a:t>  </a:t>
            </a:r>
            <a:r>
              <a:rPr lang="zh-CN" altLang="en-US" sz="3200"/>
              <a:t>为对称轴的轴对称图形;反之,如果一个函数的图象关于 </a:t>
            </a:r>
            <a:r>
              <a:rPr lang="zh-CN" altLang="en-US" sz="320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y轴</a:t>
            </a:r>
            <a:r>
              <a:rPr lang="zh-CN" altLang="en-US" sz="3200"/>
              <a:t> 对称,则这个函数是⑨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偶函数</a:t>
            </a:r>
            <a:r>
              <a:rPr lang="zh-CN" altLang="en-US" sz="3200"/>
              <a:t>.</a:t>
            </a:r>
            <a:endParaRPr lang="zh-CN" altLang="en-US" sz="3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1290</Words>
  <Application>WPS 演示</Application>
  <PresentationFormat>宽屏</PresentationFormat>
  <Paragraphs>117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Arial Unicode MS</vt:lpstr>
      <vt:lpstr>立体地图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1.3.2  奇偶性</vt:lpstr>
      <vt:lpstr>思维导图</vt:lpstr>
      <vt:lpstr>函数奇偶性的概念</vt:lpstr>
      <vt:lpstr>函数奇偶性的概念——注意以下四点</vt:lpstr>
      <vt:lpstr>函数奇偶性的概念——奇偶性的判断</vt:lpstr>
      <vt:lpstr>分段函数奇偶的判断</vt:lpstr>
      <vt:lpstr>抽象函数奇偶性的判断</vt:lpstr>
      <vt:lpstr>函数奇偶性的判断——导图</vt:lpstr>
      <vt:lpstr>奇函数和偶函数的图象</vt:lpstr>
      <vt:lpstr>奇函数和偶函数的图象特征及运用</vt:lpstr>
      <vt:lpstr>奇函数和偶函数的图象特征及运用</vt:lpstr>
      <vt:lpstr>函数奇偶性的应用——求对称区间的解析式</vt:lpstr>
      <vt:lpstr>函数奇偶性、单调性的综合应用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23</cp:revision>
  <dcterms:created xsi:type="dcterms:W3CDTF">2015-05-05T08:02:00Z</dcterms:created>
  <dcterms:modified xsi:type="dcterms:W3CDTF">2017-11-10T01:58:37Z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