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59" r:id="rId1"/>
    <p:sldMasterId id="2147483674" r:id="rId2"/>
  </p:sldMasterIdLst>
  <p:sldIdLst>
    <p:sldId id="262" r:id="rId3"/>
    <p:sldId id="264" r:id="rId4"/>
    <p:sldId id="312" r:id="rId5"/>
    <p:sldId id="314" r:id="rId6"/>
    <p:sldId id="315" r:id="rId7"/>
    <p:sldId id="306" r:id="rId8"/>
    <p:sldId id="316" r:id="rId9"/>
    <p:sldId id="317" r:id="rId1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100"/>
    <a:srgbClr val="00A1E9"/>
    <a:srgbClr val="17B7FF"/>
    <a:srgbClr val="0066CC"/>
    <a:srgbClr val="02B0FE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7015" autoAdjust="0"/>
    <p:restoredTop sz="94333" autoAdjust="0"/>
  </p:normalViewPr>
  <p:slideViewPr>
    <p:cSldViewPr snapToGrid="0">
      <p:cViewPr varScale="1">
        <p:scale>
          <a:sx n="88" d="100"/>
          <a:sy n="88" d="100"/>
        </p:scale>
        <p:origin x="-162" y="-108"/>
      </p:cViewPr>
      <p:guideLst>
        <p:guide orient="horz" pos="2147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presProps" Target="presProps.xml"/><Relationship Id="rId5" Type="http://schemas.openxmlformats.org/officeDocument/2006/relationships/slide" Target="slides/slide3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image" Target="../media/image4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image" Target="../media/image8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6.vml.rels><?xml version="1.0" encoding="UTF-8" standalone="yes"?>
<Relationships xmlns="http://schemas.openxmlformats.org/package/2006/relationships"><Relationship Id="rId2" Type="http://schemas.openxmlformats.org/officeDocument/2006/relationships/image" Target="../media/image17.emf"/><Relationship Id="rId1" Type="http://schemas.openxmlformats.org/officeDocument/2006/relationships/image" Target="../media/image16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8A2F894-110F-4DFC-94C1-F7F1E7D8E34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D3B61F3-DABD-4D26-8DF9-C03C8A069B9B}" type="datetimeFigureOut">
              <a:rPr lang="zh-CN" altLang="en-US" smtClean="0"/>
              <a:pPr/>
              <a:t>2019/2/28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29070B1-5320-4AD1-9F6B-8453A41EDFD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31B65F-E42C-44A5-9DE1-5755360751A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章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2387600"/>
            <a:ext cx="12192000" cy="1841500"/>
          </a:xfrm>
          <a:prstGeom prst="rect">
            <a:avLst/>
          </a:prstGeom>
          <a:solidFill>
            <a:srgbClr val="00A1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ctrTitle"/>
          </p:nvPr>
        </p:nvSpPr>
        <p:spPr>
          <a:xfrm>
            <a:off x="0" y="2387600"/>
            <a:ext cx="12192000" cy="1841500"/>
          </a:xfrm>
          <a:prstGeom prst="rect">
            <a:avLst/>
          </a:prstGeom>
        </p:spPr>
        <p:txBody>
          <a:bodyPr anchor="ctr"/>
          <a:lstStyle>
            <a:lvl1pPr algn="ctr">
              <a:defRPr sz="4400">
                <a:solidFill>
                  <a:schemeClr val="bg1"/>
                </a:solidFill>
                <a:latin typeface="Adobe 黑体 Std R" panose="020B0400000000000000" pitchFamily="34" charset="-122"/>
                <a:ea typeface="Adobe 黑体 Std R" panose="020B0400000000000000" pitchFamily="34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栏目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四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bg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5" name="Rectangle 27"/>
          <p:cNvSpPr>
            <a:spLocks noGrp="1" noChangeArrowheads="1"/>
          </p:cNvSpPr>
          <p:nvPr>
            <p:ph type="ctrTitle"/>
          </p:nvPr>
        </p:nvSpPr>
        <p:spPr>
          <a:xfrm>
            <a:off x="624421" y="2997200"/>
            <a:ext cx="10943167" cy="960438"/>
          </a:xfrm>
        </p:spPr>
        <p:txBody>
          <a:bodyPr/>
          <a:lstStyle>
            <a:lvl1pPr algn="r">
              <a:defRPr sz="3400"/>
            </a:lvl1pPr>
          </a:lstStyle>
          <a:p>
            <a:pPr lvl="0"/>
            <a:r>
              <a:rPr lang="zh-CN" altLang="en-US" noProof="0" smtClean="0"/>
              <a:t>单击此处编辑母版标题样式</a:t>
            </a:r>
            <a:endParaRPr lang="zh-CN" noProof="0"/>
          </a:p>
        </p:txBody>
      </p:sp>
      <p:sp>
        <p:nvSpPr>
          <p:cNvPr id="3076" name="Rectangle 31"/>
          <p:cNvSpPr>
            <a:spLocks noGrp="1" noChangeArrowheads="1"/>
          </p:cNvSpPr>
          <p:nvPr>
            <p:ph type="subTitle" idx="1"/>
          </p:nvPr>
        </p:nvSpPr>
        <p:spPr>
          <a:xfrm>
            <a:off x="624421" y="3952875"/>
            <a:ext cx="10943167" cy="407988"/>
          </a:xfrm>
        </p:spPr>
        <p:txBody>
          <a:bodyPr anchor="ctr"/>
          <a:lstStyle>
            <a:lvl1pPr marL="0" indent="0" algn="r">
              <a:buFont typeface="Wingdings" panose="05000000000000000000" pitchFamily="2" charset="2"/>
              <a:buNone/>
              <a:defRPr sz="1800"/>
            </a:lvl1pPr>
          </a:lstStyle>
          <a:p>
            <a:pPr lvl="0"/>
            <a:r>
              <a:rPr lang="zh-CN" altLang="en-US" noProof="0" smtClean="0"/>
              <a:t>单击此处编辑母版副标题样式</a:t>
            </a:r>
            <a:endParaRPr lang="zh-CN" noProof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8A78C77-CD02-49D0-8228-14F63DA1981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5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4421" y="1125538"/>
            <a:ext cx="5369983" cy="51831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125538"/>
            <a:ext cx="5369984" cy="51831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70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70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3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5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3" y="1435103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4968" y="190505"/>
            <a:ext cx="2734733" cy="6118225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4420" y="190505"/>
            <a:ext cx="8007349" cy="611822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6EC0129-61CD-4D10-98E0-EBC820AD708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49A413F-C423-4412-9AD8-8C6A1F5E561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BCD8BCF-9265-4392-A41D-BDDAA4985FD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E9E5125-5818-4987-B893-8EA79935EF2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1717B56-7A91-4ACA-B435-CE198C9EF7B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D3B61F3-DABD-4D26-8DF9-C03C8A069B9B}" type="datetimeFigureOut">
              <a:rPr lang="zh-CN" altLang="en-US" smtClean="0"/>
              <a:pPr/>
              <a:t>2019/2/28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29070B1-5320-4AD1-9F6B-8453A41EDFD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D3B61F3-DABD-4D26-8DF9-C03C8A069B9B}" type="datetimeFigureOut">
              <a:rPr lang="zh-CN" altLang="en-US" smtClean="0"/>
              <a:pPr/>
              <a:t>2019/2/28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29070B1-5320-4AD1-9F6B-8453A41EDFD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5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20.xml"/><Relationship Id="rId7" Type="http://schemas.openxmlformats.org/officeDocument/2006/relationships/slideLayout" Target="../slideLayouts/slideLayout24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9.xml"/><Relationship Id="rId1" Type="http://schemas.openxmlformats.org/officeDocument/2006/relationships/slideLayout" Target="../slideLayouts/slideLayout18.xml"/><Relationship Id="rId6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1.xml"/><Relationship Id="rId9" Type="http://schemas.openxmlformats.org/officeDocument/2006/relationships/slideLayout" Target="../slideLayouts/slideLayout2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dpi="0" rotWithShape="0">
          <a:blip r:embed="rId19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  <a:p>
            <a:pPr lvl="4"/>
            <a:r>
              <a:rPr lang="zh-CN" altLang="zh-CN" smtClean="0"/>
              <a:t>第五级</a:t>
            </a:r>
          </a:p>
        </p:txBody>
      </p:sp>
      <p:sp>
        <p:nvSpPr>
          <p:cNvPr id="1028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/>
          <a:lstStyle>
            <a:lvl1pPr eaLnBrk="0" hangingPunct="0">
              <a:buFontTx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29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/>
          <a:lstStyle>
            <a:lvl1pPr algn="ctr" eaLnBrk="0" hangingPunct="0">
              <a:buFontTx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30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3EEA6F31-AAB8-4F12-AD2A-A28946D153D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  <p:sldLayoutId id="2147483671" r:id="rId12"/>
    <p:sldLayoutId id="2147483672" r:id="rId13"/>
    <p:sldLayoutId id="2147483673" r:id="rId14"/>
    <p:sldLayoutId id="2147483650" r:id="rId15"/>
    <p:sldLayoutId id="2147483653" r:id="rId16"/>
    <p:sldLayoutId id="2147483654" r:id="rId17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dpi="0" rotWithShape="0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31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624419" y="1125538"/>
            <a:ext cx="10943167" cy="5183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</p:txBody>
      </p:sp>
      <p:sp>
        <p:nvSpPr>
          <p:cNvPr id="2051" name="Rectangle 27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26535" y="190500"/>
            <a:ext cx="10943167" cy="86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5135036" y="6524625"/>
            <a:ext cx="1919817" cy="19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 eaLnBrk="0" hangingPunct="0"/>
            <a:r>
              <a:rPr lang="de-DE" altLang="en-US" sz="1000" b="1"/>
              <a:t>Page </a:t>
            </a:r>
            <a:r>
              <a:rPr lang="de-DE" altLang="en-US" sz="1000" b="1">
                <a:sym typeface="MS UI Gothic" pitchFamily="34" charset="-128"/>
              </a:rPr>
              <a:t></a:t>
            </a:r>
            <a:r>
              <a:rPr lang="de-DE" altLang="en-US" sz="1000" b="1"/>
              <a:t> </a:t>
            </a:r>
            <a:fld id="{6412D7AB-BF9B-4EAF-8810-2FE19B7B6F46}" type="slidenum">
              <a:rPr lang="zh-CN" altLang="en-US" sz="1000" b="1"/>
              <a:pPr algn="ctr" eaLnBrk="0" hangingPunct="0"/>
              <a:t>‹#›</a:t>
            </a:fld>
            <a:endParaRPr lang="zh-CN" altLang="en-US" sz="1000" b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9pPr>
    </p:titleStyle>
    <p:bodyStyle>
      <a:lvl1pPr marL="342900" indent="-342900" algn="l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Clr>
          <a:schemeClr val="accent2"/>
        </a:buClr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华文细黑" pitchFamily="2" charset="-122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  <a:ea typeface="华文细黑" pitchFamily="2" charset="-122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  <a:ea typeface="华文细黑" pitchFamily="2" charset="-122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  <a:ea typeface="华文细黑" pitchFamily="2" charset="-122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  <a:ea typeface="华文细黑" pitchFamily="2" charset="-122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image" Target="../media/image6.jpeg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1.vml"/><Relationship Id="rId6" Type="http://schemas.openxmlformats.org/officeDocument/2006/relationships/package" Target="../embeddings/Microsoft_Office_Word___2.docx"/><Relationship Id="rId5" Type="http://schemas.openxmlformats.org/officeDocument/2006/relationships/package" Target="../embeddings/Microsoft_Office_Word___1.docx"/><Relationship Id="rId4" Type="http://schemas.openxmlformats.org/officeDocument/2006/relationships/slide" Target="slide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2.vml"/><Relationship Id="rId5" Type="http://schemas.openxmlformats.org/officeDocument/2006/relationships/package" Target="../embeddings/Microsoft_Office_Word___3.docx"/><Relationship Id="rId4" Type="http://schemas.openxmlformats.org/officeDocument/2006/relationships/slide" Target="slide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image" Target="../media/image10.jpeg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3.vml"/><Relationship Id="rId6" Type="http://schemas.openxmlformats.org/officeDocument/2006/relationships/package" Target="../embeddings/Microsoft_Office_Word___5.docx"/><Relationship Id="rId5" Type="http://schemas.openxmlformats.org/officeDocument/2006/relationships/package" Target="../embeddings/Microsoft_Office_Word___4.docx"/><Relationship Id="rId4" Type="http://schemas.openxmlformats.org/officeDocument/2006/relationships/slide" Target="slide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14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12.jpeg"/><Relationship Id="rId5" Type="http://schemas.openxmlformats.org/officeDocument/2006/relationships/package" Target="../embeddings/Microsoft_Office_Word___6.docx"/><Relationship Id="rId4" Type="http://schemas.openxmlformats.org/officeDocument/2006/relationships/slide" Target="slide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image" Target="../media/image15.jpeg"/><Relationship Id="rId2" Type="http://schemas.openxmlformats.org/officeDocument/2006/relationships/slideLayout" Target="../slideLayouts/slideLayout14.xml"/><Relationship Id="rId1" Type="http://schemas.openxmlformats.org/officeDocument/2006/relationships/vmlDrawing" Target="../drawings/vmlDrawing5.vml"/><Relationship Id="rId6" Type="http://schemas.openxmlformats.org/officeDocument/2006/relationships/package" Target="../embeddings/Microsoft_Office_Word___7.docx"/><Relationship Id="rId5" Type="http://schemas.openxmlformats.org/officeDocument/2006/relationships/image" Target="../media/image14.jpeg"/><Relationship Id="rId4" Type="http://schemas.openxmlformats.org/officeDocument/2006/relationships/slide" Target="slide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image" Target="../media/image18.jpeg"/><Relationship Id="rId2" Type="http://schemas.openxmlformats.org/officeDocument/2006/relationships/slideLayout" Target="../slideLayouts/slideLayout14.xml"/><Relationship Id="rId1" Type="http://schemas.openxmlformats.org/officeDocument/2006/relationships/vmlDrawing" Target="../drawings/vmlDrawing6.vml"/><Relationship Id="rId6" Type="http://schemas.openxmlformats.org/officeDocument/2006/relationships/package" Target="../embeddings/Microsoft_Office_Word___9.docx"/><Relationship Id="rId5" Type="http://schemas.openxmlformats.org/officeDocument/2006/relationships/package" Target="../embeddings/Microsoft_Office_Word___8.docx"/><Relationship Id="rId4" Type="http://schemas.openxmlformats.org/officeDocument/2006/relationships/slide" Target="slide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zh-CN" dirty="0"/>
              <a:t>小专题</a:t>
            </a:r>
            <a:r>
              <a:rPr lang="en-US" altLang="zh-CN" dirty="0"/>
              <a:t>(  </a:t>
            </a:r>
            <a:r>
              <a:rPr lang="zh-CN" altLang="zh-CN" dirty="0"/>
              <a:t>五</a:t>
            </a:r>
            <a:r>
              <a:rPr lang="en-US" altLang="zh-CN" dirty="0"/>
              <a:t>  )</a:t>
            </a:r>
            <a:r>
              <a:rPr lang="zh-CN" altLang="zh-CN" i="1" dirty="0"/>
              <a:t>　</a:t>
            </a:r>
            <a:r>
              <a:rPr lang="zh-CN" altLang="zh-CN" dirty="0"/>
              <a:t>待定系数法确定函数的解析式</a:t>
            </a: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专题概述.EPS" descr="id:2147495385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4633722" y="1832083"/>
            <a:ext cx="2303526" cy="542179"/>
          </a:xfrm>
          <a:prstGeom prst="rect">
            <a:avLst/>
          </a:prstGeom>
        </p:spPr>
      </p:pic>
      <p:sp>
        <p:nvSpPr>
          <p:cNvPr id="2" name="矩形 1"/>
          <p:cNvSpPr>
            <a:spLocks noChangeAspect="1"/>
          </p:cNvSpPr>
          <p:nvPr/>
        </p:nvSpPr>
        <p:spPr>
          <a:xfrm>
            <a:off x="381000" y="2374262"/>
            <a:ext cx="11430000" cy="226594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求函数解析式的常用方法是待定系数法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如果求正比例函数的解析式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先设它的一般形式为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y=</a:t>
            </a:r>
            <a:r>
              <a:rPr lang="en-US" altLang="zh-CN" sz="24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kx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然后代入函数图象上异于原点的一点坐标值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通过解一元一次方程得出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的值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进而得出正比例函数的解析式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如果求一次函数的解析式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先设它的一般形式为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y=</a:t>
            </a:r>
            <a:r>
              <a:rPr lang="en-US" altLang="zh-CN" sz="24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kx+b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然后代入函数图象上任意两点的坐标值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得到一个二元一次方程组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解这个二元一次方程组求出</a:t>
            </a:r>
            <a:r>
              <a:rPr lang="en-US" altLang="zh-CN" sz="24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en-US" altLang="zh-CN" sz="24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4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的值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进而得出一次函数的解析式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>
            <a:hlinkClick r:id="rId3" action="ppaction://hlinksldjump"/>
          </p:cNvPr>
          <p:cNvSpPr/>
          <p:nvPr/>
        </p:nvSpPr>
        <p:spPr>
          <a:xfrm>
            <a:off x="493114" y="957426"/>
            <a:ext cx="1183342" cy="376518"/>
          </a:xfrm>
          <a:prstGeom prst="roundRect">
            <a:avLst/>
          </a:prstGeom>
          <a:solidFill>
            <a:srgbClr val="FFF100"/>
          </a:solidFill>
          <a:ln>
            <a:solidFill>
              <a:srgbClr val="FFF1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rgbClr val="C00000"/>
                </a:solidFill>
              </a:rPr>
              <a:t>类型</a:t>
            </a:r>
            <a:r>
              <a:rPr lang="en-US" altLang="zh-CN" dirty="0">
                <a:solidFill>
                  <a:srgbClr val="C00000"/>
                </a:solidFill>
              </a:rPr>
              <a:t>1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5" name="圆角矩形 4">
            <a:hlinkClick r:id="rId4" action="ppaction://hlinksldjump"/>
          </p:cNvPr>
          <p:cNvSpPr/>
          <p:nvPr/>
        </p:nvSpPr>
        <p:spPr>
          <a:xfrm>
            <a:off x="1773274" y="957426"/>
            <a:ext cx="1183342" cy="376518"/>
          </a:xfrm>
          <a:prstGeom prst="roundRect">
            <a:avLst/>
          </a:prstGeom>
          <a:solidFill>
            <a:srgbClr val="17B7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bg1"/>
                </a:solidFill>
              </a:rPr>
              <a:t>类型</a:t>
            </a:r>
            <a:r>
              <a:rPr lang="en-US" altLang="zh-CN" dirty="0">
                <a:solidFill>
                  <a:schemeClr val="bg1"/>
                </a:solidFill>
              </a:rPr>
              <a:t>2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381000" y="1366612"/>
            <a:ext cx="11430000" cy="137954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求正比例函数的解析式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已知小球从点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运动到点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速度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米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秒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是时间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秒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的正比例函数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,3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秒时小球的速度是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米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秒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那么速度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与时间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之间的关系式是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/>
          </p:cNvGraphicFramePr>
          <p:nvPr/>
        </p:nvGraphicFramePr>
        <p:xfrm>
          <a:off x="500856" y="2754441"/>
          <a:ext cx="11310144" cy="539058"/>
        </p:xfrm>
        <a:graphic>
          <a:graphicData uri="http://schemas.openxmlformats.org/presentationml/2006/ole">
            <p:oleObj spid="_x0000_s1036" name="文档" r:id="rId5" imgW="4917454" imgH="234373" progId="Word.Document.12">
              <p:embed/>
            </p:oleObj>
          </a:graphicData>
        </a:graphic>
      </p:graphicFrame>
      <p:sp>
        <p:nvSpPr>
          <p:cNvPr id="8" name="矩形 7"/>
          <p:cNvSpPr>
            <a:spLocks noChangeAspect="1"/>
          </p:cNvSpPr>
          <p:nvPr/>
        </p:nvSpPr>
        <p:spPr>
          <a:xfrm>
            <a:off x="381000" y="3331666"/>
            <a:ext cx="11430000" cy="93634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八个边长为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的正方形摆放在平面直角坐标系中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经过原点的一条直线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将这八个正方形分成面积相等的两部分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则直线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的解析式为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graphicFrame>
        <p:nvGraphicFramePr>
          <p:cNvPr id="10" name="对象 9"/>
          <p:cNvGraphicFramePr>
            <a:graphicFrameLocks/>
          </p:cNvGraphicFramePr>
          <p:nvPr/>
        </p:nvGraphicFramePr>
        <p:xfrm>
          <a:off x="500856" y="6148197"/>
          <a:ext cx="11310144" cy="539058"/>
        </p:xfrm>
        <a:graphic>
          <a:graphicData uri="http://schemas.openxmlformats.org/presentationml/2006/ole">
            <p:oleObj spid="_x0000_s1037" name="文档" r:id="rId6" imgW="4917454" imgH="234373" progId="Word.Document.12">
              <p:embed/>
            </p:oleObj>
          </a:graphicData>
        </a:graphic>
      </p:graphicFrame>
      <p:pic>
        <p:nvPicPr>
          <p:cNvPr id="11" name="18ZKXSJ652.EPS" descr="id:2147498635;FounderCES"/>
          <p:cNvPicPr/>
          <p:nvPr/>
        </p:nvPicPr>
        <p:blipFill>
          <a:blip r:embed="rId7"/>
          <a:stretch>
            <a:fillRect/>
          </a:stretch>
        </p:blipFill>
        <p:spPr>
          <a:xfrm>
            <a:off x="8105774" y="4306180"/>
            <a:ext cx="2525649" cy="2250634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6959855" y="2322417"/>
            <a:ext cx="403520" cy="42600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7486797" y="3842010"/>
            <a:ext cx="403520" cy="42600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>
            <a:hlinkClick r:id="rId3" action="ppaction://hlinksldjump"/>
          </p:cNvPr>
          <p:cNvSpPr/>
          <p:nvPr/>
        </p:nvSpPr>
        <p:spPr>
          <a:xfrm>
            <a:off x="493114" y="957426"/>
            <a:ext cx="1183342" cy="376518"/>
          </a:xfrm>
          <a:prstGeom prst="roundRect">
            <a:avLst/>
          </a:prstGeom>
          <a:solidFill>
            <a:srgbClr val="FFF100"/>
          </a:solidFill>
          <a:ln>
            <a:solidFill>
              <a:srgbClr val="FFF1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rgbClr val="C00000"/>
                </a:solidFill>
              </a:rPr>
              <a:t>类型</a:t>
            </a:r>
            <a:r>
              <a:rPr lang="en-US" altLang="zh-CN" dirty="0">
                <a:solidFill>
                  <a:srgbClr val="C00000"/>
                </a:solidFill>
              </a:rPr>
              <a:t>1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5" name="圆角矩形 4">
            <a:hlinkClick r:id="rId4" action="ppaction://hlinksldjump"/>
          </p:cNvPr>
          <p:cNvSpPr/>
          <p:nvPr/>
        </p:nvSpPr>
        <p:spPr>
          <a:xfrm>
            <a:off x="1773274" y="957426"/>
            <a:ext cx="1183342" cy="376518"/>
          </a:xfrm>
          <a:prstGeom prst="roundRect">
            <a:avLst/>
          </a:prstGeom>
          <a:solidFill>
            <a:srgbClr val="17B7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bg1"/>
                </a:solidFill>
              </a:rPr>
              <a:t>类型</a:t>
            </a:r>
            <a:r>
              <a:rPr lang="en-US" altLang="zh-CN" dirty="0">
                <a:solidFill>
                  <a:schemeClr val="bg1"/>
                </a:solidFill>
              </a:rPr>
              <a:t>2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381000" y="2663028"/>
            <a:ext cx="11430000" cy="93634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已知点</a:t>
            </a:r>
            <a:r>
              <a:rPr lang="en-US" altLang="zh-CN" sz="24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4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4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的坐标分别为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4,0  ),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2,0  ),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轴上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且</a:t>
            </a:r>
            <a:r>
              <a:rPr lang="en-US" altLang="zh-CN" sz="2400" dirty="0">
                <a:solidFill>
                  <a:srgbClr val="000000"/>
                </a:solidFill>
                <a:latin typeface="Cambria Math" panose="02040503050406030204" pitchFamily="18" charset="0"/>
                <a:cs typeface="Cambria Math" panose="02040503050406030204" pitchFamily="18" charset="0"/>
              </a:rPr>
              <a:t>△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ABC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的面积为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</a:t>
            </a:r>
            <a:r>
              <a:rPr lang="en-US" altLang="zh-CN" sz="24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4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4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4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4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为顶点作</a:t>
            </a:r>
            <a:r>
              <a:rPr lang="en-US" altLang="zh-CN" sz="2400" dirty="0">
                <a:solidFill>
                  <a:srgbClr val="000000"/>
                </a:solidFill>
                <a:latin typeface="Segoe UI Symbol" panose="020B0502040204020203" pitchFamily="34" charset="0"/>
                <a:ea typeface="NEU-BZ-S92"/>
                <a:cs typeface="Segoe UI Symbol" panose="020B0502040204020203" pitchFamily="34" charset="0"/>
              </a:rPr>
              <a:t>▱</a:t>
            </a:r>
            <a:r>
              <a:rPr lang="en-US" altLang="zh-CN" sz="24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ABCD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若过原点的直线平分该</a:t>
            </a:r>
            <a:r>
              <a:rPr lang="en-US" altLang="zh-CN" sz="2400" dirty="0">
                <a:solidFill>
                  <a:srgbClr val="000000"/>
                </a:solidFill>
                <a:latin typeface="Segoe UI Symbol" panose="020B0502040204020203" pitchFamily="34" charset="0"/>
                <a:ea typeface="NEU-BZ-S92"/>
                <a:cs typeface="Segoe UI Symbol" panose="020B0502040204020203" pitchFamily="34" charset="0"/>
              </a:rPr>
              <a:t>▱</a:t>
            </a:r>
            <a:r>
              <a:rPr lang="en-US" altLang="zh-CN" sz="24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ABCD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的面积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则此直线的解析式是</a:t>
            </a:r>
            <a:r>
              <a:rPr lang="zh-CN" altLang="zh-CN" sz="2400" i="1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i="1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</a:t>
            </a:r>
            <a:r>
              <a:rPr lang="en-US" altLang="zh-CN" sz="24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graphicFrame>
        <p:nvGraphicFramePr>
          <p:cNvPr id="12" name="对象 11"/>
          <p:cNvGraphicFramePr>
            <a:graphicFrameLocks/>
          </p:cNvGraphicFramePr>
          <p:nvPr/>
        </p:nvGraphicFramePr>
        <p:xfrm>
          <a:off x="381000" y="3446145"/>
          <a:ext cx="12038330" cy="643890"/>
        </p:xfrm>
        <a:graphic>
          <a:graphicData uri="http://schemas.openxmlformats.org/presentationml/2006/ole">
            <p:oleObj spid="_x0000_s15361" name="文档" r:id="rId5" imgW="4917454" imgH="233652" progId="Word.Document.12">
              <p:embed/>
            </p:oleObj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>
            <a:hlinkClick r:id="rId3" action="ppaction://hlinksldjump"/>
          </p:cNvPr>
          <p:cNvSpPr/>
          <p:nvPr/>
        </p:nvSpPr>
        <p:spPr>
          <a:xfrm>
            <a:off x="493114" y="957426"/>
            <a:ext cx="1183342" cy="376518"/>
          </a:xfrm>
          <a:prstGeom prst="roundRect">
            <a:avLst/>
          </a:prstGeom>
          <a:solidFill>
            <a:srgbClr val="FFF100"/>
          </a:solidFill>
          <a:ln>
            <a:solidFill>
              <a:srgbClr val="FFF1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rgbClr val="C00000"/>
                </a:solidFill>
              </a:rPr>
              <a:t>类型</a:t>
            </a:r>
            <a:r>
              <a:rPr lang="en-US" altLang="zh-CN" dirty="0">
                <a:solidFill>
                  <a:srgbClr val="C00000"/>
                </a:solidFill>
              </a:rPr>
              <a:t>1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5" name="圆角矩形 4">
            <a:hlinkClick r:id="rId4" action="ppaction://hlinksldjump"/>
          </p:cNvPr>
          <p:cNvSpPr/>
          <p:nvPr/>
        </p:nvSpPr>
        <p:spPr>
          <a:xfrm>
            <a:off x="1773274" y="957426"/>
            <a:ext cx="1183342" cy="376518"/>
          </a:xfrm>
          <a:prstGeom prst="roundRect">
            <a:avLst/>
          </a:prstGeom>
          <a:solidFill>
            <a:srgbClr val="17B7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bg1"/>
                </a:solidFill>
              </a:rPr>
              <a:t>类型</a:t>
            </a:r>
            <a:r>
              <a:rPr lang="en-US" altLang="zh-CN" dirty="0">
                <a:solidFill>
                  <a:schemeClr val="bg1"/>
                </a:solidFill>
              </a:rPr>
              <a:t>2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81000" y="1414093"/>
            <a:ext cx="11430000" cy="448193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正比例函数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y=</a:t>
            </a:r>
            <a:r>
              <a:rPr lang="en-US" altLang="zh-CN" sz="24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kx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的图象经过点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1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请你求出该正比例函数的解析式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2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若这个函数的图象还经过点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4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4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m+</a:t>
            </a:r>
            <a:r>
              <a:rPr lang="en-US" altLang="zh-CN" sz="24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请你求出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的值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3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请你判断点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是否在这个函数的图象上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为什么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解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:(  1  )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由图可知点</a:t>
            </a: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的坐标为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1,2  ),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代入</a:t>
            </a: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y=</a:t>
            </a:r>
            <a:r>
              <a:rPr lang="en-US" altLang="zh-CN" sz="2400" i="1" dirty="0" err="1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kx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得</a:t>
            </a: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k=-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2,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则该正比例函数的解析式为</a:t>
            </a: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y=-</a:t>
            </a:r>
            <a:r>
              <a:rPr lang="en-US" altLang="zh-CN" sz="2400" dirty="0" err="1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400" i="1" dirty="0" err="1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2  )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将点</a:t>
            </a: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i="1" dirty="0" err="1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400" dirty="0" err="1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400" i="1" dirty="0" err="1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m+</a:t>
            </a:r>
            <a:r>
              <a:rPr lang="en-US" altLang="zh-CN" sz="2400" dirty="0" err="1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代入</a:t>
            </a: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y=-</a:t>
            </a:r>
            <a:r>
              <a:rPr lang="en-US" altLang="zh-CN" sz="2400" dirty="0" err="1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400" i="1" dirty="0" err="1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得</a:t>
            </a: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400" dirty="0" err="1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400" i="1" dirty="0" err="1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400" i="1" dirty="0" err="1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m+</a:t>
            </a:r>
            <a:r>
              <a:rPr lang="en-US" altLang="zh-CN" sz="2400" dirty="0" err="1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解得</a:t>
            </a: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m=-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graphicFrame>
        <p:nvGraphicFramePr>
          <p:cNvPr id="8" name="对象 7"/>
          <p:cNvGraphicFramePr>
            <a:graphicFrameLocks/>
          </p:cNvGraphicFramePr>
          <p:nvPr/>
        </p:nvGraphicFramePr>
        <p:xfrm>
          <a:off x="2685287" y="2720880"/>
          <a:ext cx="11310144" cy="551499"/>
        </p:xfrm>
        <a:graphic>
          <a:graphicData uri="http://schemas.openxmlformats.org/presentationml/2006/ole">
            <p:oleObj spid="_x0000_s16386" name="文档" r:id="rId5" imgW="4917454" imgH="239782" progId="Word.Document.12">
              <p:embed/>
            </p:oleObj>
          </a:graphicData>
        </a:graphic>
      </p:graphicFrame>
      <p:graphicFrame>
        <p:nvGraphicFramePr>
          <p:cNvPr id="6" name="对象 5"/>
          <p:cNvGraphicFramePr>
            <a:graphicFrameLocks/>
          </p:cNvGraphicFramePr>
          <p:nvPr/>
        </p:nvGraphicFramePr>
        <p:xfrm>
          <a:off x="462756" y="5836444"/>
          <a:ext cx="11310144" cy="551499"/>
        </p:xfrm>
        <a:graphic>
          <a:graphicData uri="http://schemas.openxmlformats.org/presentationml/2006/ole">
            <p:oleObj spid="_x0000_s16385" name="文档" r:id="rId6" imgW="4917454" imgH="239782" progId="Word.Document.12">
              <p:embed/>
            </p:oleObj>
          </a:graphicData>
        </a:graphic>
      </p:graphicFrame>
      <p:pic>
        <p:nvPicPr>
          <p:cNvPr id="10" name="18ZKXSJ654.EPS" descr="id:2147498642;FounderCES"/>
          <p:cNvPicPr/>
          <p:nvPr/>
        </p:nvPicPr>
        <p:blipFill>
          <a:blip r:embed="rId7"/>
          <a:stretch>
            <a:fillRect/>
          </a:stretch>
        </p:blipFill>
        <p:spPr>
          <a:xfrm>
            <a:off x="8958595" y="1622330"/>
            <a:ext cx="2814305" cy="297507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3" action="ppaction://hlinksldjump"/>
          </p:cNvPr>
          <p:cNvSpPr/>
          <p:nvPr/>
        </p:nvSpPr>
        <p:spPr>
          <a:xfrm>
            <a:off x="493114" y="957426"/>
            <a:ext cx="1183342" cy="376518"/>
          </a:xfrm>
          <a:prstGeom prst="roundRect">
            <a:avLst/>
          </a:prstGeom>
          <a:solidFill>
            <a:srgbClr val="17B7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solidFill>
                  <a:schemeClr val="bg1"/>
                </a:solidFill>
              </a:rPr>
              <a:t>类型</a:t>
            </a:r>
            <a:r>
              <a:rPr lang="en-US" altLang="zh-CN" dirty="0" smtClean="0">
                <a:solidFill>
                  <a:schemeClr val="bg1"/>
                </a:solidFill>
              </a:rPr>
              <a:t>1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3" name="圆角矩形 2">
            <a:hlinkClick r:id="rId4" action="ppaction://hlinksldjump"/>
          </p:cNvPr>
          <p:cNvSpPr/>
          <p:nvPr/>
        </p:nvSpPr>
        <p:spPr>
          <a:xfrm>
            <a:off x="1773274" y="957426"/>
            <a:ext cx="1183342" cy="376518"/>
          </a:xfrm>
          <a:prstGeom prst="roundRect">
            <a:avLst/>
          </a:prstGeom>
          <a:solidFill>
            <a:srgbClr val="FFF100"/>
          </a:solidFill>
          <a:ln>
            <a:solidFill>
              <a:srgbClr val="FFF1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rgbClr val="C00000"/>
                </a:solidFill>
              </a:rPr>
              <a:t>类型</a:t>
            </a:r>
            <a:r>
              <a:rPr lang="en-US" altLang="zh-CN" dirty="0">
                <a:solidFill>
                  <a:srgbClr val="C00000"/>
                </a:solidFill>
              </a:rPr>
              <a:t>2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381000" y="1441240"/>
            <a:ext cx="11430000" cy="359553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求一次函数的解析式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若一次函数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y=</a:t>
            </a:r>
            <a:r>
              <a:rPr lang="en-US" altLang="zh-CN" sz="24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kx+b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的图象与直线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y=-</a:t>
            </a:r>
            <a:r>
              <a:rPr lang="en-US" altLang="zh-CN" sz="24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x+</a:t>
            </a:r>
            <a:r>
              <a:rPr lang="en-US" altLang="zh-CN" sz="24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平行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且过点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8,2  ),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则此一次函数的解析式为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en-US" altLang="zh-CN" sz="24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=-x-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	</a:t>
            </a:r>
            <a:r>
              <a:rPr lang="en-US" altLang="zh-CN" sz="24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en-US" altLang="zh-CN" sz="24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=-x-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en-US" altLang="zh-CN" sz="24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=-x-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	</a:t>
            </a:r>
            <a:r>
              <a:rPr lang="en-US" altLang="zh-CN" sz="24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en-US" altLang="zh-CN" sz="24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=-</a:t>
            </a:r>
            <a:r>
              <a:rPr lang="en-US" altLang="zh-CN" sz="24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x+</a:t>
            </a:r>
            <a:r>
              <a:rPr lang="en-US" altLang="zh-CN" sz="24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一次函数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y=</a:t>
            </a:r>
            <a:r>
              <a:rPr lang="en-US" altLang="zh-CN" sz="24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kx+b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的图象如图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的值为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4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.k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4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2,</a:t>
            </a:r>
            <a:r>
              <a:rPr lang="en-US" altLang="zh-CN" sz="24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=-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4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.k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=-</a:t>
            </a:r>
            <a:r>
              <a:rPr lang="en-US" altLang="zh-CN" sz="24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2,</a:t>
            </a:r>
            <a:r>
              <a:rPr lang="en-US" altLang="zh-CN" sz="24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=-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graphicFrame>
        <p:nvGraphicFramePr>
          <p:cNvPr id="8" name="对象 7"/>
          <p:cNvGraphicFramePr>
            <a:graphicFrameLocks/>
          </p:cNvGraphicFramePr>
          <p:nvPr/>
        </p:nvGraphicFramePr>
        <p:xfrm>
          <a:off x="444346" y="4952512"/>
          <a:ext cx="11310144" cy="1074799"/>
        </p:xfrm>
        <a:graphic>
          <a:graphicData uri="http://schemas.openxmlformats.org/presentationml/2006/ole">
            <p:oleObj spid="_x0000_s17409" name="文档" r:id="rId5" imgW="4917454" imgH="467304" progId="Word.Document.12">
              <p:embed/>
            </p:oleObj>
          </a:graphicData>
        </a:graphic>
      </p:graphicFrame>
      <p:pic>
        <p:nvPicPr>
          <p:cNvPr id="9" name="18ZKXSJ655.EPS" descr="id:2147498656;FounderCES"/>
          <p:cNvPicPr/>
          <p:nvPr/>
        </p:nvPicPr>
        <p:blipFill>
          <a:blip r:embed="rId6"/>
          <a:stretch>
            <a:fillRect/>
          </a:stretch>
        </p:blipFill>
        <p:spPr>
          <a:xfrm>
            <a:off x="7655560" y="3767607"/>
            <a:ext cx="2268728" cy="2369810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960515" y="2367839"/>
            <a:ext cx="403520" cy="42600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462414" y="3706670"/>
            <a:ext cx="403520" cy="42600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3" action="ppaction://hlinksldjump"/>
          </p:cNvPr>
          <p:cNvSpPr/>
          <p:nvPr/>
        </p:nvSpPr>
        <p:spPr>
          <a:xfrm>
            <a:off x="493114" y="957426"/>
            <a:ext cx="1183342" cy="376518"/>
          </a:xfrm>
          <a:prstGeom prst="roundRect">
            <a:avLst/>
          </a:prstGeom>
          <a:solidFill>
            <a:srgbClr val="17B7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solidFill>
                  <a:schemeClr val="bg1"/>
                </a:solidFill>
              </a:rPr>
              <a:t>类型</a:t>
            </a:r>
            <a:r>
              <a:rPr lang="en-US" altLang="zh-CN" dirty="0" smtClean="0">
                <a:solidFill>
                  <a:schemeClr val="bg1"/>
                </a:solidFill>
              </a:rPr>
              <a:t>1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3" name="圆角矩形 2">
            <a:hlinkClick r:id="rId4" action="ppaction://hlinksldjump"/>
          </p:cNvPr>
          <p:cNvSpPr/>
          <p:nvPr/>
        </p:nvSpPr>
        <p:spPr>
          <a:xfrm>
            <a:off x="1773274" y="957426"/>
            <a:ext cx="1183342" cy="376518"/>
          </a:xfrm>
          <a:prstGeom prst="roundRect">
            <a:avLst/>
          </a:prstGeom>
          <a:solidFill>
            <a:srgbClr val="FFF100"/>
          </a:solidFill>
          <a:ln>
            <a:solidFill>
              <a:srgbClr val="FFF1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rgbClr val="C00000"/>
                </a:solidFill>
              </a:rPr>
              <a:t>类型</a:t>
            </a:r>
            <a:r>
              <a:rPr lang="en-US" altLang="zh-CN" dirty="0">
                <a:solidFill>
                  <a:srgbClr val="C00000"/>
                </a:solidFill>
              </a:rPr>
              <a:t>2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81000" y="1362326"/>
            <a:ext cx="11430000" cy="319472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一直线与两坐标轴的正半轴分别交于</a:t>
            </a:r>
            <a:r>
              <a:rPr lang="en-US" altLang="zh-CN" sz="24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4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4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两点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是线段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上任意一点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不包括端点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过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点分别作两坐标轴的垂线与两坐标轴围成的矩形的周长为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则该直线的函数解析式是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4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.y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4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x+</a:t>
            </a:r>
            <a:r>
              <a:rPr lang="en-US" altLang="zh-CN" sz="24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4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4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.y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=-</a:t>
            </a:r>
            <a:r>
              <a:rPr lang="en-US" altLang="zh-CN" sz="24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x+</a:t>
            </a:r>
            <a:r>
              <a:rPr lang="en-US" altLang="zh-CN" sz="24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4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.y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4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x+</a:t>
            </a:r>
            <a:r>
              <a:rPr lang="en-US" altLang="zh-CN" sz="24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4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4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.y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=-</a:t>
            </a:r>
            <a:r>
              <a:rPr lang="en-US" altLang="zh-CN" sz="24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x+</a:t>
            </a:r>
            <a:r>
              <a:rPr lang="en-US" altLang="zh-CN" sz="24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10" name="18ZKXSJ656.EPS" descr="id:2147498663;FounderCES"/>
          <p:cNvPicPr/>
          <p:nvPr/>
        </p:nvPicPr>
        <p:blipFill>
          <a:blip r:embed="rId5"/>
          <a:stretch>
            <a:fillRect/>
          </a:stretch>
        </p:blipFill>
        <p:spPr>
          <a:xfrm>
            <a:off x="5456110" y="2295589"/>
            <a:ext cx="2062008" cy="2032572"/>
          </a:xfrm>
          <a:prstGeom prst="rect">
            <a:avLst/>
          </a:prstGeom>
        </p:spPr>
      </p:pic>
      <p:sp>
        <p:nvSpPr>
          <p:cNvPr id="6" name="矩形 5"/>
          <p:cNvSpPr>
            <a:spLocks noChangeAspect="1"/>
          </p:cNvSpPr>
          <p:nvPr/>
        </p:nvSpPr>
        <p:spPr>
          <a:xfrm>
            <a:off x="381000" y="4428946"/>
            <a:ext cx="11430000" cy="97872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含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45</a:t>
            </a:r>
            <a:r>
              <a:rPr lang="en-US" altLang="zh-CN" sz="2400" dirty="0">
                <a:solidFill>
                  <a:srgbClr val="000000"/>
                </a:solidFill>
                <a:latin typeface="宋体" panose="02010600030101010101" pitchFamily="2" charset="-122"/>
                <a:ea typeface="方正书宋_GBK"/>
                <a:cs typeface="Times New Roman" panose="02020603050405020304" pitchFamily="18" charset="0"/>
              </a:rPr>
              <a:t>°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角的直角三角板如图放置在平面直角坐标系中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其中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2,0  ),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0,1  ),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则直线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BC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的解析式为</a:t>
            </a:r>
            <a:r>
              <a:rPr lang="zh-CN" altLang="zh-CN" sz="2400" i="1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i="1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</a:t>
            </a:r>
            <a:r>
              <a:rPr lang="zh-CN" altLang="zh-CN" sz="2400" i="1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i="1" u="sng" dirty="0" smtClean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altLang="zh-CN" sz="24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400" i="1" dirty="0">
                <a:solidFill>
                  <a:srgbClr val="000000"/>
                </a:solidFill>
                <a:latin typeface="宋体" panose="02010600030101010101" pitchFamily="2" charset="-122"/>
                <a:ea typeface="方正书宋_GBK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graphicFrame>
        <p:nvGraphicFramePr>
          <p:cNvPr id="12" name="对象 11"/>
          <p:cNvGraphicFramePr>
            <a:graphicFrameLocks/>
          </p:cNvGraphicFramePr>
          <p:nvPr/>
        </p:nvGraphicFramePr>
        <p:xfrm>
          <a:off x="2843783" y="4788153"/>
          <a:ext cx="11310144" cy="539058"/>
        </p:xfrm>
        <a:graphic>
          <a:graphicData uri="http://schemas.openxmlformats.org/presentationml/2006/ole">
            <p:oleObj spid="_x0000_s18433" name="文档" r:id="rId6" imgW="4917454" imgH="234373" progId="Word.Document.12">
              <p:embed/>
            </p:oleObj>
          </a:graphicData>
        </a:graphic>
      </p:graphicFrame>
      <p:pic>
        <p:nvPicPr>
          <p:cNvPr id="13" name="18ZKXSJ657.EPS" descr="id:2147498670;FounderCES"/>
          <p:cNvPicPr/>
          <p:nvPr/>
        </p:nvPicPr>
        <p:blipFill>
          <a:blip r:embed="rId7"/>
          <a:stretch>
            <a:fillRect/>
          </a:stretch>
        </p:blipFill>
        <p:spPr>
          <a:xfrm>
            <a:off x="6474132" y="4880488"/>
            <a:ext cx="1882468" cy="1838052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2455761" y="2295589"/>
            <a:ext cx="403520" cy="42600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3" action="ppaction://hlinksldjump"/>
          </p:cNvPr>
          <p:cNvSpPr/>
          <p:nvPr/>
        </p:nvSpPr>
        <p:spPr>
          <a:xfrm>
            <a:off x="493114" y="957426"/>
            <a:ext cx="1183342" cy="376518"/>
          </a:xfrm>
          <a:prstGeom prst="roundRect">
            <a:avLst/>
          </a:prstGeom>
          <a:solidFill>
            <a:srgbClr val="17B7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solidFill>
                  <a:schemeClr val="bg1"/>
                </a:solidFill>
              </a:rPr>
              <a:t>类型</a:t>
            </a:r>
            <a:r>
              <a:rPr lang="en-US" altLang="zh-CN" dirty="0" smtClean="0">
                <a:solidFill>
                  <a:schemeClr val="bg1"/>
                </a:solidFill>
              </a:rPr>
              <a:t>1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3" name="圆角矩形 2">
            <a:hlinkClick r:id="rId4" action="ppaction://hlinksldjump"/>
          </p:cNvPr>
          <p:cNvSpPr/>
          <p:nvPr/>
        </p:nvSpPr>
        <p:spPr>
          <a:xfrm>
            <a:off x="1773274" y="957426"/>
            <a:ext cx="1183342" cy="376518"/>
          </a:xfrm>
          <a:prstGeom prst="roundRect">
            <a:avLst/>
          </a:prstGeom>
          <a:solidFill>
            <a:srgbClr val="FFF100"/>
          </a:solidFill>
          <a:ln>
            <a:solidFill>
              <a:srgbClr val="FFF1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rgbClr val="C00000"/>
                </a:solidFill>
              </a:rPr>
              <a:t>类型</a:t>
            </a:r>
            <a:r>
              <a:rPr lang="en-US" altLang="zh-CN" dirty="0">
                <a:solidFill>
                  <a:srgbClr val="C00000"/>
                </a:solidFill>
              </a:rPr>
              <a:t>2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381000" y="1360182"/>
            <a:ext cx="11430000" cy="270914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过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点的一次函数的图象与正比例函数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y=</a:t>
            </a:r>
            <a:r>
              <a:rPr lang="en-US" altLang="zh-CN" sz="24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4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的图象相交于点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1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求该一次函数的解析式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2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判定点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4,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是否在该一次函数的图象上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说明理由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3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若该一次函数的图象与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轴交于点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求</a:t>
            </a:r>
            <a:r>
              <a:rPr lang="en-US" altLang="zh-CN" sz="2400" dirty="0">
                <a:solidFill>
                  <a:srgbClr val="000000"/>
                </a:solidFill>
                <a:latin typeface="Cambria Math" panose="02040503050406030204" pitchFamily="18" charset="0"/>
                <a:cs typeface="Cambria Math" panose="02040503050406030204" pitchFamily="18" charset="0"/>
              </a:rPr>
              <a:t>△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BOD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的面积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解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:(  1  )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</a:t>
            </a: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y=</a:t>
            </a:r>
            <a:r>
              <a:rPr lang="en-US" altLang="zh-CN" sz="2400" dirty="0" err="1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400" i="1" dirty="0" err="1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令</a:t>
            </a: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x=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解得</a:t>
            </a: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y=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2,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则点</a:t>
            </a: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的坐标是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1,2  )</a:t>
            </a: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graphicFrame>
        <p:nvGraphicFramePr>
          <p:cNvPr id="7" name="对象 6"/>
          <p:cNvGraphicFramePr>
            <a:graphicFrameLocks/>
          </p:cNvGraphicFramePr>
          <p:nvPr/>
        </p:nvGraphicFramePr>
        <p:xfrm>
          <a:off x="440928" y="4037198"/>
          <a:ext cx="11310144" cy="762146"/>
        </p:xfrm>
        <a:graphic>
          <a:graphicData uri="http://schemas.openxmlformats.org/presentationml/2006/ole">
            <p:oleObj spid="_x0000_s19458" name="文档" r:id="rId5" imgW="4917454" imgH="331368" progId="Word.Document.12">
              <p:embed/>
            </p:oleObj>
          </a:graphicData>
        </a:graphic>
      </p:graphicFrame>
      <p:sp>
        <p:nvSpPr>
          <p:cNvPr id="8" name="矩形 7"/>
          <p:cNvSpPr>
            <a:spLocks noChangeAspect="1"/>
          </p:cNvSpPr>
          <p:nvPr/>
        </p:nvSpPr>
        <p:spPr>
          <a:xfrm>
            <a:off x="381000" y="4768180"/>
            <a:ext cx="11430000" cy="137954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则该一次函数的解析式是</a:t>
            </a: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y=-</a:t>
            </a:r>
            <a:r>
              <a:rPr lang="en-US" altLang="zh-CN" sz="2400" i="1" dirty="0" err="1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x+</a:t>
            </a:r>
            <a:r>
              <a:rPr lang="en-US" altLang="zh-CN" sz="2400" dirty="0" err="1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2  )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</a:t>
            </a: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x=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y=-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则点</a:t>
            </a: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4,</a:t>
            </a: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2  )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不在该一次函数的图象上</a:t>
            </a: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3  )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一次函数</a:t>
            </a: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y=-</a:t>
            </a:r>
            <a:r>
              <a:rPr lang="en-US" altLang="zh-CN" sz="2400" i="1" dirty="0" err="1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x+</a:t>
            </a:r>
            <a:r>
              <a:rPr lang="en-US" altLang="zh-CN" sz="2400" dirty="0" err="1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令</a:t>
            </a: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y=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解得</a:t>
            </a: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x=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3,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则点</a:t>
            </a: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的坐标是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3,0  ),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graphicFrame>
        <p:nvGraphicFramePr>
          <p:cNvPr id="14" name="对象 13"/>
          <p:cNvGraphicFramePr>
            <a:graphicFrameLocks/>
          </p:cNvGraphicFramePr>
          <p:nvPr/>
        </p:nvGraphicFramePr>
        <p:xfrm>
          <a:off x="440928" y="6162964"/>
          <a:ext cx="11310144" cy="537400"/>
        </p:xfrm>
        <a:graphic>
          <a:graphicData uri="http://schemas.openxmlformats.org/presentationml/2006/ole">
            <p:oleObj spid="_x0000_s19457" name="文档" r:id="rId6" imgW="4917454" imgH="233652" progId="Word.Document.12">
              <p:embed/>
            </p:oleObj>
          </a:graphicData>
        </a:graphic>
      </p:graphicFrame>
      <p:pic>
        <p:nvPicPr>
          <p:cNvPr id="15" name="17ZKXSJ632.EPS" descr="id:2147498677;FounderCES"/>
          <p:cNvPicPr/>
          <p:nvPr/>
        </p:nvPicPr>
        <p:blipFill>
          <a:blip r:embed="rId7"/>
          <a:stretch>
            <a:fillRect/>
          </a:stretch>
        </p:blipFill>
        <p:spPr>
          <a:xfrm>
            <a:off x="8861107" y="1871281"/>
            <a:ext cx="2245805" cy="2043728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theme/theme1.xml><?xml version="1.0" encoding="utf-8"?>
<a:theme xmlns:a="http://schemas.openxmlformats.org/drawingml/2006/main" name="主题2">
  <a:themeElements>
    <a:clrScheme name="自定义设计方案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自定义设计方案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</a:spPr>
      <a:bodyPr vert="horz" wrap="square" lIns="91440" tIns="45720" rIns="91440" bIns="45720" numCol="1" anchor="t" anchorCtr="0" compatLnSpc="1"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</a:spPr>
      <a:bodyPr vert="horz" wrap="square" lIns="91440" tIns="45720" rIns="91440" bIns="45720" numCol="1" anchor="t" anchorCtr="0" compatLnSpc="1"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自定义设计方案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海阔天空">
  <a:themeElements>
    <a:clrScheme name="海阔天空 1">
      <a:dk1>
        <a:srgbClr val="000000"/>
      </a:dk1>
      <a:lt1>
        <a:srgbClr val="FFFFFF"/>
      </a:lt1>
      <a:dk2>
        <a:srgbClr val="000000"/>
      </a:dk2>
      <a:lt2>
        <a:srgbClr val="C0C0C0"/>
      </a:lt2>
      <a:accent1>
        <a:srgbClr val="B2B2B2"/>
      </a:accent1>
      <a:accent2>
        <a:srgbClr val="5F5F5F"/>
      </a:accent2>
      <a:accent3>
        <a:srgbClr val="FFFFFF"/>
      </a:accent3>
      <a:accent4>
        <a:srgbClr val="000000"/>
      </a:accent4>
      <a:accent5>
        <a:srgbClr val="D5D5D5"/>
      </a:accent5>
      <a:accent6>
        <a:srgbClr val="555555"/>
      </a:accent6>
      <a:hlink>
        <a:srgbClr val="1C1C1C"/>
      </a:hlink>
      <a:folHlink>
        <a:srgbClr val="DDDDDD"/>
      </a:folHlink>
    </a:clrScheme>
    <a:fontScheme name="海阔天空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</a:spPr>
      <a:bodyPr vert="horz" wrap="square" lIns="91440" tIns="45720" rIns="91440" bIns="45720" numCol="1" anchor="t" anchorCtr="0" compatLnSpc="1"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</a:spPr>
      <a:bodyPr vert="horz" wrap="square" lIns="91440" tIns="45720" rIns="91440" bIns="45720" numCol="1" anchor="t" anchorCtr="0" compatLnSpc="1"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海阔天空 1">
        <a:dk1>
          <a:srgbClr val="000000"/>
        </a:dk1>
        <a:lt1>
          <a:srgbClr val="FFFFFF"/>
        </a:lt1>
        <a:dk2>
          <a:srgbClr val="000000"/>
        </a:dk2>
        <a:lt2>
          <a:srgbClr val="C0C0C0"/>
        </a:lt2>
        <a:accent1>
          <a:srgbClr val="B2B2B2"/>
        </a:accent1>
        <a:accent2>
          <a:srgbClr val="5F5F5F"/>
        </a:accent2>
        <a:accent3>
          <a:srgbClr val="FFFFFF"/>
        </a:accent3>
        <a:accent4>
          <a:srgbClr val="000000"/>
        </a:accent4>
        <a:accent5>
          <a:srgbClr val="D5D5D5"/>
        </a:accent5>
        <a:accent6>
          <a:srgbClr val="555555"/>
        </a:accent6>
        <a:hlink>
          <a:srgbClr val="1C1C1C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主题2</Template>
  <TotalTime>0</TotalTime>
  <Words>879</Words>
  <Application>WPS 演示</Application>
  <PresentationFormat>自定义</PresentationFormat>
  <Paragraphs>50</Paragraphs>
  <Slides>8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2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1" baseType="lpstr">
      <vt:lpstr>主题2</vt:lpstr>
      <vt:lpstr>海阔天空</vt:lpstr>
      <vt:lpstr>文档</vt:lpstr>
      <vt:lpstr>小专题(  五  )　待定系数法确定函数的解析式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2018-10-20T02:37:00Z</dcterms:created>
  <dcterms:modified xsi:type="dcterms:W3CDTF">2019-02-28T06:20:29Z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2052-11.1.0.8013</vt:lpwstr>
  </property>
</Properties>
</file>