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/>
          <p:nvPr/>
        </p:nvGrpSpPr>
        <p:grpSpPr bwMode="auto">
          <a:xfrm>
            <a:off x="0" y="2438400"/>
            <a:ext cx="12012613" cy="1052513"/>
            <a:chOff x="0" y="1536"/>
            <a:chExt cx="5675" cy="663"/>
          </a:xfrm>
        </p:grpSpPr>
        <p:grpSp>
          <p:nvGrpSpPr>
            <p:cNvPr id="32771" name="Group 3"/>
            <p:cNvGrpSpPr/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3277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7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2774" name="Group 6"/>
            <p:cNvGrpSpPr/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32775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76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277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78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20800" y="1676400"/>
            <a:ext cx="103632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278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2782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DB0622F-EF05-4AC1-A5C6-867EE0C5F5CB}" type="datetimeFigureOut">
              <a:rPr lang="zh-CN" altLang="en-US"/>
            </a:fld>
            <a:endParaRPr lang="en-US" altLang="zh-CN"/>
          </a:p>
        </p:txBody>
      </p:sp>
      <p:sp>
        <p:nvSpPr>
          <p:cNvPr id="3278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2784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9144000" y="6248400"/>
            <a:ext cx="2540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61ACEEB-2D4E-44A1-97D6-421B6B0374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6EE967-EE1D-4D0B-9A8D-6084F3755EC9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5A3A1-F38B-44EE-9CA6-53A856949F2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39263" y="214313"/>
            <a:ext cx="2600325" cy="5918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35113" y="214313"/>
            <a:ext cx="7651750" cy="5918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A80580-C3C9-44BF-A2C2-583A4522306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BA9B6-F307-4563-95A6-5BE43011425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6323E3-D8C3-4E29-BA87-661CEBC5F6E8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55E191-4C04-48AA-89F1-7B8697EA34E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2C8164-C5B1-4915-B459-4894339E63E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49AE4-7B64-464F-817B-5CDE4D489E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76388" y="2017713"/>
            <a:ext cx="5105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34188" y="2017713"/>
            <a:ext cx="5105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0E057-1180-4F43-85B6-4AF8A1A49BF8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63269-0C44-4FBA-B2E9-F13F90E8C4E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D503B5-9C46-48BE-9B54-C348B6DEE7C7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8CEB0-91CE-42B9-9B06-D2A3A667EF6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16A487-6F48-47FB-BE28-45B5B54F9543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88D53-CF42-4B49-B870-76650DFFD20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2886FC-19E9-41F7-A4EE-38C7DC48D7C7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EE1BC-C9B2-4CC1-9385-0B5812EFDB1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4F4377-4FCF-45C4-8AC2-8B8E402AE28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52FF4-4DE2-4AEF-8826-8B7C9661098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7A6348-4C01-46DE-A424-4AE04DA17CA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52806-63B3-4FB9-A7DA-A0A8A2F4455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ltGray">
          <a:xfrm>
            <a:off x="557213" y="1098550"/>
            <a:ext cx="58420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ltGray">
          <a:xfrm>
            <a:off x="1066800" y="1098550"/>
            <a:ext cx="438150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ltGray">
          <a:xfrm>
            <a:off x="722313" y="1520825"/>
            <a:ext cx="5619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ltGray">
          <a:xfrm>
            <a:off x="1214438" y="1520825"/>
            <a:ext cx="492125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ltGray">
          <a:xfrm>
            <a:off x="169863" y="1447800"/>
            <a:ext cx="746125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gray">
          <a:xfrm>
            <a:off x="1016000" y="990600"/>
            <a:ext cx="42863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gray">
          <a:xfrm>
            <a:off x="590550" y="1781175"/>
            <a:ext cx="10968038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3175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535113" y="214313"/>
            <a:ext cx="10390187" cy="1462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175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76388" y="2017713"/>
            <a:ext cx="10363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17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fld id="{F3E6028E-21B2-4C79-825C-E04B0A335A5A}" type="datetimeFigureOut">
              <a:rPr lang="zh-CN" altLang="en-US"/>
            </a:fld>
            <a:endParaRPr lang="en-US" altLang="zh-CN"/>
          </a:p>
        </p:txBody>
      </p:sp>
      <p:sp>
        <p:nvSpPr>
          <p:cNvPr id="317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17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90063" y="624363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fld id="{5B0AC5A3-91D9-4C1C-BA26-D663CD3E4BD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5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.xml"/><Relationship Id="rId3" Type="http://schemas.openxmlformats.org/officeDocument/2006/relationships/slide" Target="slide2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slide" Target="slide2.xml"/><Relationship Id="rId3" Type="http://schemas.openxmlformats.org/officeDocument/2006/relationships/image" Target="../media/image20.pn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0.x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.xml"/><Relationship Id="rId4" Type="http://schemas.openxmlformats.org/officeDocument/2006/relationships/slide" Target="slide2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.bin"/><Relationship Id="rId8" Type="http://schemas.openxmlformats.org/officeDocument/2006/relationships/image" Target="../media/image4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Relationship Id="rId3" Type="http://schemas.openxmlformats.org/officeDocument/2006/relationships/oleObject" Target="../embeddings/oleObject1.bin"/><Relationship Id="rId2" Type="http://schemas.openxmlformats.org/officeDocument/2006/relationships/tags" Target="../tags/tag5.xml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6.xml"/><Relationship Id="rId12" Type="http://schemas.openxmlformats.org/officeDocument/2006/relationships/image" Target="../media/image6.wmf"/><Relationship Id="rId11" Type="http://schemas.openxmlformats.org/officeDocument/2006/relationships/oleObject" Target="../embeddings/oleObject5.bin"/><Relationship Id="rId10" Type="http://schemas.openxmlformats.org/officeDocument/2006/relationships/image" Target="../media/image5.wmf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slide" Target="slide2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slide" Target="slide2.xml"/><Relationship Id="rId3" Type="http://schemas.openxmlformats.org/officeDocument/2006/relationships/image" Target="../media/image7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10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2" Type="http://schemas.openxmlformats.org/officeDocument/2006/relationships/tags" Target="../tags/tag14.xml"/><Relationship Id="rId17" Type="http://schemas.openxmlformats.org/officeDocument/2006/relationships/vmlDrawing" Target="../drawings/vmlDrawing2.v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5.xml"/><Relationship Id="rId14" Type="http://schemas.openxmlformats.org/officeDocument/2006/relationships/image" Target="../media/image13.wmf"/><Relationship Id="rId13" Type="http://schemas.openxmlformats.org/officeDocument/2006/relationships/oleObject" Target="../embeddings/oleObject11.bin"/><Relationship Id="rId12" Type="http://schemas.openxmlformats.org/officeDocument/2006/relationships/image" Target="../media/image12.wmf"/><Relationship Id="rId11" Type="http://schemas.openxmlformats.org/officeDocument/2006/relationships/oleObject" Target="../embeddings/oleObject10.bin"/><Relationship Id="rId10" Type="http://schemas.openxmlformats.org/officeDocument/2006/relationships/image" Target="../media/image11.wmf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.xml"/><Relationship Id="rId3" Type="http://schemas.openxmlformats.org/officeDocument/2006/relationships/slide" Target="slide2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.xml"/><Relationship Id="rId4" Type="http://schemas.openxmlformats.org/officeDocument/2006/relationships/slide" Target="slide2.xml"/><Relationship Id="rId3" Type="http://schemas.openxmlformats.org/officeDocument/2006/relationships/image" Target="../media/image14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6600" b="1">
                <a:effectLst>
                  <a:outerShdw blurRad="38100" dist="38100" dir="2700000" algn="tl">
                    <a:srgbClr val="C0C0C0"/>
                  </a:outerShdw>
                </a:effectLst>
              </a:rPr>
              <a:t>1.1.3</a:t>
            </a:r>
            <a:r>
              <a:rPr lang="zh-CN" altLang="en-US" sz="6600" b="1">
                <a:effectLst>
                  <a:outerShdw blurRad="38100" dist="38100" dir="2700000" algn="tl">
                    <a:srgbClr val="C0C0C0"/>
                  </a:outerShdw>
                </a:effectLst>
              </a:rPr>
              <a:t>集合的基本运算</a:t>
            </a:r>
            <a:endParaRPr lang="zh-CN" altLang="en-US" sz="66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3213" y="3871913"/>
            <a:ext cx="8534400" cy="1752600"/>
          </a:xfrm>
        </p:spPr>
        <p:txBody>
          <a:bodyPr/>
          <a:lstStyle/>
          <a:p>
            <a:endParaRPr lang="zh-CN" altLang="en-US" sz="44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补集的性质和运算</a:t>
            </a:r>
            <a:endParaRPr lang="zh-CN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576388" y="2017713"/>
          <a:ext cx="103632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9372"/>
                <a:gridCol w="7763828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3200" dirty="0" smtClean="0"/>
                        <a:t>性质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dirty="0" smtClean="0"/>
                        <a:t>含义</a:t>
                      </a:r>
                      <a:endParaRPr lang="zh-CN" alt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dirty="0" smtClean="0"/>
                        <a:t>一个集合与其补集的交集是空集</a:t>
                      </a:r>
                      <a:endParaRPr lang="zh-CN" alt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dirty="0" smtClean="0"/>
                        <a:t>一个集合与其补集的并集是全集</a:t>
                      </a:r>
                      <a:endParaRPr lang="zh-CN" alt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dirty="0" smtClean="0"/>
                        <a:t>一个集合的补集的补集是它本身</a:t>
                      </a:r>
                      <a:endParaRPr lang="zh-CN" alt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dirty="0" smtClean="0"/>
                        <a:t>全集的补集是空集</a:t>
                      </a:r>
                      <a:endParaRPr lang="zh-CN" alt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dirty="0" smtClean="0"/>
                        <a:t>空集的补集是全集</a:t>
                      </a:r>
                      <a:endParaRPr lang="zh-CN" altLang="en-US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79600" y="2673032"/>
          <a:ext cx="1656080" cy="465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公式" r:id="rId1" imgW="19507200" imgH="5486400" progId="Equation.3">
                  <p:embed/>
                </p:oleObj>
              </mc:Choice>
              <mc:Fallback>
                <p:oleObj name="公式" r:id="rId1" imgW="19507200" imgH="5486400" progId="Equation.3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9600" y="2673032"/>
                        <a:ext cx="1656080" cy="46577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811338" y="3236913"/>
          <a:ext cx="17335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公式" r:id="rId3" imgW="20421600" imgH="5486400" progId="Equation.3">
                  <p:embed/>
                </p:oleObj>
              </mc:Choice>
              <mc:Fallback>
                <p:oleObj name="公式" r:id="rId3" imgW="20421600" imgH="54864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11338" y="3236913"/>
                        <a:ext cx="1733550" cy="4651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785938" y="3830638"/>
          <a:ext cx="1785937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公式" r:id="rId5" imgW="21031200" imgH="5486400" progId="Equation.3">
                  <p:embed/>
                </p:oleObj>
              </mc:Choice>
              <mc:Fallback>
                <p:oleObj name="公式" r:id="rId5" imgW="21031200" imgH="5486400" progId="Equation.3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85938" y="3830638"/>
                        <a:ext cx="1785937" cy="4651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111375" y="4486275"/>
          <a:ext cx="116522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公式" r:id="rId7" imgW="13716000" imgH="5486400" progId="Equation.3">
                  <p:embed/>
                </p:oleObj>
              </mc:Choice>
              <mc:Fallback>
                <p:oleObj name="公式" r:id="rId7" imgW="13716000" imgH="5486400" progId="Equation.3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11375" y="4486275"/>
                        <a:ext cx="1165225" cy="4651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80895" y="4973955"/>
          <a:ext cx="116522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公式" r:id="rId9" imgW="13716000" imgH="5486400" progId="Equation.3">
                  <p:embed/>
                </p:oleObj>
              </mc:Choice>
              <mc:Fallback>
                <p:oleObj name="公式" r:id="rId9" imgW="13716000" imgH="5486400" progId="Equation.3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80895" y="4973955"/>
                        <a:ext cx="1165225" cy="4651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863090" y="339090"/>
            <a:ext cx="9569450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补集的性质和运算</a:t>
            </a:r>
            <a:endParaRPr lang="zh-CN" altLang="en-US" sz="4400"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6585" y="2373630"/>
            <a:ext cx="10405745" cy="947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/>
              <a:t>例</a:t>
            </a:r>
            <a:r>
              <a:rPr lang="en-US" altLang="zh-CN" sz="2800" dirty="0"/>
              <a:t>4.  </a:t>
            </a:r>
            <a:r>
              <a:rPr lang="zh-CN" altLang="en-US" sz="2800" dirty="0"/>
              <a:t>设全集U={2,4,-(a-3)</a:t>
            </a:r>
            <a:r>
              <a:rPr lang="zh-CN" altLang="en-US" sz="2800" baseline="30000" dirty="0"/>
              <a:t>2</a:t>
            </a:r>
            <a:r>
              <a:rPr lang="zh-CN" altLang="en-US" sz="2800" dirty="0"/>
              <a:t>},集合A={2,a</a:t>
            </a:r>
            <a:r>
              <a:rPr lang="zh-CN" altLang="en-US" sz="2800" baseline="30000" dirty="0"/>
              <a:t>2</a:t>
            </a:r>
            <a:r>
              <a:rPr lang="zh-CN" altLang="en-US" sz="2800" dirty="0"/>
              <a:t>-a+2},若∁</a:t>
            </a:r>
            <a:r>
              <a:rPr lang="zh-CN" altLang="en-US" sz="2800" baseline="-25000" dirty="0"/>
              <a:t>U</a:t>
            </a:r>
            <a:r>
              <a:rPr lang="zh-CN" altLang="en-US" sz="2800" dirty="0"/>
              <a:t>A={-1},则实数a的值为</a:t>
            </a:r>
            <a:r>
              <a:rPr lang="zh-CN" altLang="en-US" sz="2800" u="sng" dirty="0"/>
              <a:t>　　　　</a:t>
            </a:r>
            <a:r>
              <a:rPr lang="zh-CN" altLang="en-US" sz="2800" dirty="0"/>
              <a:t>.</a:t>
            </a:r>
            <a:endParaRPr lang="zh-CN" altLang="en-US" sz="2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702310" y="3957320"/>
            <a:ext cx="1125664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已知全集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U={1,2,3,4,5},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集合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A={x|x</a:t>
            </a:r>
            <a:r>
              <a:rPr lang="en-US" altLang="zh-CN" sz="2800" b="0" u="none" baseline="30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-3x+2=0},B={</a:t>
            </a:r>
            <a:r>
              <a:rPr lang="en-US" altLang="zh-CN" sz="2800" b="0" u="none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x|x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=2a,a∈A},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则集合</a:t>
            </a:r>
            <a:r>
              <a:rPr lang="en-US" altLang="zh-CN" sz="2800" b="0" u="none" dirty="0">
                <a:solidFill>
                  <a:srgbClr val="000000"/>
                </a:solidFill>
                <a:latin typeface="MS Mincho" panose="02020609040205080304" charset="-128"/>
                <a:ea typeface="MS Mincho" panose="02020609040205080304" charset="-128"/>
                <a:cs typeface="MS Mincho" panose="02020609040205080304" charset="-128"/>
              </a:rPr>
              <a:t>∁</a:t>
            </a:r>
            <a:r>
              <a:rPr lang="en-US" altLang="zh-CN" sz="2800" b="0" u="none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(A∪B)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中元素个数为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800" b="0" u="none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A.1	B.2	C.3	D.4</a:t>
            </a:r>
            <a:endParaRPr lang="zh-CN" altLang="en-US" sz="2800" dirty="0"/>
          </a:p>
        </p:txBody>
      </p:sp>
      <p:sp>
        <p:nvSpPr>
          <p:cNvPr id="4" name="云形 3"/>
          <p:cNvSpPr/>
          <p:nvPr/>
        </p:nvSpPr>
        <p:spPr>
          <a:xfrm>
            <a:off x="9416415" y="5884545"/>
            <a:ext cx="1629410" cy="7569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hlinkClick r:id="rId3" action="ppaction://hlinksldjump"/>
          </p:cNvPr>
          <p:cNvSpPr txBox="1"/>
          <p:nvPr/>
        </p:nvSpPr>
        <p:spPr>
          <a:xfrm>
            <a:off x="9717405" y="5973445"/>
            <a:ext cx="10274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导图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468755" y="365125"/>
            <a:ext cx="9885045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6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韦恩图在集合中的应用</a:t>
            </a:r>
            <a:endParaRPr lang="zh-CN" altLang="en-US" sz="60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3575" y="2034540"/>
            <a:ext cx="10300970" cy="1723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 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M,N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为集合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的非空真子集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M,N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不相等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N∩</a:t>
            </a:r>
            <a:r>
              <a:rPr lang="en-US" altLang="zh-CN" sz="2800" b="0" u="none" dirty="0">
                <a:solidFill>
                  <a:srgbClr val="000000"/>
                </a:solidFill>
                <a:latin typeface="MS Mincho" panose="02020609040205080304" charset="-128"/>
                <a:ea typeface="MS Mincho" panose="02020609040205080304" charset="-128"/>
                <a:cs typeface="MS Mincho" panose="02020609040205080304" charset="-128"/>
              </a:rPr>
              <a:t>∁</a:t>
            </a:r>
            <a:r>
              <a:rPr lang="en-US" altLang="zh-CN" sz="2800" b="0" u="none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M=</a:t>
            </a:r>
            <a:r>
              <a:rPr lang="en-US" altLang="zh-CN" sz="2800" b="0" u="none" dirty="0">
                <a:solidFill>
                  <a:srgbClr val="000000"/>
                </a:solidFill>
                <a:latin typeface="Cambria Math" panose="02040503050406030204" charset="0"/>
                <a:ea typeface="Cambria Math" panose="02040503050406030204" charset="0"/>
                <a:cs typeface="Cambria Math" panose="02040503050406030204" charset="0"/>
              </a:rPr>
              <a:t>⌀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M∪N=(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      A.M	   B.N     C.I	    D.</a:t>
            </a:r>
            <a:r>
              <a:rPr lang="en-US" altLang="zh-CN" sz="2800" b="0" u="none" dirty="0">
                <a:solidFill>
                  <a:srgbClr val="000000"/>
                </a:solidFill>
                <a:latin typeface="Cambria Math" panose="02040503050406030204" charset="0"/>
                <a:ea typeface="Cambria Math" panose="02040503050406030204" charset="0"/>
                <a:cs typeface="Cambria Math" panose="02040503050406030204" charset="0"/>
              </a:rPr>
              <a:t>⌀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663575" y="3225800"/>
            <a:ext cx="9958705" cy="1798320"/>
          </a:xfrm>
          <a:prstGeom prst="rect">
            <a:avLst/>
          </a:prstGeom>
          <a:noFill/>
          <a:ln w="9525" cap="flat" cmpd="sng">
            <a:noFill/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 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已知全集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U=R,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A={1,2,3,4,5},B={x∈R|x≥3},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则图中阴影部分所表示的集合为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800" b="0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A.{1}	    B.{1,2}    C.{1,2,3}	 D.{0,1,2}</a:t>
            </a:r>
            <a:endParaRPr lang="zh-CN" altLang="en-US" sz="2800"/>
          </a:p>
          <a:p>
            <a:pPr marL="0" indent="0"/>
            <a:endParaRPr lang="zh-CN" altLang="en-US" sz="2800"/>
          </a:p>
        </p:txBody>
      </p: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8829675" y="3984625"/>
            <a:ext cx="2266315" cy="120205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pic>
      <p:sp>
        <p:nvSpPr>
          <p:cNvPr id="5" name="云形 4"/>
          <p:cNvSpPr/>
          <p:nvPr/>
        </p:nvSpPr>
        <p:spPr>
          <a:xfrm>
            <a:off x="1167765" y="5779135"/>
            <a:ext cx="1629410" cy="7569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hlinkClick r:id="rId4" action="ppaction://hlinksldjump"/>
          </p:cNvPr>
          <p:cNvSpPr txBox="1"/>
          <p:nvPr/>
        </p:nvSpPr>
        <p:spPr>
          <a:xfrm>
            <a:off x="1468755" y="5868035"/>
            <a:ext cx="10274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导图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集合元素的个数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、有限集和无限集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、有限集合</a:t>
            </a:r>
            <a:r>
              <a:rPr lang="en-US" altLang="zh-CN" dirty="0" smtClean="0"/>
              <a:t>A</a:t>
            </a:r>
            <a:r>
              <a:rPr lang="zh-CN" altLang="en-US" dirty="0" smtClean="0"/>
              <a:t>中元素的个数“</a:t>
            </a:r>
            <a:r>
              <a:rPr lang="en-US" altLang="zh-CN" dirty="0" smtClean="0"/>
              <a:t>card(A)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、两个有限集合</a:t>
            </a:r>
            <a:r>
              <a:rPr lang="en-US" altLang="zh-CN" dirty="0" smtClean="0"/>
              <a:t>A</a:t>
            </a:r>
            <a:r>
              <a:rPr lang="zh-CN" altLang="en-US" dirty="0" smtClean="0"/>
              <a:t>与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的并集的元素的个数：</a:t>
            </a:r>
            <a:endParaRPr lang="en-US" altLang="zh-CN" dirty="0" smtClean="0"/>
          </a:p>
          <a:p>
            <a:r>
              <a:rPr lang="en-US" altLang="zh-CN" dirty="0" smtClean="0"/>
              <a:t>card(AUB)=card(A)+card(B)-card(AՈB)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35113" y="563563"/>
            <a:ext cx="10390187" cy="1012825"/>
          </a:xfrm>
        </p:spPr>
        <p:txBody>
          <a:bodyPr/>
          <a:lstStyle/>
          <a:p>
            <a:r>
              <a:rPr lang="zh-CN" altLang="en-US" sz="6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思维导图</a:t>
            </a:r>
            <a:endParaRPr lang="zh-CN" altLang="en-US" sz="60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5559425" y="806450"/>
            <a:ext cx="1450975" cy="142240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481638" y="1038225"/>
            <a:ext cx="1670050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</a:rPr>
              <a:t>集合的基本运算</a:t>
            </a:r>
            <a:endParaRPr lang="zh-CN" altLang="en-US" sz="2800" b="1">
              <a:solidFill>
                <a:schemeClr val="hlink"/>
              </a:solidFill>
            </a:endParaRP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6169025" y="2230438"/>
            <a:ext cx="203200" cy="246062"/>
          </a:xfrm>
          <a:prstGeom prst="downArrow">
            <a:avLst>
              <a:gd name="adj1" fmla="val 50000"/>
              <a:gd name="adj2" fmla="val 3027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3799" name="Oval 7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989513" y="2451100"/>
            <a:ext cx="2627312" cy="11604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5178425" y="2682875"/>
            <a:ext cx="22907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交集的定义</a:t>
            </a:r>
            <a:endParaRPr lang="zh-CN" altLang="en-US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01" name="AutoShape 9"/>
          <p:cNvSpPr>
            <a:spLocks noChangeArrowheads="1"/>
          </p:cNvSpPr>
          <p:nvPr/>
        </p:nvSpPr>
        <p:spPr bwMode="auto">
          <a:xfrm>
            <a:off x="6154738" y="3636963"/>
            <a:ext cx="203200" cy="246062"/>
          </a:xfrm>
          <a:prstGeom prst="downArrow">
            <a:avLst>
              <a:gd name="adj1" fmla="val 50000"/>
              <a:gd name="adj2" fmla="val 3027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3802" name="Oval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975225" y="3857625"/>
            <a:ext cx="2627313" cy="11604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5157788" y="3857308"/>
            <a:ext cx="2290762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交集的性质及运算</a:t>
            </a:r>
            <a:endParaRPr lang="zh-CN" altLang="en-US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04" name="AutoShape 12"/>
          <p:cNvSpPr>
            <a:spLocks noChangeArrowheads="1"/>
          </p:cNvSpPr>
          <p:nvPr/>
        </p:nvSpPr>
        <p:spPr bwMode="auto">
          <a:xfrm>
            <a:off x="6169025" y="5026025"/>
            <a:ext cx="158750" cy="173038"/>
          </a:xfrm>
          <a:prstGeom prst="downArrow">
            <a:avLst>
              <a:gd name="adj1" fmla="val 50000"/>
              <a:gd name="adj2" fmla="val 27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3805" name="Oval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989513" y="5187950"/>
            <a:ext cx="2655887" cy="16700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5512435" y="5442585"/>
            <a:ext cx="1622425" cy="11604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图示</a:t>
            </a:r>
            <a:endParaRPr lang="zh-CN" altLang="en-US" sz="28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韦恩图</a:t>
            </a:r>
            <a:endParaRPr lang="zh-CN" altLang="en-US" sz="28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08" name="Oval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346200" y="2436813"/>
            <a:ext cx="2627313" cy="11604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1535113" y="2668588"/>
            <a:ext cx="2290762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并集的定义</a:t>
            </a:r>
            <a:endParaRPr lang="zh-CN" altLang="en-US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10" name="AutoShape 18"/>
          <p:cNvSpPr>
            <a:spLocks noChangeArrowheads="1"/>
          </p:cNvSpPr>
          <p:nvPr/>
        </p:nvSpPr>
        <p:spPr bwMode="auto">
          <a:xfrm>
            <a:off x="2511425" y="3619500"/>
            <a:ext cx="246063" cy="377825"/>
          </a:xfrm>
          <a:prstGeom prst="downArrow">
            <a:avLst>
              <a:gd name="adj1" fmla="val 50000"/>
              <a:gd name="adj2" fmla="val 3838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3811" name="Oval 1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21435" y="3983990"/>
            <a:ext cx="2626995" cy="121539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1520825" y="3989388"/>
            <a:ext cx="2290763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并集的性质及运算</a:t>
            </a:r>
            <a:endParaRPr lang="zh-CN" altLang="en-US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15" name="Oval 2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602663" y="2335213"/>
            <a:ext cx="2627312" cy="11604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6" name="Text Box 24"/>
          <p:cNvSpPr txBox="1">
            <a:spLocks noChangeArrowheads="1"/>
          </p:cNvSpPr>
          <p:nvPr/>
        </p:nvSpPr>
        <p:spPr bwMode="auto">
          <a:xfrm>
            <a:off x="8791575" y="2566988"/>
            <a:ext cx="2290763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补集的定义</a:t>
            </a:r>
            <a:endParaRPr lang="zh-CN" altLang="en-US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17" name="AutoShape 25"/>
          <p:cNvSpPr>
            <a:spLocks noChangeArrowheads="1"/>
          </p:cNvSpPr>
          <p:nvPr/>
        </p:nvSpPr>
        <p:spPr bwMode="auto">
          <a:xfrm>
            <a:off x="9812338" y="3535363"/>
            <a:ext cx="173037" cy="276225"/>
          </a:xfrm>
          <a:prstGeom prst="downArrow">
            <a:avLst>
              <a:gd name="adj1" fmla="val 50000"/>
              <a:gd name="adj2" fmla="val 3990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3818" name="Oval 2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588375" y="3798888"/>
            <a:ext cx="2627313" cy="11604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9" name="Text Box 27"/>
          <p:cNvSpPr txBox="1">
            <a:spLocks noChangeArrowheads="1"/>
          </p:cNvSpPr>
          <p:nvPr/>
        </p:nvSpPr>
        <p:spPr bwMode="auto">
          <a:xfrm>
            <a:off x="8777288" y="3816350"/>
            <a:ext cx="2290762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补集的性质及运算</a:t>
            </a:r>
            <a:endParaRPr lang="zh-CN" altLang="en-US" sz="32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22" name="AutoShape 30"/>
          <p:cNvSpPr>
            <a:spLocks noChangeArrowheads="1"/>
          </p:cNvSpPr>
          <p:nvPr/>
        </p:nvSpPr>
        <p:spPr bwMode="auto">
          <a:xfrm rot="-1684350">
            <a:off x="3657600" y="2133600"/>
            <a:ext cx="1873250" cy="319088"/>
          </a:xfrm>
          <a:prstGeom prst="leftArrow">
            <a:avLst>
              <a:gd name="adj1" fmla="val 50000"/>
              <a:gd name="adj2" fmla="val 14676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23" name="AutoShape 31"/>
          <p:cNvSpPr>
            <a:spLocks noChangeArrowheads="1"/>
          </p:cNvSpPr>
          <p:nvPr/>
        </p:nvSpPr>
        <p:spPr bwMode="auto">
          <a:xfrm rot="11743541">
            <a:off x="7011988" y="2017713"/>
            <a:ext cx="1873250" cy="319087"/>
          </a:xfrm>
          <a:prstGeom prst="leftArrow">
            <a:avLst>
              <a:gd name="adj1" fmla="val 50000"/>
              <a:gd name="adj2" fmla="val 14676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24" name="AutoShape 32"/>
          <p:cNvSpPr>
            <a:spLocks noChangeArrowheads="1"/>
          </p:cNvSpPr>
          <p:nvPr/>
        </p:nvSpPr>
        <p:spPr bwMode="auto">
          <a:xfrm rot="1055841">
            <a:off x="3206750" y="5319713"/>
            <a:ext cx="1884363" cy="301625"/>
          </a:xfrm>
          <a:prstGeom prst="rightArrow">
            <a:avLst>
              <a:gd name="adj1" fmla="val 50000"/>
              <a:gd name="adj2" fmla="val 1561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25" name="AutoShape 33"/>
          <p:cNvSpPr>
            <a:spLocks noChangeArrowheads="1"/>
          </p:cNvSpPr>
          <p:nvPr/>
        </p:nvSpPr>
        <p:spPr bwMode="auto">
          <a:xfrm rot="-1684350">
            <a:off x="7720013" y="5327650"/>
            <a:ext cx="1873250" cy="319088"/>
          </a:xfrm>
          <a:prstGeom prst="leftArrow">
            <a:avLst>
              <a:gd name="adj1" fmla="val 50000"/>
              <a:gd name="adj2" fmla="val 14676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上箭头 1"/>
          <p:cNvSpPr/>
          <p:nvPr/>
        </p:nvSpPr>
        <p:spPr>
          <a:xfrm>
            <a:off x="9985375" y="1873885"/>
            <a:ext cx="307975" cy="41084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val 23"/>
          <p:cNvSpPr>
            <a:spLocks noChangeArrowheads="1"/>
          </p:cNvSpPr>
          <p:nvPr/>
        </p:nvSpPr>
        <p:spPr bwMode="auto">
          <a:xfrm>
            <a:off x="8584883" y="764223"/>
            <a:ext cx="2627312" cy="11604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Text Box 24"/>
          <p:cNvSpPr txBox="1">
            <a:spLocks noChangeArrowheads="1"/>
          </p:cNvSpPr>
          <p:nvPr/>
        </p:nvSpPr>
        <p:spPr bwMode="auto">
          <a:xfrm>
            <a:off x="8773795" y="995998"/>
            <a:ext cx="2290763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全集的定义</a:t>
            </a:r>
            <a:endParaRPr lang="zh-CN" altLang="en-US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2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2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animBg="1"/>
      <p:bldP spid="33799" grpId="0" bldLvl="0" animBg="1"/>
      <p:bldP spid="33800" grpId="0" animBg="1"/>
      <p:bldP spid="33801" grpId="0" animBg="1"/>
      <p:bldP spid="33802" grpId="0" bldLvl="0" animBg="1"/>
      <p:bldP spid="33803" grpId="0" bldLvl="0" animBg="1"/>
      <p:bldP spid="33804" grpId="0" animBg="1"/>
      <p:bldP spid="33805" grpId="0" bldLvl="0" animBg="1"/>
      <p:bldP spid="33806" grpId="0" bldLvl="0" animBg="1"/>
      <p:bldP spid="33808" grpId="0" bldLvl="0" animBg="1"/>
      <p:bldP spid="33809" grpId="0" animBg="1"/>
      <p:bldP spid="33810" grpId="0" animBg="1"/>
      <p:bldP spid="33811" grpId="0" animBg="1"/>
      <p:bldP spid="33811" grpId="1" animBg="1"/>
      <p:bldP spid="33811" grpId="2" animBg="1"/>
      <p:bldP spid="33811" grpId="3" animBg="1"/>
      <p:bldP spid="33811" grpId="4" bldLvl="0" animBg="1"/>
      <p:bldP spid="33812" grpId="0" animBg="1"/>
      <p:bldP spid="33812" grpId="1" animBg="1"/>
      <p:bldP spid="33812" grpId="2" animBg="1"/>
      <p:bldP spid="33812" grpId="3" animBg="1"/>
      <p:bldP spid="33812" grpId="4" animBg="1"/>
      <p:bldP spid="33815" grpId="0" bldLvl="0" animBg="1"/>
      <p:bldP spid="33816" grpId="0" animBg="1"/>
      <p:bldP spid="33817" grpId="0" animBg="1"/>
      <p:bldP spid="33818" grpId="0" bldLvl="0" animBg="1"/>
      <p:bldP spid="33819" grpId="0" animBg="1"/>
      <p:bldP spid="33822" grpId="0" animBg="1"/>
      <p:bldP spid="33823" grpId="0" animBg="1"/>
      <p:bldP spid="33824" grpId="0" animBg="1"/>
      <p:bldP spid="33825" grpId="0" animBg="1"/>
      <p:bldP spid="2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928495" y="365125"/>
            <a:ext cx="7616190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zh-CN" sz="6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并集的定义</a:t>
            </a:r>
            <a:endParaRPr lang="zh-CN" altLang="zh-CN" sz="60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graphicFrame>
        <p:nvGraphicFramePr>
          <p:cNvPr id="7" name="表格 -1"/>
          <p:cNvGraphicFramePr/>
          <p:nvPr/>
        </p:nvGraphicFramePr>
        <p:xfrm>
          <a:off x="838200" y="1918335"/>
          <a:ext cx="10114280" cy="39662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0500"/>
                <a:gridCol w="8653780"/>
              </a:tblGrid>
              <a:tr h="156591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文字语言</a:t>
                      </a:r>
                      <a:endParaRPr lang="zh-CN" altLang="en-US" sz="28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zh-CN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一般地</a:t>
                      </a:r>
                      <a:r>
                        <a:rPr lang="en-US" altLang="zh-CN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</a:t>
                      </a:r>
                      <a:r>
                        <a:rPr lang="en-US" altLang="zh-CN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altLang="en-US" sz="2800" b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</a:t>
                      </a: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属于集合</a:t>
                      </a:r>
                      <a:r>
                        <a:rPr lang="en-US" altLang="zh-CN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A②</a:t>
                      </a:r>
                      <a:r>
                        <a:rPr lang="zh-CN" altLang="en-US" sz="2800" b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</a:t>
                      </a: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属于集合</a:t>
                      </a:r>
                      <a:r>
                        <a:rPr lang="en-US" altLang="zh-CN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的元素组成的集合称为</a:t>
                      </a:r>
                      <a:r>
                        <a:rPr lang="en-US" altLang="zh-CN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</a:t>
                      </a:r>
                      <a:r>
                        <a:rPr lang="en-US" altLang="zh-CN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的并集</a:t>
                      </a:r>
                      <a:r>
                        <a:rPr lang="en-US" altLang="zh-CN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记作</a:t>
                      </a:r>
                      <a:r>
                        <a:rPr lang="en-US" altLang="zh-CN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A∪B </a:t>
                      </a:r>
                      <a:endParaRPr lang="zh-CN" altLang="en-US" sz="28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620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符号语言</a:t>
                      </a:r>
                      <a:endParaRPr lang="zh-CN" altLang="en-US" sz="28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zh-CN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A∪B=③</a:t>
                      </a:r>
                      <a:r>
                        <a:rPr lang="zh-CN" altLang="en-US" sz="2800" b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　                               　　</a:t>
                      </a:r>
                      <a:r>
                        <a:rPr lang="en-US" altLang="zh-CN" sz="2800" b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2800" b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　　　　　　 </a:t>
                      </a:r>
                      <a:endParaRPr lang="zh-CN" altLang="en-US" sz="28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09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图形语言</a:t>
                      </a:r>
                      <a:endParaRPr lang="zh-CN" altLang="en-US" sz="28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zh-CN" altLang="en-US" sz="28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3237865" y="4970145"/>
            <a:ext cx="1804670" cy="668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 3"/>
          <p:cNvSpPr/>
          <p:nvPr/>
        </p:nvSpPr>
        <p:spPr>
          <a:xfrm>
            <a:off x="9416415" y="5884545"/>
            <a:ext cx="1629410" cy="7569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hlinkClick r:id="rId4" action="ppaction://hlinksldjump"/>
          </p:cNvPr>
          <p:cNvSpPr txBox="1"/>
          <p:nvPr/>
        </p:nvSpPr>
        <p:spPr>
          <a:xfrm>
            <a:off x="9717405" y="5973445"/>
            <a:ext cx="10274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导图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685290" y="365125"/>
            <a:ext cx="9668510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6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并集的性质及运算</a:t>
            </a:r>
            <a:endParaRPr lang="zh-CN" altLang="en-US" sz="60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790065" y="2149475"/>
          <a:ext cx="927735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7155"/>
                <a:gridCol w="6640195"/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性质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含义</a:t>
                      </a:r>
                      <a:endParaRPr lang="zh-CN" altLang="en-US" sz="280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/>
                        <a:t>两个集合的并集满足交换律</a:t>
                      </a:r>
                      <a:endParaRPr lang="zh-CN" altLang="en-US" sz="280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/>
                        <a:t>任何集合与其本身的并集等于集合本身</a:t>
                      </a:r>
                      <a:endParaRPr lang="zh-CN" altLang="en-US" sz="280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/>
                        <a:t>任何</a:t>
                      </a:r>
                      <a:r>
                        <a:rPr lang="zh-CN" altLang="en-US" sz="2800">
                          <a:sym typeface="+mn-ea"/>
                        </a:rPr>
                        <a:t>集合与空集的并集等于集合本身</a:t>
                      </a:r>
                      <a:endParaRPr lang="zh-CN" altLang="en-US" sz="280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任何集合与它的子集的并集等于集合本身</a:t>
                      </a:r>
                      <a:endParaRPr lang="zh-CN" altLang="en-US" sz="2800">
                        <a:sym typeface="+mn-ea"/>
                      </a:endParaRPr>
                    </a:p>
                    <a:p>
                      <a:pPr algn="l">
                        <a:buNone/>
                      </a:pP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任何集合是该集合与另一集合的并集的子集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2250440" y="2872105"/>
          <a:ext cx="1748155" cy="363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21945600" imgH="4572000" progId="Equation.3">
                  <p:embed/>
                </p:oleObj>
              </mc:Choice>
              <mc:Fallback>
                <p:oleObj name="" r:id="rId3" imgW="21945600" imgH="4572000" progId="Equation.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50440" y="2872105"/>
                        <a:ext cx="1748155" cy="36385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/>
          <p:nvPr/>
        </p:nvGraphicFramePr>
        <p:xfrm>
          <a:off x="2250440" y="3397885"/>
          <a:ext cx="1192530" cy="344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5" imgW="15849600" imgH="4572000" progId="Equation.3">
                  <p:embed/>
                </p:oleObj>
              </mc:Choice>
              <mc:Fallback>
                <p:oleObj name="" r:id="rId5" imgW="15849600" imgH="4572000" progId="Equation.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50440" y="3397885"/>
                        <a:ext cx="1192530" cy="3441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0"/>
          </p:cNvPr>
          <p:cNvGraphicFramePr/>
          <p:nvPr/>
        </p:nvGraphicFramePr>
        <p:xfrm>
          <a:off x="2261870" y="3942080"/>
          <a:ext cx="1980565" cy="356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7" imgW="27127200" imgH="4876800" progId="Equation.3">
                  <p:embed/>
                </p:oleObj>
              </mc:Choice>
              <mc:Fallback>
                <p:oleObj name="" r:id="rId7" imgW="27127200" imgH="4876800" progId="Equation.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61870" y="3942080"/>
                        <a:ext cx="1980565" cy="35623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/>
          <p:nvPr/>
        </p:nvGraphicFramePr>
        <p:xfrm>
          <a:off x="2365375" y="5268595"/>
          <a:ext cx="1633220" cy="895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9" imgW="18897600" imgH="10363200" progId="Equation.3">
                  <p:embed/>
                </p:oleObj>
              </mc:Choice>
              <mc:Fallback>
                <p:oleObj name="" r:id="rId9" imgW="18897600" imgH="10363200" progId="Equation.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65375" y="5268595"/>
                        <a:ext cx="1633220" cy="89598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/>
          <p:nvPr/>
        </p:nvGraphicFramePr>
        <p:xfrm>
          <a:off x="1906270" y="4406900"/>
          <a:ext cx="2437130" cy="75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11" imgW="33528000" imgH="10363200" progId="Equation.3">
                  <p:embed/>
                </p:oleObj>
              </mc:Choice>
              <mc:Fallback>
                <p:oleObj name="" r:id="rId11" imgW="33528000" imgH="10363200" progId="Equation.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06270" y="4406900"/>
                        <a:ext cx="2437130" cy="7537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646555" y="365125"/>
            <a:ext cx="9707245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并集的性质及运算</a:t>
            </a:r>
            <a:endParaRPr lang="zh-CN" altLang="en-US" sz="4400"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07770" y="2837815"/>
            <a:ext cx="9379585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已知集合A={x|-2&lt;x&lt;5},B={x|p+1&lt;x&lt;2p-1},若A∪B=A,求实数p的取值范围.</a:t>
            </a:r>
            <a:endParaRPr sz="2800" b="0" u="none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9416415" y="5884545"/>
            <a:ext cx="1629410" cy="7569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hlinkClick r:id="rId3" action="ppaction://hlinksldjump"/>
          </p:cNvPr>
          <p:cNvSpPr txBox="1"/>
          <p:nvPr/>
        </p:nvSpPr>
        <p:spPr>
          <a:xfrm>
            <a:off x="9717405" y="5973445"/>
            <a:ext cx="10274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导图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561465" y="33845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6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交集的定义</a:t>
            </a:r>
            <a:endParaRPr lang="zh-CN" altLang="en-US" sz="60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graphicFrame>
        <p:nvGraphicFramePr>
          <p:cNvPr id="7" name="表格 -1"/>
          <p:cNvGraphicFramePr/>
          <p:nvPr/>
        </p:nvGraphicFramePr>
        <p:xfrm>
          <a:off x="1013460" y="2183765"/>
          <a:ext cx="10340340" cy="3993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4540"/>
                <a:gridCol w="8305800"/>
              </a:tblGrid>
              <a:tr h="133159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语言</a:t>
                      </a:r>
                      <a:endParaRPr lang="zh-CN" altLang="en-US" sz="2800" b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zh-CN" altLang="en-US" sz="28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一般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地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由属于集合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A④</a:t>
                      </a:r>
                      <a:r>
                        <a:rPr lang="zh-CN" altLang="en-US" sz="2800" b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属于集合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的所有元素组成的集合称为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的交集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记作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A∩B </a:t>
                      </a:r>
                      <a:endParaRPr lang="zh-CN" altLang="en-US" sz="2800" b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032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符号语言</a:t>
                      </a:r>
                      <a:endParaRPr lang="zh-CN" altLang="en-US" sz="28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zh-CN" sz="28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A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∩B=⑤</a:t>
                      </a:r>
                      <a:r>
                        <a:rPr lang="zh-CN" altLang="en-US" sz="280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　　　　                  </a:t>
                      </a:r>
                      <a:r>
                        <a:rPr lang="en-US" altLang="zh-CN" sz="280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2800" b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　　　 </a:t>
                      </a:r>
                      <a:endParaRPr lang="zh-CN" altLang="en-US" sz="2800" b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159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图形语言</a:t>
                      </a:r>
                      <a:endParaRPr lang="zh-CN" altLang="en-US" sz="28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zh-CN" altLang="en-US" sz="2800" b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4010660" y="5234305"/>
            <a:ext cx="2811145" cy="709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 3"/>
          <p:cNvSpPr/>
          <p:nvPr/>
        </p:nvSpPr>
        <p:spPr>
          <a:xfrm>
            <a:off x="9416415" y="5884545"/>
            <a:ext cx="1629410" cy="7569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hlinkClick r:id="rId4" action="ppaction://hlinksldjump"/>
          </p:cNvPr>
          <p:cNvSpPr txBox="1"/>
          <p:nvPr/>
        </p:nvSpPr>
        <p:spPr>
          <a:xfrm>
            <a:off x="9717405" y="5973445"/>
            <a:ext cx="10274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导图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679575" y="365125"/>
            <a:ext cx="9674225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6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交集的性质及运算</a:t>
            </a:r>
            <a:endParaRPr lang="zh-CN" altLang="en-US" sz="60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537970" y="1755775"/>
          <a:ext cx="9815830" cy="4766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190"/>
                <a:gridCol w="7025640"/>
              </a:tblGrid>
              <a:tr h="5740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性质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含义</a:t>
                      </a:r>
                      <a:endParaRPr lang="zh-CN" altLang="en-US" sz="2800"/>
                    </a:p>
                  </a:txBody>
                  <a:tcPr/>
                </a:tc>
              </a:tr>
              <a:tr h="5759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/>
                        <a:t>两个集合的交集满足交换律</a:t>
                      </a:r>
                      <a:endParaRPr lang="zh-CN" altLang="en-US" sz="2800"/>
                    </a:p>
                  </a:txBody>
                  <a:tcPr/>
                </a:tc>
              </a:tr>
              <a:tr h="5753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/>
                        <a:t>一个集合与其本身的交集是其本身</a:t>
                      </a:r>
                      <a:endParaRPr lang="zh-CN" altLang="en-US" sz="2800"/>
                    </a:p>
                  </a:txBody>
                  <a:tcPr/>
                </a:tc>
              </a:tr>
              <a:tr h="5759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/>
                        <a:t>一个集合与空集的交集是空集</a:t>
                      </a:r>
                      <a:endParaRPr lang="zh-CN" altLang="en-US" sz="2800"/>
                    </a:p>
                  </a:txBody>
                  <a:tcPr/>
                </a:tc>
              </a:tr>
              <a:tr h="5753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两个集合的交集是其中任一集合的子集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</a:tr>
              <a:tr h="5759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两个相等的集合的交集等它们中的任一个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</a:tr>
              <a:tr h="5753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无公共元素的两个集合的交集是空集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1496060" y="2478405"/>
          <a:ext cx="1852295" cy="38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3" imgW="21945600" imgH="4572000" progId="Equation.3">
                  <p:embed/>
                </p:oleObj>
              </mc:Choice>
              <mc:Fallback>
                <p:oleObj name="" r:id="rId3" imgW="21945600" imgH="4572000" progId="Equation.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96060" y="2478405"/>
                        <a:ext cx="1852295" cy="386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/>
          <p:nvPr/>
        </p:nvGraphicFramePr>
        <p:xfrm>
          <a:off x="1496060" y="3023870"/>
          <a:ext cx="1474470" cy="426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5" imgW="15849600" imgH="4572000" progId="Equation.3">
                  <p:embed/>
                </p:oleObj>
              </mc:Choice>
              <mc:Fallback>
                <p:oleObj name="" r:id="rId5" imgW="15849600" imgH="4572000" progId="Equation.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96060" y="3023870"/>
                        <a:ext cx="1474470" cy="42608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0"/>
          </p:cNvPr>
          <p:cNvGraphicFramePr/>
          <p:nvPr/>
        </p:nvGraphicFramePr>
        <p:xfrm>
          <a:off x="1496060" y="3590925"/>
          <a:ext cx="1330325" cy="43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7" imgW="14935200" imgH="4876800" progId="Equation.3">
                  <p:embed/>
                </p:oleObj>
              </mc:Choice>
              <mc:Fallback>
                <p:oleObj name="" r:id="rId7" imgW="14935200" imgH="4876800" progId="Equation.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96060" y="3590925"/>
                        <a:ext cx="1330325" cy="4343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/>
          <p:nvPr/>
        </p:nvGraphicFramePr>
        <p:xfrm>
          <a:off x="1496060" y="4188460"/>
          <a:ext cx="2812415" cy="360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9" imgW="38100000" imgH="4876800" progId="Equation.3">
                  <p:embed/>
                </p:oleObj>
              </mc:Choice>
              <mc:Fallback>
                <p:oleObj name="" r:id="rId9" imgW="38100000" imgH="4876800" progId="Equation.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96060" y="4188460"/>
                        <a:ext cx="2812415" cy="3600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/>
          <p:nvPr/>
        </p:nvGraphicFramePr>
        <p:xfrm>
          <a:off x="1496060" y="4711700"/>
          <a:ext cx="2327910" cy="746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11" imgW="32308800" imgH="10363200" progId="Equation.3">
                  <p:embed/>
                </p:oleObj>
              </mc:Choice>
              <mc:Fallback>
                <p:oleObj name="" r:id="rId11" imgW="32308800" imgH="10363200" progId="Equation.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96060" y="4711700"/>
                        <a:ext cx="2327910" cy="74676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0"/>
          </p:cNvPr>
          <p:cNvGraphicFramePr/>
          <p:nvPr/>
        </p:nvGraphicFramePr>
        <p:xfrm>
          <a:off x="1590675" y="5720080"/>
          <a:ext cx="2624455" cy="721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13" imgW="39928800" imgH="10972800" progId="Equation.3">
                  <p:embed/>
                </p:oleObj>
              </mc:Choice>
              <mc:Fallback>
                <p:oleObj name="" r:id="rId13" imgW="39928800" imgH="10972800" progId="Equation.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90675" y="5720080"/>
                        <a:ext cx="2624455" cy="72136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876425" y="365125"/>
            <a:ext cx="9477375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6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交集的性质及运算</a:t>
            </a:r>
            <a:endParaRPr lang="zh-CN" altLang="en-US" sz="60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97280" y="2556510"/>
            <a:ext cx="943229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M={x|-2≤x&lt;2},N={0,1,2},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M∩N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等于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800" b="0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A.{0}	   B.{1}     C.{0,1,2}	  D.{0,1}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097280" y="3990340"/>
            <a:ext cx="953706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A={x|-1≤x&lt;3},B={x|2x-4≥x-2}.</a:t>
            </a:r>
            <a:endParaRPr lang="en-US" altLang="zh-CN" sz="2800" b="0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A∩B;</a:t>
            </a:r>
            <a:endParaRPr lang="en-US" altLang="zh-CN" sz="2800" b="0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C={x|2x+a&gt;0}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满足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B∪C=C,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求实数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的取值范围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/>
          </a:p>
        </p:txBody>
      </p:sp>
      <p:sp>
        <p:nvSpPr>
          <p:cNvPr id="4" name="云形 3"/>
          <p:cNvSpPr/>
          <p:nvPr/>
        </p:nvSpPr>
        <p:spPr>
          <a:xfrm>
            <a:off x="9416415" y="5884545"/>
            <a:ext cx="1629410" cy="7569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hlinkClick r:id="rId3" action="ppaction://hlinksldjump"/>
          </p:cNvPr>
          <p:cNvSpPr txBox="1"/>
          <p:nvPr/>
        </p:nvSpPr>
        <p:spPr>
          <a:xfrm>
            <a:off x="9717405" y="5973445"/>
            <a:ext cx="10274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导图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811655" y="365125"/>
            <a:ext cx="9542145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6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lt"/>
                <a:ea typeface="+mj-ea"/>
                <a:cs typeface="+mj-cs"/>
                <a:sym typeface="+mn-ea"/>
              </a:rPr>
              <a:t>补集的定义</a:t>
            </a:r>
            <a:endParaRPr lang="zh-CN" altLang="en-US" sz="60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15390" y="1837055"/>
            <a:ext cx="965644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全集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 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一般地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如果一个集合含有我们所研究问题中涉及的所有元素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那么就称这个集合为全集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通常记作</a:t>
            </a:r>
            <a:r>
              <a:rPr lang="en-US" altLang="zh-CN" sz="2800" b="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U.</a:t>
            </a:r>
            <a:endParaRPr lang="en-US" altLang="zh-CN" sz="2800" b="0" u="none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lang="zh-CN" altLang="en-US" sz="2800" dirty="0"/>
              <a:t>    </a:t>
            </a:r>
            <a:r>
              <a:rPr lang="zh-CN" altLang="en-US" sz="2800" dirty="0" smtClean="0"/>
              <a:t> 全集</a:t>
            </a:r>
            <a:r>
              <a:rPr lang="zh-CN" altLang="en-US" sz="2800" dirty="0"/>
              <a:t>是一个相对的概念，因研究的问题的不同而不同</a:t>
            </a:r>
            <a:r>
              <a:rPr lang="en-US" altLang="zh-CN" sz="2800" dirty="0"/>
              <a:t>.</a:t>
            </a:r>
            <a:endParaRPr lang="en-US" altLang="zh-CN" sz="2800" dirty="0"/>
          </a:p>
        </p:txBody>
      </p:sp>
      <p:graphicFrame>
        <p:nvGraphicFramePr>
          <p:cNvPr id="7" name="表格 -1"/>
          <p:cNvGraphicFramePr/>
          <p:nvPr/>
        </p:nvGraphicFramePr>
        <p:xfrm>
          <a:off x="243205" y="3393440"/>
          <a:ext cx="11711940" cy="31737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61465"/>
                <a:gridCol w="10150475"/>
              </a:tblGrid>
              <a:tr h="130175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文字语言</a:t>
                      </a:r>
                      <a:endParaRPr lang="zh-CN" altLang="en-US" sz="2800" b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对于一个集合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A,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由全集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⑥</a:t>
                      </a:r>
                      <a:r>
                        <a:rPr lang="zh-CN" altLang="en-US" sz="2800" b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集合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的所有元素组成的集合称为集合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相对于全集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的补集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简称为集合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的补集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记作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MS Mincho" panose="02020609040205080304" charset="-128"/>
                          <a:ea typeface="MS Mincho" panose="02020609040205080304" charset="-128"/>
                          <a:cs typeface="MS Mincho" panose="02020609040205080304" charset="-128"/>
                        </a:rPr>
                        <a:t>∁</a:t>
                      </a:r>
                      <a:r>
                        <a:rPr lang="en-US" altLang="zh-CN" sz="2800" b="0" u="none" baseline="-25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 </a:t>
                      </a:r>
                      <a:endParaRPr lang="zh-CN" altLang="en-US" sz="2800" b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符号语言</a:t>
                      </a:r>
                      <a:endParaRPr lang="zh-CN" altLang="en-US" sz="28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MS Mincho" panose="02020609040205080304" charset="-128"/>
                          <a:ea typeface="MS Mincho" panose="02020609040205080304" charset="-128"/>
                          <a:cs typeface="MS Mincho" panose="02020609040205080304" charset="-128"/>
                        </a:rPr>
                        <a:t>∁</a:t>
                      </a:r>
                      <a:r>
                        <a:rPr lang="en-US" altLang="zh-CN" sz="2800" b="0" u="none" baseline="-25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</a:t>
                      </a:r>
                      <a:r>
                        <a:rPr lang="en-US" altLang="zh-CN" sz="2800" b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A=</a:t>
                      </a:r>
                      <a:r>
                        <a:rPr lang="en-US" altLang="zh-CN" sz="2800" b="0" u="non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⑦</a:t>
                      </a:r>
                      <a:r>
                        <a:rPr lang="zh-CN" altLang="en-US" sz="2800" b="0" u="sng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</a:t>
                      </a:r>
                      <a:r>
                        <a:rPr lang="zh-CN" altLang="en-US" sz="2800" b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　　　　　 </a:t>
                      </a:r>
                      <a:endParaRPr lang="zh-CN" altLang="en-US" sz="2800" b="0" u="sng" dirty="0">
                        <a:solidFill>
                          <a:srgbClr val="000000"/>
                        </a:solidFill>
                        <a:latin typeface="MS Mincho" panose="02020609040205080304" charset="-128"/>
                        <a:ea typeface="MS Mincho" panose="02020609040205080304" charset="-128"/>
                        <a:cs typeface="MS Mincho" panose="02020609040205080304" charset="-128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380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8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图形语言</a:t>
                      </a:r>
                      <a:endParaRPr lang="zh-CN" altLang="en-US" sz="28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zh-CN" altLang="en-US" sz="28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4114800" y="5521325"/>
            <a:ext cx="2174875" cy="893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 3"/>
          <p:cNvSpPr/>
          <p:nvPr/>
        </p:nvSpPr>
        <p:spPr>
          <a:xfrm>
            <a:off x="9416415" y="5884545"/>
            <a:ext cx="1629410" cy="7569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hlinkClick r:id="rId4" action="ppaction://hlinksldjump"/>
          </p:cNvPr>
          <p:cNvSpPr txBox="1"/>
          <p:nvPr/>
        </p:nvSpPr>
        <p:spPr>
          <a:xfrm>
            <a:off x="9717405" y="5973445"/>
            <a:ext cx="10274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导图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0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12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3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4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15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6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7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18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9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0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1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2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3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4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5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6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7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3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4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5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7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8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1424</Words>
  <Application>WPS 演示</Application>
  <PresentationFormat>自定义</PresentationFormat>
  <Paragraphs>166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16</vt:i4>
      </vt:variant>
      <vt:variant>
        <vt:lpstr>幻灯片标题</vt:lpstr>
      </vt:variant>
      <vt:variant>
        <vt:i4>13</vt:i4>
      </vt:variant>
    </vt:vector>
  </HeadingPairs>
  <TitlesOfParts>
    <vt:vector size="40" baseType="lpstr">
      <vt:lpstr>Arial</vt:lpstr>
      <vt:lpstr>宋体</vt:lpstr>
      <vt:lpstr>Wingdings</vt:lpstr>
      <vt:lpstr>Tahoma</vt:lpstr>
      <vt:lpstr>楷体</vt:lpstr>
      <vt:lpstr>MS Mincho</vt:lpstr>
      <vt:lpstr>Cambria Math</vt:lpstr>
      <vt:lpstr>微软雅黑</vt:lpstr>
      <vt:lpstr>Arial Unicode MS</vt:lpstr>
      <vt:lpstr>Calibri</vt:lpstr>
      <vt:lpstr>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1.1.3集合的基本运算</vt:lpstr>
      <vt:lpstr>思维导图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补集的性质和运算</vt:lpstr>
      <vt:lpstr>PowerPoint 演示文稿</vt:lpstr>
      <vt:lpstr>PowerPoint 演示文稿</vt:lpstr>
      <vt:lpstr>集合元素的个数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集合的基本运算</dc:title>
  <dc:creator>Administrator</dc:creator>
  <cp:lastModifiedBy>dell</cp:lastModifiedBy>
  <cp:revision>16</cp:revision>
  <dcterms:created xsi:type="dcterms:W3CDTF">2015-05-05T08:02:00Z</dcterms:created>
  <dcterms:modified xsi:type="dcterms:W3CDTF">2017-11-10T01:56:37Z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