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14" y="-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3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049" descr="bg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27"/>
          <p:cNvSpPr>
            <a:spLocks noGrp="1"/>
          </p:cNvSpPr>
          <p:nvPr>
            <p:ph type="ctrTitle"/>
          </p:nvPr>
        </p:nvSpPr>
        <p:spPr>
          <a:xfrm>
            <a:off x="624417" y="2997200"/>
            <a:ext cx="10943167" cy="9604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r">
              <a:defRPr sz="3400" b="0" kern="1200">
                <a:solidFill>
                  <a:schemeClr val="tx1"/>
                </a:solidFill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Rectangle 31"/>
          <p:cNvSpPr>
            <a:spLocks noGrp="1"/>
          </p:cNvSpPr>
          <p:nvPr>
            <p:ph type="subTitle" idx="1" hasCustomPrompt="1"/>
          </p:nvPr>
        </p:nvSpPr>
        <p:spPr>
          <a:xfrm>
            <a:off x="624417" y="3952875"/>
            <a:ext cx="10943167" cy="4079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r">
              <a:buNone/>
              <a:defRPr sz="1800" b="0" kern="1200">
                <a:ea typeface="微软雅黑" panose="020B0503020204020204" charset="-122"/>
              </a:defRPr>
            </a:lvl1pPr>
            <a:lvl2pPr marL="457200" lvl="1" indent="-457200" algn="ctr">
              <a:buNone/>
              <a:defRPr sz="1800" b="1" kern="1200">
                <a:ea typeface="华文细黑" pitchFamily="2" charset="-122"/>
              </a:defRPr>
            </a:lvl2pPr>
            <a:lvl3pPr marL="914400" lvl="2" indent="-914400" algn="ctr">
              <a:buNone/>
              <a:defRPr sz="1800" b="1" kern="1200">
                <a:ea typeface="华文细黑" pitchFamily="2" charset="-122"/>
              </a:defRPr>
            </a:lvl3pPr>
            <a:lvl4pPr marL="1371600" lvl="3" indent="-1371600" algn="ctr">
              <a:buNone/>
              <a:defRPr sz="1800" b="1" kern="1200">
                <a:ea typeface="华文细黑" pitchFamily="2" charset="-122"/>
              </a:defRPr>
            </a:lvl4pPr>
            <a:lvl5pPr marL="1828800" lvl="4" indent="-1828800" algn="ctr">
              <a:buNone/>
              <a:defRPr sz="1800" b="1" kern="1200">
                <a:ea typeface="华文细黑" pitchFamily="2" charset="-122"/>
              </a:defRPr>
            </a:lvl5pPr>
          </a:lstStyle>
          <a:p>
            <a:pPr lvl="0"/>
            <a:r>
              <a:rPr lang="zh-CN" altLang="en-US"/>
              <a:t>单击添加署名或公司信息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3380" y="190500"/>
            <a:ext cx="2736320" cy="61182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17" y="190500"/>
            <a:ext cx="8050335" cy="61182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7" y="1125538"/>
            <a:ext cx="5362152" cy="5183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432" y="1125538"/>
            <a:ext cx="5362152" cy="5183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1"/>
          <p:cNvSpPr>
            <a:spLocks noGrp="1"/>
          </p:cNvSpPr>
          <p:nvPr>
            <p:ph type="body" idx="1"/>
          </p:nvPr>
        </p:nvSpPr>
        <p:spPr>
          <a:xfrm>
            <a:off x="624417" y="1125538"/>
            <a:ext cx="10943167" cy="51831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</p:txBody>
      </p:sp>
      <p:sp>
        <p:nvSpPr>
          <p:cNvPr id="1027" name="Rectangle 27"/>
          <p:cNvSpPr>
            <a:spLocks noGrp="1"/>
          </p:cNvSpPr>
          <p:nvPr>
            <p:ph type="title"/>
          </p:nvPr>
        </p:nvSpPr>
        <p:spPr>
          <a:xfrm>
            <a:off x="626533" y="190500"/>
            <a:ext cx="10943167" cy="863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矩形 1027"/>
          <p:cNvSpPr/>
          <p:nvPr/>
        </p:nvSpPr>
        <p:spPr>
          <a:xfrm>
            <a:off x="5135033" y="6524625"/>
            <a:ext cx="1919817" cy="1968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ctr" eaLnBrk="0" hangingPunct="0"/>
            <a:r>
              <a:rPr lang="de-DE" altLang="en-US" sz="1000" b="1" dirty="0">
                <a:latin typeface="Arial" panose="020B0604020202020204" pitchFamily="34" charset="0"/>
                <a:ea typeface="华文细黑" pitchFamily="2" charset="-122"/>
              </a:rPr>
              <a:t>Page </a:t>
            </a:r>
            <a:r>
              <a:rPr lang="de-DE" altLang="en-US" sz="1000" b="1" dirty="0">
                <a:latin typeface="Arial" panose="020B0604020202020204" pitchFamily="34" charset="0"/>
                <a:ea typeface="华文细黑" pitchFamily="2" charset="-122"/>
                <a:sym typeface="MS UI Gothic" panose="020B0600070205080204" pitchFamily="2" charset="-128"/>
              </a:rPr>
              <a:t></a:t>
            </a:r>
            <a:r>
              <a:rPr lang="de-DE" altLang="en-US" sz="1000" b="1" dirty="0">
                <a:latin typeface="Arial" panose="020B0604020202020204" pitchFamily="34" charset="0"/>
                <a:ea typeface="华文细黑" pitchFamily="2" charset="-122"/>
              </a:rPr>
              <a:t> </a:t>
            </a:r>
            <a:fld id="{9A0DB2DC-4C9A-4742-B13C-FB6460FD3503}" type="slidenum">
              <a:rPr lang="zh-CN" altLang="en-US" sz="1000" b="1" dirty="0">
                <a:latin typeface="Arial" panose="020B0604020202020204" pitchFamily="34" charset="0"/>
                <a:ea typeface="华文细黑" pitchFamily="2" charset="-122"/>
              </a:rPr>
            </a:fld>
            <a:endParaRPr lang="zh-CN" altLang="en-US" sz="1000" b="1" dirty="0">
              <a:latin typeface="Arial" panose="020B0604020202020204" pitchFamily="34" charset="0"/>
              <a:ea typeface="华文细黑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0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0000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0000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0000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0000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1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1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1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1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1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1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1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1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1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slide" Target="slide17.xml"/><Relationship Id="rId7" Type="http://schemas.openxmlformats.org/officeDocument/2006/relationships/slide" Target="slide16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tags" Target="../tags/tag2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7.bin"/><Relationship Id="rId3" Type="http://schemas.openxmlformats.org/officeDocument/2006/relationships/image" Target="../media/image9.wmf"/><Relationship Id="rId2" Type="http://schemas.openxmlformats.org/officeDocument/2006/relationships/oleObject" Target="../embeddings/oleObject6.bin"/><Relationship Id="rId1" Type="http://schemas.openxmlformats.org/officeDocument/2006/relationships/tags" Target="../tags/tag2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9.bin"/><Relationship Id="rId3" Type="http://schemas.openxmlformats.org/officeDocument/2006/relationships/image" Target="../media/image11.wmf"/><Relationship Id="rId2" Type="http://schemas.openxmlformats.org/officeDocument/2006/relationships/oleObject" Target="../embeddings/oleObject8.bin"/><Relationship Id="rId1" Type="http://schemas.openxmlformats.org/officeDocument/2006/relationships/tags" Target="../tags/tag2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8.vml"/><Relationship Id="rId7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1.bin"/><Relationship Id="rId3" Type="http://schemas.openxmlformats.org/officeDocument/2006/relationships/image" Target="../media/image13.wmf"/><Relationship Id="rId2" Type="http://schemas.openxmlformats.org/officeDocument/2006/relationships/oleObject" Target="../embeddings/oleObject10.bin"/><Relationship Id="rId1" Type="http://schemas.openxmlformats.org/officeDocument/2006/relationships/tags" Target="../tags/tag2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9.vml"/><Relationship Id="rId7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3.bin"/><Relationship Id="rId3" Type="http://schemas.openxmlformats.org/officeDocument/2006/relationships/image" Target="../media/image14.wmf"/><Relationship Id="rId2" Type="http://schemas.openxmlformats.org/officeDocument/2006/relationships/oleObject" Target="../embeddings/oleObject12.bin"/><Relationship Id="rId1" Type="http://schemas.openxmlformats.org/officeDocument/2006/relationships/tags" Target="../tags/tag28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0.vml"/><Relationship Id="rId5" Type="http://schemas.openxmlformats.org/officeDocument/2006/relationships/slideLayout" Target="../slideLayouts/slideLayout7.xml"/><Relationship Id="rId4" Type="http://schemas.openxmlformats.org/officeDocument/2006/relationships/slide" Target="slide10.xml"/><Relationship Id="rId3" Type="http://schemas.openxmlformats.org/officeDocument/2006/relationships/image" Target="../media/image16.wmf"/><Relationship Id="rId2" Type="http://schemas.openxmlformats.org/officeDocument/2006/relationships/oleObject" Target="../embeddings/oleObject14.bin"/><Relationship Id="rId1" Type="http://schemas.openxmlformats.org/officeDocument/2006/relationships/tags" Target="../tags/tag29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1.vml"/><Relationship Id="rId5" Type="http://schemas.openxmlformats.org/officeDocument/2006/relationships/slideLayout" Target="../slideLayouts/slideLayout7.xml"/><Relationship Id="rId4" Type="http://schemas.openxmlformats.org/officeDocument/2006/relationships/slide" Target="slide10.xml"/><Relationship Id="rId3" Type="http://schemas.openxmlformats.org/officeDocument/2006/relationships/image" Target="../media/image17.wmf"/><Relationship Id="rId2" Type="http://schemas.openxmlformats.org/officeDocument/2006/relationships/oleObject" Target="../embeddings/oleObject15.bin"/><Relationship Id="rId1" Type="http://schemas.openxmlformats.org/officeDocument/2006/relationships/tags" Target="../tags/tag30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2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18.jpeg"/><Relationship Id="rId1" Type="http://schemas.openxmlformats.org/officeDocument/2006/relationships/tags" Target="../tags/tag3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.xml"/><Relationship Id="rId4" Type="http://schemas.openxmlformats.org/officeDocument/2006/relationships/slide" Target="slide10.xml"/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8.xml"/><Relationship Id="rId4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.xml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14.xml"/><Relationship Id="rId5" Type="http://schemas.openxmlformats.org/officeDocument/2006/relationships/slide" Target="slide2.xml"/><Relationship Id="rId4" Type="http://schemas.openxmlformats.org/officeDocument/2006/relationships/image" Target="../media/image5.wmf"/><Relationship Id="rId3" Type="http://schemas.openxmlformats.org/officeDocument/2006/relationships/oleObject" Target="../embeddings/oleObject3.bin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.xml"/><Relationship Id="rId3" Type="http://schemas.openxmlformats.org/officeDocument/2006/relationships/image" Target="../media/image6.emf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0.xml"/><Relationship Id="rId4" Type="http://schemas.openxmlformats.org/officeDocument/2006/relationships/image" Target="../media/image7.wmf"/><Relationship Id="rId3" Type="http://schemas.openxmlformats.org/officeDocument/2006/relationships/oleObject" Target="../embeddings/oleObject4.bin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3.xml"/><Relationship Id="rId5" Type="http://schemas.openxmlformats.org/officeDocument/2006/relationships/slide" Target="slide2.xml"/><Relationship Id="rId4" Type="http://schemas.openxmlformats.org/officeDocument/2006/relationships/image" Target="../media/image8.wmf"/><Relationship Id="rId3" Type="http://schemas.openxmlformats.org/officeDocument/2006/relationships/oleObject" Target="../embeddings/oleObject5.bin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3277" y="2009140"/>
            <a:ext cx="10943167" cy="960438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1.2.2</a:t>
            </a:r>
            <a:r>
              <a:rPr lang="zh-CN" altLang="zh-CN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函数的表示法</a:t>
            </a:r>
            <a:endParaRPr lang="zh-CN" altLang="zh-CN" sz="80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258560" y="3850005"/>
            <a:ext cx="5077460" cy="870585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701040" y="378461"/>
            <a:ext cx="5913120" cy="119126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函数解析式的求法</a:t>
            </a:r>
            <a:endParaRPr lang="zh-CN" altLang="en-US" sz="4400" dirty="0">
              <a:solidFill>
                <a:srgbClr val="FF0000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4" name="六边形 3"/>
          <p:cNvSpPr/>
          <p:nvPr/>
        </p:nvSpPr>
        <p:spPr>
          <a:xfrm>
            <a:off x="8884920" y="975360"/>
            <a:ext cx="2011680" cy="1539240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</a:rPr>
              <a:t>函数解析式的求法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5" name="泪滴形 4">
            <a:hlinkClick r:id="rId2" action="ppaction://hlinksldjump"/>
          </p:cNvPr>
          <p:cNvSpPr/>
          <p:nvPr/>
        </p:nvSpPr>
        <p:spPr>
          <a:xfrm>
            <a:off x="853440" y="2514600"/>
            <a:ext cx="1463040" cy="929640"/>
          </a:xfrm>
          <a:prstGeom prst="teardro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</a:rPr>
              <a:t>代入法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6" name="泪滴形 5">
            <a:hlinkClick r:id="rId3" action="ppaction://hlinksldjump"/>
          </p:cNvPr>
          <p:cNvSpPr/>
          <p:nvPr/>
        </p:nvSpPr>
        <p:spPr>
          <a:xfrm>
            <a:off x="1950720" y="3505200"/>
            <a:ext cx="1463040" cy="929640"/>
          </a:xfrm>
          <a:prstGeom prst="teardro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</a:rPr>
              <a:t>配凑法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7" name="泪滴形 6">
            <a:hlinkClick r:id="rId4" action="ppaction://hlinksldjump"/>
          </p:cNvPr>
          <p:cNvSpPr/>
          <p:nvPr/>
        </p:nvSpPr>
        <p:spPr>
          <a:xfrm>
            <a:off x="3550920" y="4175760"/>
            <a:ext cx="1463040" cy="929640"/>
          </a:xfrm>
          <a:prstGeom prst="teardro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</a:rPr>
              <a:t>换元法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8" name="泪滴形 7">
            <a:hlinkClick r:id="rId5" action="ppaction://hlinksldjump"/>
          </p:cNvPr>
          <p:cNvSpPr/>
          <p:nvPr/>
        </p:nvSpPr>
        <p:spPr>
          <a:xfrm>
            <a:off x="5044440" y="4556760"/>
            <a:ext cx="1767840" cy="929640"/>
          </a:xfrm>
          <a:prstGeom prst="teardro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</a:rPr>
              <a:t>待定系数法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泪滴形 8">
            <a:hlinkClick r:id="rId6" action="ppaction://hlinksldjump"/>
          </p:cNvPr>
          <p:cNvSpPr/>
          <p:nvPr/>
        </p:nvSpPr>
        <p:spPr>
          <a:xfrm>
            <a:off x="6903720" y="4312920"/>
            <a:ext cx="1828800" cy="1082040"/>
          </a:xfrm>
          <a:prstGeom prst="teardro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</a:rPr>
              <a:t>解方程组法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0" name="泪滴形 9">
            <a:hlinkClick r:id="rId7" action="ppaction://hlinksldjump"/>
          </p:cNvPr>
          <p:cNvSpPr/>
          <p:nvPr/>
        </p:nvSpPr>
        <p:spPr>
          <a:xfrm>
            <a:off x="8761095" y="3794125"/>
            <a:ext cx="1463040" cy="929640"/>
          </a:xfrm>
          <a:prstGeom prst="teardro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</a:rPr>
              <a:t>赋值法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1" name="泪滴形 10">
            <a:hlinkClick r:id="rId8" action="ppaction://hlinksldjump"/>
          </p:cNvPr>
          <p:cNvSpPr/>
          <p:nvPr/>
        </p:nvSpPr>
        <p:spPr>
          <a:xfrm>
            <a:off x="9982200" y="4511040"/>
            <a:ext cx="1965960" cy="1097280"/>
          </a:xfrm>
          <a:prstGeom prst="teardro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</a:rPr>
              <a:t>图象辅助法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2" name=" 12"/>
          <p:cNvSpPr/>
          <p:nvPr/>
        </p:nvSpPr>
        <p:spPr>
          <a:xfrm rot="10226653" flipV="1">
            <a:off x="2295086" y="2000246"/>
            <a:ext cx="6897943" cy="220831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 12"/>
          <p:cNvSpPr/>
          <p:nvPr/>
        </p:nvSpPr>
        <p:spPr>
          <a:xfrm rot="9563910" flipV="1">
            <a:off x="3238324" y="2458438"/>
            <a:ext cx="6354238" cy="15768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 12"/>
          <p:cNvSpPr/>
          <p:nvPr/>
        </p:nvSpPr>
        <p:spPr>
          <a:xfrm rot="8956507" flipV="1">
            <a:off x="4719710" y="2940447"/>
            <a:ext cx="4789262" cy="164584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 12"/>
          <p:cNvSpPr/>
          <p:nvPr/>
        </p:nvSpPr>
        <p:spPr>
          <a:xfrm rot="8329453" flipV="1">
            <a:off x="6207642" y="3141991"/>
            <a:ext cx="4325963" cy="75114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 12"/>
          <p:cNvSpPr/>
          <p:nvPr/>
        </p:nvSpPr>
        <p:spPr>
          <a:xfrm rot="7503184" flipV="1">
            <a:off x="7571701" y="2938419"/>
            <a:ext cx="3343445" cy="50423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 12"/>
          <p:cNvSpPr/>
          <p:nvPr/>
        </p:nvSpPr>
        <p:spPr>
          <a:xfrm rot="5739731" flipV="1">
            <a:off x="8991947" y="3077363"/>
            <a:ext cx="1304446" cy="123806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 12"/>
          <p:cNvSpPr/>
          <p:nvPr/>
        </p:nvSpPr>
        <p:spPr>
          <a:xfrm rot="3524136" flipV="1">
            <a:off x="9264168" y="3429251"/>
            <a:ext cx="2504092" cy="9548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701040" y="378461"/>
            <a:ext cx="8031480" cy="119126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函数解析式的求法</a:t>
            </a:r>
            <a:r>
              <a:rPr lang="en-US" altLang="zh-CN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——</a:t>
            </a:r>
            <a:r>
              <a:rPr lang="zh-CN" alt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代入法</a:t>
            </a:r>
            <a:endParaRPr lang="zh-CN" altLang="en-US" sz="4400" dirty="0">
              <a:solidFill>
                <a:srgbClr val="FF0000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878840" y="1641792"/>
          <a:ext cx="9664696" cy="1208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公式" r:id="rId2" imgW="82905600" imgH="10363200" progId="Equation.3">
                  <p:embed/>
                </p:oleObj>
              </mc:Choice>
              <mc:Fallback>
                <p:oleObj name="公式" r:id="rId2" imgW="82905600" imgH="10363200" progId="Equation.3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78840" y="1641792"/>
                        <a:ext cx="9664696" cy="12080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739900" y="3353752"/>
          <a:ext cx="7931164" cy="15535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公式" r:id="rId4" imgW="59131200" imgH="11582400" progId="Equation.3">
                  <p:embed/>
                </p:oleObj>
              </mc:Choice>
              <mc:Fallback>
                <p:oleObj name="公式" r:id="rId4" imgW="59131200" imgH="11582400" progId="Equation.3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39900" y="3353752"/>
                        <a:ext cx="7931164" cy="155352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心形 4">
            <a:hlinkClick r:id="rId6" action="ppaction://hlinksldjump"/>
          </p:cNvPr>
          <p:cNvSpPr/>
          <p:nvPr/>
        </p:nvSpPr>
        <p:spPr>
          <a:xfrm>
            <a:off x="11033760" y="6019800"/>
            <a:ext cx="975360" cy="640080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求法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701040" y="378461"/>
            <a:ext cx="8031480" cy="119126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函数解析式的求法</a:t>
            </a:r>
            <a:r>
              <a:rPr lang="en-US" altLang="zh-CN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——</a:t>
            </a:r>
            <a:r>
              <a:rPr lang="zh-CN" alt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配凑法</a:t>
            </a:r>
            <a:endParaRPr lang="zh-CN" altLang="en-US" sz="4400" dirty="0">
              <a:solidFill>
                <a:srgbClr val="FF0000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784858" y="1554480"/>
          <a:ext cx="9410702" cy="196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公式" r:id="rId2" imgW="80467200" imgH="16764000" progId="Equation.3">
                  <p:embed/>
                </p:oleObj>
              </mc:Choice>
              <mc:Fallback>
                <p:oleObj name="公式" r:id="rId2" imgW="80467200" imgH="16764000" progId="Equation.3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84858" y="1554480"/>
                        <a:ext cx="9410702" cy="19605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993900" y="4084002"/>
          <a:ext cx="9430112" cy="7927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公式" r:id="rId4" imgW="68884800" imgH="5791200" progId="Equation.3">
                  <p:embed/>
                </p:oleObj>
              </mc:Choice>
              <mc:Fallback>
                <p:oleObj name="公式" r:id="rId4" imgW="68884800" imgH="5791200" progId="Equation.3">
                  <p:embed/>
                  <p:pic>
                    <p:nvPicPr>
                      <p:cNvPr id="0" name="图片 7169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93900" y="4084002"/>
                        <a:ext cx="9430112" cy="79279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心形 4">
            <a:hlinkClick r:id="rId6" action="ppaction://hlinksldjump"/>
          </p:cNvPr>
          <p:cNvSpPr/>
          <p:nvPr/>
        </p:nvSpPr>
        <p:spPr>
          <a:xfrm>
            <a:off x="11033760" y="6019800"/>
            <a:ext cx="975360" cy="640080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求法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701040" y="378461"/>
            <a:ext cx="8031480" cy="119126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函数解析式的求法</a:t>
            </a:r>
            <a:r>
              <a:rPr lang="en-US" altLang="zh-CN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——</a:t>
            </a:r>
            <a:r>
              <a:rPr lang="zh-CN" alt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换元法</a:t>
            </a:r>
            <a:endParaRPr lang="zh-CN" altLang="en-US" sz="4400" dirty="0">
              <a:solidFill>
                <a:srgbClr val="FF0000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65425" y="1645920"/>
          <a:ext cx="8486775" cy="251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公式" r:id="rId2" imgW="74066400" imgH="21945600" progId="Equation.3">
                  <p:embed/>
                </p:oleObj>
              </mc:Choice>
              <mc:Fallback>
                <p:oleObj name="公式" r:id="rId2" imgW="74066400" imgH="21945600" progId="Equation.3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5425" y="1645920"/>
                        <a:ext cx="8486775" cy="2514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1" name="Object 5"/>
          <p:cNvGraphicFramePr>
            <a:graphicFrameLocks noChangeAspect="1"/>
          </p:cNvGraphicFramePr>
          <p:nvPr/>
        </p:nvGraphicFramePr>
        <p:xfrm>
          <a:off x="1963420" y="4511358"/>
          <a:ext cx="942975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公式" r:id="rId4" imgW="68884800" imgH="5791200" progId="Equation.3">
                  <p:embed/>
                </p:oleObj>
              </mc:Choice>
              <mc:Fallback>
                <p:oleObj name="公式" r:id="rId4" imgW="68884800" imgH="5791200" progId="Equation.3">
                  <p:embed/>
                  <p:pic>
                    <p:nvPicPr>
                      <p:cNvPr id="0" name="图片 8193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63420" y="4511358"/>
                        <a:ext cx="9429750" cy="7921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心形 4">
            <a:hlinkClick r:id="rId6" action="ppaction://hlinksldjump"/>
          </p:cNvPr>
          <p:cNvSpPr/>
          <p:nvPr/>
        </p:nvSpPr>
        <p:spPr>
          <a:xfrm>
            <a:off x="11033760" y="6019800"/>
            <a:ext cx="975360" cy="640080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求法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579120" y="378461"/>
            <a:ext cx="8564880" cy="119126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函数解析式的求法</a:t>
            </a:r>
            <a:r>
              <a:rPr lang="en-US" altLang="zh-CN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——</a:t>
            </a:r>
            <a:r>
              <a:rPr lang="zh-CN" alt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待定系数法</a:t>
            </a:r>
            <a:endParaRPr lang="zh-CN" altLang="en-US" sz="4400" dirty="0">
              <a:solidFill>
                <a:srgbClr val="FF0000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00380" y="1466850"/>
          <a:ext cx="11179810" cy="2554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" r:id="rId2" imgW="4114800" imgH="939800" progId="Equation.KSEE3">
                  <p:embed/>
                </p:oleObj>
              </mc:Choice>
              <mc:Fallback>
                <p:oleObj name="" r:id="rId2" imgW="4114800" imgH="939800" progId="Equation.KSEE3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00380" y="1466850"/>
                        <a:ext cx="11179810" cy="2554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31215" y="4688840"/>
          <a:ext cx="10848975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" r:id="rId4" imgW="3924300" imgH="215900" progId="Equation.KSEE3">
                  <p:embed/>
                </p:oleObj>
              </mc:Choice>
              <mc:Fallback>
                <p:oleObj name="" r:id="rId4" imgW="3924300" imgH="215900" progId="Equation.KSEE3">
                  <p:embed/>
                  <p:pic>
                    <p:nvPicPr>
                      <p:cNvPr id="0" name="图片 92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1215" y="4688840"/>
                        <a:ext cx="10848975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心形 4">
            <a:hlinkClick r:id="rId6" action="ppaction://hlinksldjump"/>
          </p:cNvPr>
          <p:cNvSpPr/>
          <p:nvPr/>
        </p:nvSpPr>
        <p:spPr>
          <a:xfrm>
            <a:off x="11033760" y="6019800"/>
            <a:ext cx="975360" cy="640080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求法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579120" y="378461"/>
            <a:ext cx="8564880" cy="119126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p>
            <a:pPr lvl="0" algn="l">
              <a:lnSpc>
                <a:spcPct val="90000"/>
              </a:lnSpc>
            </a:pPr>
            <a:r>
              <a:rPr lang="zh-CN" alt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函数解析式的求法</a:t>
            </a:r>
            <a:r>
              <a:rPr lang="en-US" altLang="zh-CN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——</a:t>
            </a:r>
            <a:r>
              <a:rPr lang="zh-CN" altLang="zh-CN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解方程组</a:t>
            </a:r>
            <a:r>
              <a:rPr lang="zh-CN" alt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法</a:t>
            </a:r>
            <a:endParaRPr lang="zh-CN" altLang="en-US" sz="4400" dirty="0">
              <a:solidFill>
                <a:srgbClr val="FF0000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8420" y="2159000"/>
            <a:ext cx="8546465" cy="6788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 sz="3600">
                <a:solidFill>
                  <a:schemeClr val="accent4"/>
                </a:solidFill>
                <a:effectLst/>
              </a:rPr>
              <a:t>注意</a:t>
            </a:r>
            <a:r>
              <a:rPr lang="en-US" altLang="zh-CN" sz="3600">
                <a:solidFill>
                  <a:schemeClr val="accent4"/>
                </a:solidFill>
                <a:effectLst/>
              </a:rPr>
              <a:t>:</a:t>
            </a:r>
            <a:r>
              <a:rPr lang="zh-CN" altLang="en-US" sz="3600">
                <a:solidFill>
                  <a:schemeClr val="accent4"/>
                </a:solidFill>
                <a:effectLst/>
              </a:rPr>
              <a:t>本法不是列方程</a:t>
            </a:r>
            <a:r>
              <a:rPr lang="en-US" altLang="zh-CN" sz="3600">
                <a:solidFill>
                  <a:schemeClr val="accent4"/>
                </a:solidFill>
                <a:effectLst/>
              </a:rPr>
              <a:t>(</a:t>
            </a:r>
            <a:r>
              <a:rPr lang="zh-CN" altLang="en-US" sz="3600">
                <a:solidFill>
                  <a:schemeClr val="accent4"/>
                </a:solidFill>
                <a:effectLst/>
              </a:rPr>
              <a:t>组</a:t>
            </a:r>
            <a:r>
              <a:rPr lang="en-US" altLang="zh-CN" sz="3600">
                <a:solidFill>
                  <a:schemeClr val="accent4"/>
                </a:solidFill>
                <a:effectLst/>
              </a:rPr>
              <a:t>)</a:t>
            </a:r>
            <a:r>
              <a:rPr lang="zh-CN" altLang="en-US" sz="3600">
                <a:solidFill>
                  <a:schemeClr val="accent4"/>
                </a:solidFill>
                <a:effectLst/>
              </a:rPr>
              <a:t>求待定系数法</a:t>
            </a:r>
            <a:endParaRPr lang="zh-CN" altLang="en-US" sz="3600">
              <a:solidFill>
                <a:schemeClr val="accent4"/>
              </a:solidFill>
              <a:effectLst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28420" y="3475990"/>
          <a:ext cx="9886315" cy="1339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" r:id="rId2" imgW="3187700" imgH="431800" progId="Equation.KSEE3">
                  <p:embed/>
                </p:oleObj>
              </mc:Choice>
              <mc:Fallback>
                <p:oleObj name="" r:id="rId2" imgW="3187700" imgH="431800" progId="Equation.KSEE3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28420" y="3475990"/>
                        <a:ext cx="9886315" cy="13392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心形 4">
            <a:hlinkClick r:id="rId4" action="ppaction://hlinksldjump"/>
          </p:cNvPr>
          <p:cNvSpPr/>
          <p:nvPr/>
        </p:nvSpPr>
        <p:spPr>
          <a:xfrm>
            <a:off x="11033760" y="6019800"/>
            <a:ext cx="975360" cy="640080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求法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579120" y="378461"/>
            <a:ext cx="8564880" cy="119126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p>
            <a:pPr lvl="0" algn="l">
              <a:lnSpc>
                <a:spcPct val="90000"/>
              </a:lnSpc>
            </a:pPr>
            <a:r>
              <a:rPr lang="zh-CN" alt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函数解析式的求法</a:t>
            </a:r>
            <a:r>
              <a:rPr lang="en-US" altLang="zh-CN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——</a:t>
            </a:r>
            <a:r>
              <a:rPr lang="zh-CN" alt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赋值法</a:t>
            </a:r>
            <a:endParaRPr lang="zh-CN" altLang="en-US" sz="4400" dirty="0">
              <a:solidFill>
                <a:srgbClr val="FF0000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9295" y="1764665"/>
            <a:ext cx="10638790" cy="15887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依据题目提供的关系式特征</a:t>
            </a:r>
            <a:r>
              <a:rPr lang="en-US" altLang="zh-CN" sz="3200"/>
              <a:t>,</a:t>
            </a:r>
            <a:r>
              <a:rPr lang="zh-CN" altLang="en-US" sz="3200"/>
              <a:t>能够由特殊到一般寻找普遍规律</a:t>
            </a:r>
            <a:r>
              <a:rPr lang="en-US" altLang="zh-CN" sz="3200"/>
              <a:t>,</a:t>
            </a:r>
            <a:r>
              <a:rPr lang="zh-CN" altLang="en-US" sz="3200"/>
              <a:t>可将变量取特殊值</a:t>
            </a:r>
            <a:r>
              <a:rPr lang="en-US" altLang="zh-CN" sz="3200"/>
              <a:t>,</a:t>
            </a:r>
            <a:r>
              <a:rPr lang="zh-CN" altLang="en-US" sz="3200"/>
              <a:t>从而找出一般规律</a:t>
            </a:r>
            <a:r>
              <a:rPr lang="en-US" altLang="zh-CN" sz="3200"/>
              <a:t>,</a:t>
            </a:r>
            <a:r>
              <a:rPr lang="zh-CN" altLang="en-US" sz="3200"/>
              <a:t>得出函数的解析式</a:t>
            </a:r>
            <a:r>
              <a:rPr lang="en-US" altLang="zh-CN" sz="3200"/>
              <a:t>.</a:t>
            </a:r>
            <a:endParaRPr lang="en-US" altLang="zh-CN" sz="32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40995" y="3910330"/>
          <a:ext cx="11637645" cy="1325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" r:id="rId2" imgW="4013200" imgH="457200" progId="Equation.KSEE3">
                  <p:embed/>
                </p:oleObj>
              </mc:Choice>
              <mc:Fallback>
                <p:oleObj name="" r:id="rId2" imgW="4013200" imgH="457200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0995" y="3910330"/>
                        <a:ext cx="11637645" cy="13258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心形 4">
            <a:hlinkClick r:id="rId4" action="ppaction://hlinksldjump"/>
          </p:cNvPr>
          <p:cNvSpPr/>
          <p:nvPr/>
        </p:nvSpPr>
        <p:spPr>
          <a:xfrm>
            <a:off x="11033760" y="6019800"/>
            <a:ext cx="975360" cy="640080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求法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579120" y="378460"/>
            <a:ext cx="9156065" cy="119126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0000"/>
          </a:bodyPr>
          <a:p>
            <a:pPr lvl="0" algn="l">
              <a:lnSpc>
                <a:spcPct val="90000"/>
              </a:lnSpc>
            </a:pPr>
            <a:r>
              <a:rPr lang="zh-CN" alt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函数解析式的求法</a:t>
            </a:r>
            <a:r>
              <a:rPr lang="en-US" altLang="zh-CN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——</a:t>
            </a:r>
            <a:r>
              <a:rPr lang="zh-CN" alt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函数图象辅助法</a:t>
            </a:r>
            <a:endParaRPr lang="zh-CN" altLang="en-US" sz="4400" dirty="0">
              <a:solidFill>
                <a:srgbClr val="FF0000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pic>
        <p:nvPicPr>
          <p:cNvPr id="3" name="图片 2" descr="IMG_20160921_231726_14744710675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0555" y="3028950"/>
            <a:ext cx="2866390" cy="1866265"/>
          </a:xfrm>
          <a:prstGeom prst="rect">
            <a:avLst/>
          </a:prstGeom>
        </p:spPr>
      </p:pic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92175" y="1901825"/>
          <a:ext cx="1089279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" r:id="rId3" imgW="3898900" imgH="431800" progId="Equation.KSEE3">
                  <p:embed/>
                </p:oleObj>
              </mc:Choice>
              <mc:Fallback>
                <p:oleObj name="" r:id="rId3" imgW="3898900" imgH="431800" progId="Equation.KSEE3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2175" y="1901825"/>
                        <a:ext cx="10892790" cy="120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6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思维导图</a:t>
            </a:r>
            <a:endParaRPr lang="zh-CN" altLang="en-US" sz="60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ea"/>
            </a:endParaRPr>
          </a:p>
        </p:txBody>
      </p:sp>
      <p:sp>
        <p:nvSpPr>
          <p:cNvPr id="2" name="六边形 1"/>
          <p:cNvSpPr/>
          <p:nvPr/>
        </p:nvSpPr>
        <p:spPr>
          <a:xfrm>
            <a:off x="4657725" y="1428750"/>
            <a:ext cx="1219200" cy="1026160"/>
          </a:xfrm>
          <a:prstGeom prst="hex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15510" y="1652270"/>
            <a:ext cx="1103630" cy="5791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函数</a:t>
            </a:r>
            <a:endParaRPr lang="zh-CN" altLang="en-US" sz="32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六边形 4">
            <a:hlinkClick r:id="rId2" action="ppaction://hlinksldjump"/>
          </p:cNvPr>
          <p:cNvSpPr/>
          <p:nvPr/>
        </p:nvSpPr>
        <p:spPr>
          <a:xfrm>
            <a:off x="8687435" y="354965"/>
            <a:ext cx="1219200" cy="1026160"/>
          </a:xfrm>
          <a:prstGeom prst="hex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45220" y="578485"/>
            <a:ext cx="1103630" cy="5791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映射</a:t>
            </a:r>
            <a:endParaRPr lang="zh-CN" altLang="en-US" sz="32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6" name=" 186"/>
          <p:cNvSpPr/>
          <p:nvPr/>
        </p:nvSpPr>
        <p:spPr>
          <a:xfrm>
            <a:off x="8956675" y="2168525"/>
            <a:ext cx="2862580" cy="124523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94165" y="2308225"/>
            <a:ext cx="2367915" cy="10668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映射与函数的区别</a:t>
            </a:r>
            <a:endParaRPr lang="zh-CN" altLang="en-US" sz="32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0" name=" 160"/>
          <p:cNvSpPr/>
          <p:nvPr/>
        </p:nvSpPr>
        <p:spPr>
          <a:xfrm rot="20520000">
            <a:off x="6121400" y="1223010"/>
            <a:ext cx="2572385" cy="43497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 160"/>
          <p:cNvSpPr/>
          <p:nvPr/>
        </p:nvSpPr>
        <p:spPr>
          <a:xfrm rot="3600000">
            <a:off x="9043035" y="1426210"/>
            <a:ext cx="1356995" cy="43497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 12"/>
          <p:cNvSpPr/>
          <p:nvPr/>
        </p:nvSpPr>
        <p:spPr>
          <a:xfrm rot="9480000" flipV="1">
            <a:off x="2303780" y="2230120"/>
            <a:ext cx="2319655" cy="35369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 186"/>
          <p:cNvSpPr/>
          <p:nvPr/>
        </p:nvSpPr>
        <p:spPr>
          <a:xfrm>
            <a:off x="313055" y="2540635"/>
            <a:ext cx="2093595" cy="88646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文本框 13">
            <a:hlinkClick r:id="rId3" action="ppaction://hlinksldjump"/>
          </p:cNvPr>
          <p:cNvSpPr txBox="1"/>
          <p:nvPr/>
        </p:nvSpPr>
        <p:spPr>
          <a:xfrm>
            <a:off x="436245" y="2747645"/>
            <a:ext cx="1847215" cy="5791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分段函数</a:t>
            </a:r>
            <a:endParaRPr lang="zh-CN" altLang="en-US" sz="32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 160"/>
          <p:cNvSpPr/>
          <p:nvPr/>
        </p:nvSpPr>
        <p:spPr>
          <a:xfrm rot="4560000">
            <a:off x="5295265" y="2708910"/>
            <a:ext cx="885190" cy="30353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 186"/>
          <p:cNvSpPr/>
          <p:nvPr/>
        </p:nvSpPr>
        <p:spPr>
          <a:xfrm>
            <a:off x="4791710" y="3284855"/>
            <a:ext cx="2093595" cy="122364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11725" y="3442335"/>
            <a:ext cx="1847215" cy="10668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函数的表示法</a:t>
            </a:r>
            <a:endParaRPr lang="zh-CN" altLang="en-US" sz="32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 186"/>
          <p:cNvSpPr/>
          <p:nvPr/>
        </p:nvSpPr>
        <p:spPr>
          <a:xfrm>
            <a:off x="2058670" y="3375025"/>
            <a:ext cx="2093595" cy="88646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78685" y="3570605"/>
            <a:ext cx="1847215" cy="5791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图象法</a:t>
            </a:r>
            <a:endParaRPr lang="zh-CN" altLang="en-US" sz="32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 160"/>
          <p:cNvSpPr/>
          <p:nvPr/>
        </p:nvSpPr>
        <p:spPr>
          <a:xfrm rot="10020000" flipV="1">
            <a:off x="4173220" y="3619500"/>
            <a:ext cx="786765" cy="18605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 160"/>
          <p:cNvSpPr/>
          <p:nvPr/>
        </p:nvSpPr>
        <p:spPr>
          <a:xfrm rot="18600000">
            <a:off x="6643370" y="3276600"/>
            <a:ext cx="885190" cy="30353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 186"/>
          <p:cNvSpPr/>
          <p:nvPr/>
        </p:nvSpPr>
        <p:spPr>
          <a:xfrm>
            <a:off x="6638925" y="2144395"/>
            <a:ext cx="2093595" cy="88646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758940" y="2339975"/>
            <a:ext cx="1847215" cy="5791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列表法</a:t>
            </a:r>
            <a:endParaRPr lang="zh-CN" altLang="en-US" sz="32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 186"/>
          <p:cNvSpPr/>
          <p:nvPr/>
        </p:nvSpPr>
        <p:spPr>
          <a:xfrm>
            <a:off x="7616190" y="4029075"/>
            <a:ext cx="2093595" cy="88646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736205" y="4224655"/>
            <a:ext cx="1847215" cy="5791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解析法</a:t>
            </a:r>
            <a:endParaRPr lang="zh-CN" altLang="en-US" sz="32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 160"/>
          <p:cNvSpPr/>
          <p:nvPr/>
        </p:nvSpPr>
        <p:spPr>
          <a:xfrm rot="1800000">
            <a:off x="6644005" y="4205605"/>
            <a:ext cx="885190" cy="30353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 160"/>
          <p:cNvSpPr/>
          <p:nvPr/>
        </p:nvSpPr>
        <p:spPr>
          <a:xfrm rot="7920000">
            <a:off x="2195195" y="4362450"/>
            <a:ext cx="885190" cy="30353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 186"/>
          <p:cNvSpPr/>
          <p:nvPr/>
        </p:nvSpPr>
        <p:spPr>
          <a:xfrm>
            <a:off x="1224280" y="4944745"/>
            <a:ext cx="1967230" cy="126301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344295" y="5140325"/>
            <a:ext cx="1847215" cy="10668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函数图象画法</a:t>
            </a:r>
            <a:endParaRPr lang="zh-CN" altLang="en-US" sz="320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 12"/>
          <p:cNvSpPr/>
          <p:nvPr/>
        </p:nvSpPr>
        <p:spPr>
          <a:xfrm rot="9480000" flipV="1">
            <a:off x="6868160" y="5020310"/>
            <a:ext cx="1701165" cy="23812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 186">
            <a:hlinkClick r:id="rId4" action="ppaction://hlinksldjump"/>
          </p:cNvPr>
          <p:cNvSpPr/>
          <p:nvPr/>
        </p:nvSpPr>
        <p:spPr>
          <a:xfrm>
            <a:off x="4918075" y="5137150"/>
            <a:ext cx="1967230" cy="126301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文本框 31">
            <a:hlinkClick r:id="rId4" action="ppaction://hlinksldjump"/>
          </p:cNvPr>
          <p:cNvSpPr txBox="1"/>
          <p:nvPr/>
        </p:nvSpPr>
        <p:spPr>
          <a:xfrm>
            <a:off x="5025390" y="5294630"/>
            <a:ext cx="1847215" cy="10668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解析式的</a:t>
            </a:r>
            <a:r>
              <a:rPr lang="en-US" altLang="zh-CN" sz="3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3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种求法</a:t>
            </a:r>
            <a:endParaRPr lang="zh-CN" altLang="en-US" sz="320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/>
      <p:bldP spid="186" grpId="0" animBg="1"/>
      <p:bldP spid="10" grpId="0"/>
      <p:bldP spid="160" grpId="0" animBg="1"/>
      <p:bldP spid="11" grpId="0" animBg="1"/>
      <p:bldP spid="12" grpId="0" animBg="1"/>
      <p:bldP spid="13" grpId="0" animBg="1"/>
      <p:bldP spid="14" grpId="0"/>
      <p:bldP spid="15" grpId="0" animBg="1"/>
      <p:bldP spid="16" grpId="0" animBg="1"/>
      <p:bldP spid="17" grpId="0"/>
      <p:bldP spid="18" grpId="0" animBg="1"/>
      <p:bldP spid="19" grpId="0"/>
      <p:bldP spid="20" grpId="0" animBg="1"/>
      <p:bldP spid="21" grpId="0" animBg="1"/>
      <p:bldP spid="22" grpId="0" animBg="1"/>
      <p:bldP spid="23" grpId="0"/>
      <p:bldP spid="24" grpId="0" animBg="1"/>
      <p:bldP spid="25" grpId="0"/>
      <p:bldP spid="26" grpId="0" animBg="1"/>
      <p:bldP spid="27" grpId="0" bldLvl="0" animBg="1"/>
      <p:bldP spid="28" grpId="0" bldLvl="0" animBg="1"/>
      <p:bldP spid="29" grpId="0"/>
      <p:bldP spid="30" grpId="0" bldLvl="0" animBg="1"/>
      <p:bldP spid="31" grpId="0" bldLvl="0" animBg="1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映射概念的理解</a:t>
            </a:r>
            <a:endParaRPr lang="zh-CN" altLang="en-US" sz="4400">
              <a:solidFill>
                <a:srgbClr val="FF0000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38200" y="1825625"/>
            <a:ext cx="10515600" cy="349250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51000" y="2056130"/>
            <a:ext cx="8569325" cy="3505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一般地</a:t>
            </a:r>
            <a:r>
              <a:rPr lang="en-US" altLang="zh-CN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</a:t>
            </a:r>
            <a:r>
              <a:rPr lang="en-US" altLang="zh-CN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是两个</a:t>
            </a:r>
            <a:r>
              <a:rPr lang="zh-CN" altLang="en-US" sz="3200" b="0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非空</a:t>
            </a:r>
            <a:r>
              <a:rPr lang="zh-CN" altLang="en-US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的集合</a:t>
            </a:r>
            <a:r>
              <a:rPr lang="en-US" altLang="zh-CN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如果按某一个</a:t>
            </a:r>
            <a:r>
              <a:rPr lang="zh-CN" altLang="en-US" sz="3200" b="0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确定</a:t>
            </a:r>
            <a:r>
              <a:rPr lang="zh-CN" altLang="en-US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的对应关系</a:t>
            </a:r>
            <a:r>
              <a:rPr lang="en-US" altLang="zh-CN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f,</a:t>
            </a:r>
            <a:r>
              <a:rPr lang="zh-CN" altLang="en-US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使对于集合</a:t>
            </a:r>
            <a:r>
              <a:rPr lang="en-US" altLang="zh-CN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中的</a:t>
            </a:r>
            <a:r>
              <a:rPr lang="zh-CN" altLang="en-US" sz="3200" b="0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任意一个</a:t>
            </a:r>
            <a:r>
              <a:rPr lang="zh-CN" altLang="en-US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元素</a:t>
            </a:r>
            <a:r>
              <a:rPr lang="en-US" altLang="zh-CN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x,</a:t>
            </a:r>
            <a:r>
              <a:rPr lang="zh-CN" altLang="en-US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在集合</a:t>
            </a:r>
            <a:r>
              <a:rPr lang="en-US" altLang="zh-CN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中都有</a:t>
            </a:r>
            <a:r>
              <a:rPr lang="zh-CN" altLang="en-US" sz="3200" b="0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唯一确定</a:t>
            </a:r>
            <a:r>
              <a:rPr lang="zh-CN" altLang="en-US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的元素</a:t>
            </a:r>
            <a:r>
              <a:rPr lang="en-US" altLang="zh-CN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y</a:t>
            </a:r>
            <a:r>
              <a:rPr lang="zh-CN" altLang="en-US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与之对应</a:t>
            </a:r>
            <a:r>
              <a:rPr lang="en-US" altLang="zh-CN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那么就称对应</a:t>
            </a:r>
            <a:r>
              <a:rPr lang="en-US" sz="3200" b="0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f:A  B</a:t>
            </a:r>
            <a:r>
              <a:rPr lang="zh-CN" altLang="en-US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为从集合</a:t>
            </a:r>
            <a:r>
              <a:rPr lang="en-US" altLang="zh-CN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到集合</a:t>
            </a:r>
            <a:r>
              <a:rPr lang="en-US" altLang="zh-CN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的一个映射</a:t>
            </a:r>
            <a:r>
              <a:rPr lang="en-US" altLang="zh-CN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3200" b="0" u="none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lang="zh-CN" altLang="en-US" sz="3200"/>
              <a:t>原象：</a:t>
            </a:r>
            <a:r>
              <a:rPr lang="en-US" altLang="zh-CN" sz="3200"/>
              <a:t>A</a:t>
            </a:r>
            <a:r>
              <a:rPr lang="zh-CN" altLang="en-US" sz="3200"/>
              <a:t>中的元素称为原象；</a:t>
            </a:r>
            <a:endParaRPr lang="zh-CN" altLang="en-US" sz="3200"/>
          </a:p>
          <a:p>
            <a:pPr marL="0" indent="0"/>
            <a:r>
              <a:rPr lang="zh-CN" altLang="en-US" sz="3200"/>
              <a:t>象：</a:t>
            </a:r>
            <a:r>
              <a:rPr lang="en-US" altLang="zh-CN" sz="3200"/>
              <a:t>B</a:t>
            </a:r>
            <a:r>
              <a:rPr lang="zh-CN" altLang="en-US" sz="3200"/>
              <a:t>中的元素称为象。</a:t>
            </a:r>
            <a:endParaRPr lang="zh-CN" altLang="en-US" sz="3200"/>
          </a:p>
        </p:txBody>
      </p:sp>
      <p:cxnSp>
        <p:nvCxnSpPr>
          <p:cNvPr id="2" name="直接箭头连接符 1"/>
          <p:cNvCxnSpPr/>
          <p:nvPr/>
        </p:nvCxnSpPr>
        <p:spPr>
          <a:xfrm>
            <a:off x="5465445" y="3819525"/>
            <a:ext cx="205105" cy="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zh-CN" sz="440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映射与函数的区别与联系</a:t>
            </a:r>
            <a:endParaRPr lang="zh-CN" altLang="zh-CN" sz="4400">
              <a:solidFill>
                <a:srgbClr val="FF0000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graphicFrame>
        <p:nvGraphicFramePr>
          <p:cNvPr id="2" name="对象 1">
            <a:hlinkClick r:id="" action="ppaction://ole?verb=0"/>
          </p:cNvPr>
          <p:cNvGraphicFramePr/>
          <p:nvPr/>
        </p:nvGraphicFramePr>
        <p:xfrm>
          <a:off x="2393950" y="1560195"/>
          <a:ext cx="7383145" cy="4535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公式" r:id="rId3" imgW="64008000" imgH="39319200" progId="Equation.3">
                  <p:embed/>
                </p:oleObj>
              </mc:Choice>
              <mc:Fallback>
                <p:oleObj name="公式" r:id="rId3" imgW="64008000" imgH="39319200" progId="Equation.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93950" y="1560195"/>
                        <a:ext cx="7383145" cy="453580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38200" y="37782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映射概念的理解</a:t>
            </a:r>
            <a:endParaRPr lang="zh-CN" altLang="en-US" sz="4400">
              <a:solidFill>
                <a:srgbClr val="FF0000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graphicFrame>
        <p:nvGraphicFramePr>
          <p:cNvPr id="2" name="对象 1">
            <a:hlinkClick r:id="" action="ppaction://ole?verb=0"/>
          </p:cNvPr>
          <p:cNvGraphicFramePr/>
          <p:nvPr/>
        </p:nvGraphicFramePr>
        <p:xfrm>
          <a:off x="946785" y="1515110"/>
          <a:ext cx="7355840" cy="4601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3" imgW="78943200" imgH="49377600" progId="Equation.3">
                  <p:embed/>
                </p:oleObj>
              </mc:Choice>
              <mc:Fallback>
                <p:oleObj name="" r:id="rId3" imgW="78943200" imgH="49377600" progId="Equation.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46785" y="1515110"/>
                        <a:ext cx="7355840" cy="460121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610600" y="2316480"/>
            <a:ext cx="32461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判断某个对应是否是映射看两个方面：一看原象集</a:t>
            </a:r>
            <a:r>
              <a:rPr lang="en-US" altLang="zh-CN" sz="3200" dirty="0" smtClean="0"/>
              <a:t>A</a:t>
            </a:r>
            <a:r>
              <a:rPr lang="zh-CN" altLang="en-US" sz="3200" dirty="0" smtClean="0"/>
              <a:t>中每个元素在象集</a:t>
            </a:r>
            <a:r>
              <a:rPr lang="en-US" altLang="zh-CN" sz="3200" dirty="0" smtClean="0"/>
              <a:t>B</a:t>
            </a:r>
            <a:r>
              <a:rPr lang="zh-CN" altLang="en-US" sz="3200" dirty="0" smtClean="0"/>
              <a:t>中是否</a:t>
            </a:r>
            <a:r>
              <a:rPr lang="zh-CN" altLang="en-US" sz="3200" dirty="0" smtClean="0">
                <a:solidFill>
                  <a:srgbClr val="FF0000"/>
                </a:solidFill>
              </a:rPr>
              <a:t>都有</a:t>
            </a:r>
            <a:r>
              <a:rPr lang="zh-CN" altLang="en-US" sz="3200" dirty="0" smtClean="0"/>
              <a:t>象；二原象的象是否</a:t>
            </a:r>
            <a:r>
              <a:rPr lang="zh-CN" altLang="en-US" sz="3200" dirty="0" smtClean="0">
                <a:solidFill>
                  <a:srgbClr val="FF0000"/>
                </a:solidFill>
              </a:rPr>
              <a:t>唯一</a:t>
            </a:r>
            <a:r>
              <a:rPr lang="zh-CN" altLang="en-US" sz="3200" dirty="0" smtClean="0"/>
              <a:t>。</a:t>
            </a:r>
            <a:endParaRPr lang="zh-CN" altLang="en-US" sz="3200" dirty="0"/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838200" y="37782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映射概念的理解</a:t>
            </a:r>
            <a:endParaRPr lang="zh-CN" altLang="en-US" sz="4400">
              <a:solidFill>
                <a:srgbClr val="FF0000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graphicFrame>
        <p:nvGraphicFramePr>
          <p:cNvPr id="4" name="对象 3">
            <a:hlinkClick r:id="" action="ppaction://ole?verb=0"/>
          </p:cNvPr>
          <p:cNvGraphicFramePr/>
          <p:nvPr/>
        </p:nvGraphicFramePr>
        <p:xfrm>
          <a:off x="969645" y="2270760"/>
          <a:ext cx="9935210" cy="2315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3" imgW="71932800" imgH="16764000" progId="Equation.3">
                  <p:embed/>
                </p:oleObj>
              </mc:Choice>
              <mc:Fallback>
                <p:oleObj name="" r:id="rId3" imgW="71932800" imgH="16764000" progId="Equation.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69645" y="2270760"/>
                        <a:ext cx="9935210" cy="231584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3" name=" 213"/>
          <p:cNvSpPr/>
          <p:nvPr/>
        </p:nvSpPr>
        <p:spPr>
          <a:xfrm>
            <a:off x="11060430" y="5907405"/>
            <a:ext cx="854710" cy="605790"/>
          </a:xfrm>
          <a:custGeom>
            <a:avLst/>
            <a:gdLst/>
            <a:ahLst/>
            <a:cxnLst/>
            <a:rect l="l" t="t" r="r" b="b"/>
            <a:pathLst>
              <a:path w="1160528" h="1137856">
                <a:moveTo>
                  <a:pt x="301373" y="145324"/>
                </a:moveTo>
                <a:cubicBezTo>
                  <a:pt x="77474" y="176329"/>
                  <a:pt x="-76715" y="585266"/>
                  <a:pt x="580264" y="1067944"/>
                </a:cubicBezTo>
                <a:cubicBezTo>
                  <a:pt x="1535870" y="365866"/>
                  <a:pt x="775286" y="-180195"/>
                  <a:pt x="580264" y="365866"/>
                </a:cubicBezTo>
                <a:cubicBezTo>
                  <a:pt x="519320" y="195222"/>
                  <a:pt x="403145" y="131231"/>
                  <a:pt x="301373" y="145324"/>
                </a:cubicBezTo>
                <a:close/>
                <a:moveTo>
                  <a:pt x="237013" y="2324"/>
                </a:moveTo>
                <a:cubicBezTo>
                  <a:pt x="362271" y="-15022"/>
                  <a:pt x="505256" y="63737"/>
                  <a:pt x="580264" y="273760"/>
                </a:cubicBezTo>
                <a:cubicBezTo>
                  <a:pt x="820291" y="-398315"/>
                  <a:pt x="1756395" y="273760"/>
                  <a:pt x="580264" y="1137856"/>
                </a:cubicBezTo>
                <a:cubicBezTo>
                  <a:pt x="-228326" y="543790"/>
                  <a:pt x="-38555" y="40484"/>
                  <a:pt x="237013" y="2324"/>
                </a:cubicBezTo>
                <a:close/>
              </a:path>
            </a:pathLst>
          </a:cu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11167745" y="6017895"/>
            <a:ext cx="640080" cy="3848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b="1">
                <a:ln w="22225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导图</a:t>
            </a:r>
            <a:endParaRPr lang="zh-CN" altLang="en-US" b="1">
              <a:ln w="22225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596340" y="2"/>
            <a:ext cx="3399183" cy="83488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分段函数</a:t>
            </a:r>
            <a:endParaRPr lang="zh-CN" altLang="en-US" sz="3200" dirty="0">
              <a:solidFill>
                <a:srgbClr val="FF0000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r="12114" b="5976"/>
          <a:stretch>
            <a:fillRect/>
          </a:stretch>
        </p:blipFill>
        <p:spPr>
          <a:xfrm>
            <a:off x="839829" y="731465"/>
            <a:ext cx="10455275" cy="7442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53518" y="1100455"/>
            <a:ext cx="1801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不同的对应关系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8445" y="1839237"/>
            <a:ext cx="1091501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1</a:t>
            </a:r>
            <a:r>
              <a:rPr lang="zh-CN" altLang="en-US" sz="2800" dirty="0"/>
              <a:t>、分段函数是一个函数，而不是几个函数，只是在不同数段呈现出不同的对应关系而已。</a:t>
            </a:r>
            <a:endParaRPr lang="zh-CN" altLang="en-US" sz="2800" dirty="0"/>
          </a:p>
          <a:p>
            <a:r>
              <a:rPr lang="en-US" altLang="zh-CN" sz="2800" dirty="0"/>
              <a:t>2</a:t>
            </a:r>
            <a:r>
              <a:rPr lang="zh-CN" altLang="en-US" sz="2800" dirty="0"/>
              <a:t>、分段函数的</a:t>
            </a:r>
            <a:r>
              <a:rPr lang="en-US" altLang="zh-CN" sz="2800" dirty="0"/>
              <a:t>“</a:t>
            </a:r>
            <a:r>
              <a:rPr lang="zh-CN" altLang="en-US" sz="2800" dirty="0"/>
              <a:t>段</a:t>
            </a:r>
            <a:r>
              <a:rPr lang="en-US" altLang="zh-CN" sz="2800" dirty="0"/>
              <a:t>”</a:t>
            </a:r>
            <a:r>
              <a:rPr lang="zh-CN" altLang="en-US" sz="2800" dirty="0"/>
              <a:t>可以是等长的，也可以是不等长</a:t>
            </a:r>
            <a:r>
              <a:rPr lang="zh-CN" altLang="en-US" sz="2800" dirty="0" smtClean="0"/>
              <a:t>的，也可以是若干个数值。</a:t>
            </a:r>
            <a:endParaRPr lang="zh-CN" altLang="en-US" sz="2800" dirty="0"/>
          </a:p>
          <a:p>
            <a:r>
              <a:rPr lang="en-US" altLang="zh-CN" sz="2800" dirty="0"/>
              <a:t>3</a:t>
            </a:r>
            <a:r>
              <a:rPr lang="zh-CN" altLang="en-US" sz="2800" dirty="0"/>
              <a:t>、画分段函数的图象时，一定要考虑区间端点是否包含在内。</a:t>
            </a:r>
            <a:endParaRPr lang="zh-CN" altLang="en-US" sz="2800" dirty="0"/>
          </a:p>
          <a:p>
            <a:r>
              <a:rPr lang="en-US" altLang="zh-CN" sz="2800" dirty="0"/>
              <a:t>4</a:t>
            </a:r>
            <a:r>
              <a:rPr lang="zh-CN" altLang="en-US" sz="2800" dirty="0"/>
              <a:t>、写分段函数的定义域时，区间端点应不重不漏。</a:t>
            </a:r>
            <a:endParaRPr lang="zh-CN" altLang="en-US" sz="2800" dirty="0"/>
          </a:p>
          <a:p>
            <a:r>
              <a:rPr lang="en-US" altLang="zh-CN" sz="2800" dirty="0"/>
              <a:t>5</a:t>
            </a:r>
            <a:r>
              <a:rPr lang="zh-CN" altLang="en-US" sz="2800" dirty="0"/>
              <a:t>、处理分段函数的问题时，要首先确定自变量的取值属于哪个范围，然后选取相应的对应关系。</a:t>
            </a:r>
            <a:endParaRPr lang="zh-CN" altLang="en-US" sz="2800" dirty="0"/>
          </a:p>
          <a:p>
            <a:r>
              <a:rPr lang="en-US" altLang="zh-CN" sz="2800" dirty="0"/>
              <a:t>6</a:t>
            </a:r>
            <a:r>
              <a:rPr lang="zh-CN" altLang="en-US" sz="2800" dirty="0"/>
              <a:t>、分段函数的定义域是各段定义域的并集，分段函数的值是分别求出各段上的值域后取并集。</a:t>
            </a:r>
            <a:endParaRPr lang="zh-CN" altLang="en-US" sz="2800" dirty="0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838200" y="378460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分段函数</a:t>
            </a:r>
            <a:endParaRPr lang="zh-CN" altLang="en-US" sz="4400">
              <a:solidFill>
                <a:srgbClr val="FF0000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graphicFrame>
        <p:nvGraphicFramePr>
          <p:cNvPr id="4" name="对象 3">
            <a:hlinkClick r:id="" action="ppaction://ole?verb=0"/>
          </p:cNvPr>
          <p:cNvGraphicFramePr/>
          <p:nvPr/>
        </p:nvGraphicFramePr>
        <p:xfrm>
          <a:off x="2155190" y="1704340"/>
          <a:ext cx="7223760" cy="405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3" imgW="59740800" imgH="33528000" progId="Equation.3">
                  <p:embed/>
                </p:oleObj>
              </mc:Choice>
              <mc:Fallback>
                <p:oleObj name="" r:id="rId3" imgW="59740800" imgH="33528000" progId="Equation.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55190" y="1704340"/>
                        <a:ext cx="7223760" cy="40544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2800"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838200" y="378460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l">
              <a:lnSpc>
                <a:spcPct val="90000"/>
              </a:lnSpc>
            </a:pPr>
            <a:r>
              <a:rPr lang="zh-CN" altLang="en-US" sz="4400" dirty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分段函数</a:t>
            </a:r>
            <a:endParaRPr lang="zh-CN" altLang="en-US" sz="4400" dirty="0">
              <a:solidFill>
                <a:srgbClr val="FF0000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graphicFrame>
        <p:nvGraphicFramePr>
          <p:cNvPr id="7" name="对象 6">
            <a:hlinkClick r:id="" action="ppaction://ole?verb=0"/>
          </p:cNvPr>
          <p:cNvGraphicFramePr/>
          <p:nvPr/>
        </p:nvGraphicFramePr>
        <p:xfrm>
          <a:off x="1604963" y="1965325"/>
          <a:ext cx="8983662" cy="292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公式" r:id="rId3" imgW="67360800" imgH="21945600" progId="Equation.3">
                  <p:embed/>
                </p:oleObj>
              </mc:Choice>
              <mc:Fallback>
                <p:oleObj name="公式" r:id="rId3" imgW="67360800" imgH="21945600" progId="Equation.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04963" y="1965325"/>
                        <a:ext cx="8983662" cy="29273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3" name=" 213"/>
          <p:cNvSpPr/>
          <p:nvPr/>
        </p:nvSpPr>
        <p:spPr>
          <a:xfrm>
            <a:off x="11060430" y="5907405"/>
            <a:ext cx="854710" cy="605790"/>
          </a:xfrm>
          <a:custGeom>
            <a:avLst/>
            <a:gdLst/>
            <a:ahLst/>
            <a:cxnLst/>
            <a:rect l="l" t="t" r="r" b="b"/>
            <a:pathLst>
              <a:path w="1160528" h="1137856">
                <a:moveTo>
                  <a:pt x="301373" y="145324"/>
                </a:moveTo>
                <a:cubicBezTo>
                  <a:pt x="77474" y="176329"/>
                  <a:pt x="-76715" y="585266"/>
                  <a:pt x="580264" y="1067944"/>
                </a:cubicBezTo>
                <a:cubicBezTo>
                  <a:pt x="1535870" y="365866"/>
                  <a:pt x="775286" y="-180195"/>
                  <a:pt x="580264" y="365866"/>
                </a:cubicBezTo>
                <a:cubicBezTo>
                  <a:pt x="519320" y="195222"/>
                  <a:pt x="403145" y="131231"/>
                  <a:pt x="301373" y="145324"/>
                </a:cubicBezTo>
                <a:close/>
                <a:moveTo>
                  <a:pt x="237013" y="2324"/>
                </a:moveTo>
                <a:cubicBezTo>
                  <a:pt x="362271" y="-15022"/>
                  <a:pt x="505256" y="63737"/>
                  <a:pt x="580264" y="273760"/>
                </a:cubicBezTo>
                <a:cubicBezTo>
                  <a:pt x="820291" y="-398315"/>
                  <a:pt x="1756395" y="273760"/>
                  <a:pt x="580264" y="1137856"/>
                </a:cubicBezTo>
                <a:cubicBezTo>
                  <a:pt x="-228326" y="543790"/>
                  <a:pt x="-38555" y="40484"/>
                  <a:pt x="237013" y="2324"/>
                </a:cubicBezTo>
                <a:close/>
              </a:path>
            </a:pathLst>
          </a:cu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11167745" y="6017895"/>
            <a:ext cx="640080" cy="3848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b="1">
                <a:ln w="22225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导图</a:t>
            </a:r>
            <a:endParaRPr lang="zh-CN" altLang="en-US" b="1">
              <a:ln w="22225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0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11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12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13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4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15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6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17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18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19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20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21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22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3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24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5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6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7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8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9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3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30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31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4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5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6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7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i"/>
  <p:tag name="KSO_WM_UNIT_ID" val="diagram160999_1*i*1"/>
  <p:tag name="KSO_WM_TEMPLATE_CATEGORY" val="diagram"/>
  <p:tag name="KSO_WM_TEMPLATE_INDEX" val="160999"/>
  <p:tag name="KSO_WM_UNIT_INDEX" val="1"/>
</p:tagLst>
</file>

<file path=ppt/tags/tag8.xml><?xml version="1.0" encoding="utf-8"?>
<p:tagLst xmlns:p="http://schemas.openxmlformats.org/presentationml/2006/main">
  <p:tag name="KSO_WM_TEMPLATE_CATEGORY" val="diagram"/>
  <p:tag name="KSO_WM_TEMPLATE_INDEX" val="160999"/>
  <p:tag name="KSO_WM_TAG_VERSION" val="1.0"/>
  <p:tag name="KSO_WM_SLIDE_ID" val="diagram160999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9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a"/>
  <p:tag name="KSO_WM_UNIT_ID" val="diagram160999_1*a*1"/>
  <p:tag name="KSO_WM_TEMPLATE_CATEGORY" val="diagram"/>
  <p:tag name="KSO_WM_TEMPLATE_INDEX" val="160999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heme/theme1.xml><?xml version="1.0" encoding="utf-8"?>
<a:theme xmlns:a="http://schemas.openxmlformats.org/drawingml/2006/main" name="海阔天空">
  <a:themeElements>
    <a:clrScheme name="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723</Words>
  <Application>WPS 演示</Application>
  <PresentationFormat>自定义</PresentationFormat>
  <Paragraphs>105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16</vt:i4>
      </vt:variant>
      <vt:variant>
        <vt:lpstr>幻灯片标题</vt:lpstr>
      </vt:variant>
      <vt:variant>
        <vt:i4>17</vt:i4>
      </vt:variant>
    </vt:vector>
  </HeadingPairs>
  <TitlesOfParts>
    <vt:vector size="42" baseType="lpstr">
      <vt:lpstr>Arial</vt:lpstr>
      <vt:lpstr>宋体</vt:lpstr>
      <vt:lpstr>Wingdings</vt:lpstr>
      <vt:lpstr>华文细黑</vt:lpstr>
      <vt:lpstr>MS UI Gothic</vt:lpstr>
      <vt:lpstr>微软雅黑</vt:lpstr>
      <vt:lpstr>Arial Unicode MS</vt:lpstr>
      <vt:lpstr>Calibri</vt:lpstr>
      <vt:lpstr>海阔天空</vt:lpstr>
      <vt:lpstr>Equation.3</vt:lpstr>
      <vt:lpstr>Equation.3</vt:lpstr>
      <vt:lpstr>Equation.3</vt:lpstr>
      <vt:lpstr>Equation.KSEE3</vt:lpstr>
      <vt:lpstr>Equation.KSEE3</vt:lpstr>
      <vt:lpstr>Equation.KSEE3</vt:lpstr>
      <vt:lpstr>Equation.KSEE3</vt:lpstr>
      <vt:lpstr>Equation.KSEE3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1.2.2函数的表示法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1.2.2函数的表示法</dc:title>
  <dc:creator/>
  <cp:lastModifiedBy>dell</cp:lastModifiedBy>
  <cp:revision>23</cp:revision>
  <dcterms:created xsi:type="dcterms:W3CDTF">2015-05-05T08:02:00Z</dcterms:created>
  <dcterms:modified xsi:type="dcterms:W3CDTF">2017-11-10T01:57:27Z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