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76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zh-CN"/>
              <a:t>单击此处编辑母版标题样式</a:t>
            </a: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en-US" altLang="zh-CN"/>
              <a:t>单击此处编辑母版副标题样式</a:t>
            </a:r>
            <a:endParaRPr lang="en-US" altLang="zh-CN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872BBC5B-D23E-4985-97F4-691CCF9F85E0}" type="datetimeFigureOut">
              <a:rPr lang="zh-CN" altLang="en-US"/>
            </a:fld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DA6C8F8-4445-4116-B4AA-90C634A8C409}" type="slidenum">
              <a:rPr lang="en-US" altLang="zh-CN"/>
            </a:fld>
            <a:endParaRPr lang="en-US" altLang="zh-CN"/>
          </a:p>
        </p:txBody>
      </p:sp>
      <p:sp>
        <p:nvSpPr>
          <p:cNvPr id="17415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E02BB4-369A-440B-853E-6DE7EE0983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EA372-9EF5-4541-B0EA-F5FC594560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77200" cy="5853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CB6214-AEF7-4147-AE43-7B4A1B0AB5A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A0B24-2010-47CA-BD74-3142A35EC2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A7A84F-9B94-4D40-B59D-87D34AC072B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1669D-CAC5-4C41-BE0A-B1B18898533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347B54-DB09-4CF2-A9BB-0533C1851A3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0F541-DC46-420F-AAC4-62B8AA52B4E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541C36-4EAD-4716-9420-080F0FC00C3A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C4899-5EBE-488A-BDF2-522C873090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D94A4C-16FF-4069-B41A-5A83B11BF2EA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9BC95-2BF0-4987-B151-1B71646678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72EAB-31A5-4EC0-BFC7-8CCFF971742F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4D933-98C6-40CD-A6C6-C51341A4322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69EFE9-AE3F-4976-86BD-24917B2320D1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AFDEE-AB3F-4B41-B83E-D7FEDC3021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4544B3-A155-438D-BE8F-D9D25B2B942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F49C2-24CF-4562-A01D-AC361D46CE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BE9102-CFF6-473A-BCF7-8301914600E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FC3EA-53A6-4BF4-9DC2-75035467EE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单击此处编辑母版标题样式</a:t>
            </a:r>
            <a:endParaRPr lang="en-US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fld id="{5479C7CA-F48C-4CBC-8E56-73448FF84F34}" type="datetimeFigureOut">
              <a:rPr lang="zh-CN" altLang="en-US"/>
            </a:fld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j-lt"/>
              </a:defRPr>
            </a:lvl1pPr>
          </a:lstStyle>
          <a:p>
            <a:fld id="{C2065A11-8A12-448E-847C-E16E3CEAB157}" type="slidenum">
              <a:rPr lang="en-US" altLang="zh-CN"/>
            </a:fld>
            <a:endParaRPr lang="en-US" altLang="zh-CN"/>
          </a:p>
        </p:txBody>
      </p:sp>
      <p:sp>
        <p:nvSpPr>
          <p:cNvPr id="16391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.xml"/><Relationship Id="rId4" Type="http://schemas.openxmlformats.org/officeDocument/2006/relationships/slide" Target="slide2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slide" Target="slide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slide" Target="slide2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slide" Target="slide2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slide" Target="slide2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387475"/>
            <a:ext cx="10363200" cy="1470025"/>
          </a:xfrm>
        </p:spPr>
        <p:txBody>
          <a:bodyPr/>
          <a:lstStyle/>
          <a:p>
            <a:pPr algn="ctr"/>
            <a:r>
              <a:rPr lang="en-US" altLang="zh-CN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1.1.2</a:t>
            </a:r>
            <a:r>
              <a:rPr lang="zh-CN" altLang="en-US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集合间的基本关系</a:t>
            </a:r>
            <a:endParaRPr lang="zh-CN" altLang="en-US" sz="6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663" y="3969385"/>
            <a:ext cx="8534400" cy="1752600"/>
          </a:xfrm>
        </p:spPr>
        <p:txBody>
          <a:bodyPr/>
          <a:lstStyle/>
          <a:p>
            <a:pPr algn="r"/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五、集合之间关系的应用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sym typeface="+mn-ea"/>
              </a:rPr>
              <a:t>例</a:t>
            </a:r>
            <a:r>
              <a:rPr lang="en-US" altLang="zh-CN" sz="2800" dirty="0">
                <a:sym typeface="+mn-ea"/>
              </a:rPr>
              <a:t>9. </a:t>
            </a:r>
            <a:r>
              <a:rPr lang="en-US" altLang="zh-CN" sz="2800" dirty="0" err="1">
                <a:sym typeface="+mn-ea"/>
              </a:rPr>
              <a:t>已知集合A</a:t>
            </a:r>
            <a:r>
              <a:rPr lang="en-US" altLang="zh-CN" sz="2800" dirty="0">
                <a:sym typeface="+mn-ea"/>
              </a:rPr>
              <a:t>={1,3},B={x|mx+1=0},</a:t>
            </a:r>
            <a:r>
              <a:rPr lang="en-US" altLang="zh-CN" sz="2800" dirty="0" err="1">
                <a:sym typeface="+mn-ea"/>
              </a:rPr>
              <a:t>B⊆A,则m</a:t>
            </a:r>
            <a:r>
              <a:rPr lang="en-US" altLang="zh-CN" sz="2800" dirty="0">
                <a:sym typeface="+mn-ea"/>
              </a:rPr>
              <a:t>=(       ).</a:t>
            </a:r>
            <a:endParaRPr lang="en-US" altLang="zh-CN" sz="2800" dirty="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 dirty="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zh-CN" sz="2800" dirty="0">
                <a:sym typeface="+mn-ea"/>
              </a:rPr>
              <a:t>例</a:t>
            </a:r>
            <a:r>
              <a:rPr lang="en-US" altLang="zh-CN" sz="2800" dirty="0">
                <a:sym typeface="+mn-ea"/>
              </a:rPr>
              <a:t>10. </a:t>
            </a:r>
            <a:r>
              <a:rPr lang="en-US" altLang="zh-CN" sz="2800" dirty="0" err="1">
                <a:sym typeface="+mn-ea"/>
              </a:rPr>
              <a:t>已知集合A</a:t>
            </a:r>
            <a:r>
              <a:rPr lang="en-US" altLang="zh-CN" sz="2800" dirty="0">
                <a:sym typeface="+mn-ea"/>
              </a:rPr>
              <a:t>={x|0≤x&lt;4},B={</a:t>
            </a:r>
            <a:r>
              <a:rPr lang="en-US" altLang="zh-CN" sz="2800" dirty="0" err="1">
                <a:sym typeface="+mn-ea"/>
              </a:rPr>
              <a:t>x|x</a:t>
            </a:r>
            <a:r>
              <a:rPr lang="en-US" altLang="zh-CN" sz="2800" dirty="0">
                <a:sym typeface="+mn-ea"/>
              </a:rPr>
              <a:t>&lt;a},</a:t>
            </a:r>
            <a:r>
              <a:rPr lang="en-US" altLang="zh-CN" sz="2800" dirty="0" err="1">
                <a:sym typeface="+mn-ea"/>
              </a:rPr>
              <a:t>若A⫋B,求a的取值范围</a:t>
            </a:r>
            <a:r>
              <a:rPr lang="en-US" altLang="zh-CN" sz="2800" dirty="0">
                <a:sym typeface="+mn-ea"/>
              </a:rPr>
              <a:t>.</a:t>
            </a:r>
            <a:endParaRPr lang="en-US" altLang="zh-CN" sz="2800" dirty="0">
              <a:sym typeface="+mn-ea"/>
            </a:endParaRPr>
          </a:p>
        </p:txBody>
      </p:sp>
      <p:sp>
        <p:nvSpPr>
          <p:cNvPr id="7" name="心形 6">
            <a:hlinkClick r:id="rId4" action="ppaction://hlinksldjump"/>
          </p:cNvPr>
          <p:cNvSpPr/>
          <p:nvPr/>
        </p:nvSpPr>
        <p:spPr>
          <a:xfrm>
            <a:off x="10600055" y="6177280"/>
            <a:ext cx="936625" cy="5905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2765" y="6275705"/>
            <a:ext cx="737235" cy="3035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导图</a:t>
            </a:r>
            <a:endParaRPr lang="zh-CN" altLang="en-US" sz="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思维导图</a:t>
            </a:r>
            <a:endParaRPr lang="zh-CN" altLang="en-US" sz="440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9460" name="AutoShap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687888" y="2466975"/>
            <a:ext cx="1800225" cy="126365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756150" y="2654300"/>
            <a:ext cx="17351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集合间的基本关系 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5400675" y="2017713"/>
            <a:ext cx="404813" cy="420687"/>
          </a:xfrm>
          <a:prstGeom prst="upArrow">
            <a:avLst>
              <a:gd name="adj1" fmla="val 50000"/>
              <a:gd name="adj2" fmla="val 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5038725" y="1123950"/>
            <a:ext cx="1146175" cy="884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992688" y="1308100"/>
            <a:ext cx="14097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不包含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 rot="-527118">
            <a:off x="6481763" y="2408238"/>
            <a:ext cx="1492250" cy="350837"/>
          </a:xfrm>
          <a:prstGeom prst="rightArrow">
            <a:avLst>
              <a:gd name="adj1" fmla="val 50000"/>
              <a:gd name="adj2" fmla="val 1063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Oval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92110" y="1864995"/>
            <a:ext cx="1146175" cy="884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8102600" y="2047875"/>
            <a:ext cx="9588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空集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 rot="1547761">
            <a:off x="9028113" y="2627313"/>
            <a:ext cx="1089025" cy="420687"/>
          </a:xfrm>
          <a:prstGeom prst="rightArrow">
            <a:avLst>
              <a:gd name="adj1" fmla="val 50000"/>
              <a:gd name="adj2" fmla="val 647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Oval 13"/>
          <p:cNvSpPr>
            <a:spLocks noChangeArrowheads="1"/>
          </p:cNvSpPr>
          <p:nvPr/>
        </p:nvSpPr>
        <p:spPr bwMode="auto">
          <a:xfrm>
            <a:off x="9464675" y="3124200"/>
            <a:ext cx="1900238" cy="884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9463088" y="3308350"/>
            <a:ext cx="20193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空集的性质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1787525" y="1892300"/>
            <a:ext cx="1146175" cy="884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1870075" y="2047875"/>
            <a:ext cx="9890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包含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73" name="AutoShape 17"/>
          <p:cNvSpPr>
            <a:spLocks noChangeArrowheads="1"/>
          </p:cNvSpPr>
          <p:nvPr/>
        </p:nvSpPr>
        <p:spPr bwMode="auto">
          <a:xfrm rot="1206688">
            <a:off x="3033713" y="2466975"/>
            <a:ext cx="1611312" cy="450850"/>
          </a:xfrm>
          <a:prstGeom prst="leftArrow">
            <a:avLst>
              <a:gd name="adj1" fmla="val 50000"/>
              <a:gd name="adj2" fmla="val 893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 rot="5994991">
            <a:off x="1725612" y="3032126"/>
            <a:ext cx="739775" cy="463550"/>
          </a:xfrm>
          <a:prstGeom prst="rightArrow">
            <a:avLst>
              <a:gd name="adj1" fmla="val 50000"/>
              <a:gd name="adj2" fmla="val 398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5" name="Oval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65873" y="3635693"/>
            <a:ext cx="1146175" cy="884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1344613" y="3817938"/>
            <a:ext cx="98901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子集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77" name="AutoShape 21"/>
          <p:cNvSpPr>
            <a:spLocks noChangeArrowheads="1"/>
          </p:cNvSpPr>
          <p:nvPr/>
        </p:nvSpPr>
        <p:spPr bwMode="auto">
          <a:xfrm rot="2807185">
            <a:off x="1841500" y="4700588"/>
            <a:ext cx="739775" cy="463550"/>
          </a:xfrm>
          <a:prstGeom prst="rightArrow">
            <a:avLst>
              <a:gd name="adj1" fmla="val 50000"/>
              <a:gd name="adj2" fmla="val 398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8" name="Oval 22"/>
          <p:cNvSpPr>
            <a:spLocks noChangeArrowheads="1"/>
          </p:cNvSpPr>
          <p:nvPr/>
        </p:nvSpPr>
        <p:spPr bwMode="auto">
          <a:xfrm>
            <a:off x="1973263" y="5273675"/>
            <a:ext cx="1581150" cy="884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2065338" y="5429250"/>
            <a:ext cx="13081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真子集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80" name="Oval 2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06863" y="3995738"/>
            <a:ext cx="1581150" cy="884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4067175" y="4137025"/>
            <a:ext cx="18303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集合相等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82" name="AutoShape 26"/>
          <p:cNvSpPr>
            <a:spLocks noChangeArrowheads="1"/>
          </p:cNvSpPr>
          <p:nvPr/>
        </p:nvSpPr>
        <p:spPr bwMode="auto">
          <a:xfrm rot="254041">
            <a:off x="2498725" y="4108450"/>
            <a:ext cx="1522413" cy="331788"/>
          </a:xfrm>
          <a:prstGeom prst="rightArrow">
            <a:avLst>
              <a:gd name="adj1" fmla="val 50000"/>
              <a:gd name="adj2" fmla="val 114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3" name="Oval 27"/>
          <p:cNvSpPr>
            <a:spLocks noChangeArrowheads="1"/>
          </p:cNvSpPr>
          <p:nvPr/>
        </p:nvSpPr>
        <p:spPr bwMode="auto">
          <a:xfrm>
            <a:off x="7473950" y="4183063"/>
            <a:ext cx="2727325" cy="884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4" name="Text Box 28"/>
          <p:cNvSpPr txBox="1">
            <a:spLocks noChangeArrowheads="1"/>
          </p:cNvSpPr>
          <p:nvPr/>
        </p:nvSpPr>
        <p:spPr bwMode="auto">
          <a:xfrm>
            <a:off x="7448550" y="4324350"/>
            <a:ext cx="28765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集合相等的应用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85" name="AutoShape 29"/>
          <p:cNvSpPr>
            <a:spLocks noChangeArrowheads="1"/>
          </p:cNvSpPr>
          <p:nvPr/>
        </p:nvSpPr>
        <p:spPr bwMode="auto">
          <a:xfrm rot="254041">
            <a:off x="5865813" y="4295775"/>
            <a:ext cx="1522412" cy="331788"/>
          </a:xfrm>
          <a:prstGeom prst="rightArrow">
            <a:avLst>
              <a:gd name="adj1" fmla="val 50000"/>
              <a:gd name="adj2" fmla="val 114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6" name="Oval 3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222875" y="5284788"/>
            <a:ext cx="2727325" cy="884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7" name="Text Box 31"/>
          <p:cNvSpPr txBox="1">
            <a:spLocks noChangeArrowheads="1"/>
          </p:cNvSpPr>
          <p:nvPr/>
        </p:nvSpPr>
        <p:spPr bwMode="auto">
          <a:xfrm>
            <a:off x="5651500" y="5426075"/>
            <a:ext cx="20351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子集的应用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88" name="AutoShape 32"/>
          <p:cNvSpPr>
            <a:spLocks noChangeArrowheads="1"/>
          </p:cNvSpPr>
          <p:nvPr/>
        </p:nvSpPr>
        <p:spPr bwMode="auto">
          <a:xfrm rot="1176368">
            <a:off x="2276475" y="4808538"/>
            <a:ext cx="3117850" cy="331787"/>
          </a:xfrm>
          <a:prstGeom prst="rightArrow">
            <a:avLst>
              <a:gd name="adj1" fmla="val 50000"/>
              <a:gd name="adj2" fmla="val 2349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集合间的基本关系</a:t>
            </a:r>
            <a:endParaRPr lang="zh-CN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2790" y="1628140"/>
            <a:ext cx="8364855" cy="2225040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子集的定义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对于两个集合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A,B,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一个元素都是集合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中的元素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我们就说这两个集合有包含关系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记作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读作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含于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B(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包含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A),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Venn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图表示如图所示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343390" y="1825625"/>
            <a:ext cx="2010410" cy="117348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pic>
      <p:sp>
        <p:nvSpPr>
          <p:cNvPr id="4" name="文本框 3"/>
          <p:cNvSpPr txBox="1"/>
          <p:nvPr/>
        </p:nvSpPr>
        <p:spPr>
          <a:xfrm>
            <a:off x="720090" y="3981450"/>
            <a:ext cx="10620375" cy="215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 algn="l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集合相等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</a:t>
            </a:r>
            <a:r>
              <a:rPr lang="en-US" altLang="zh-CN" sz="2800" b="0" u="none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B),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(B</a:t>
            </a:r>
            <a:r>
              <a:rPr lang="en-US" altLang="zh-CN" sz="2800" b="0" u="none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A),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中的元素是一样的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那么就说集合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记作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集合间的基本关系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31190" y="1825625"/>
            <a:ext cx="10722610" cy="3430270"/>
          </a:xfrm>
          <a:prstGeom prst="rect">
            <a:avLst/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真子集的定义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0" u="none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但存在元素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x∈B,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800" b="0" u="none">
                <a:solidFill>
                  <a:srgbClr val="000000"/>
                </a:solidFill>
                <a:latin typeface="MS Mincho" panose="02020609040205080304" charset="-128"/>
                <a:ea typeface="MS Mincho" panose="02020609040205080304" charset="-128"/>
                <a:cs typeface="MS Mincho" panose="02020609040205080304" charset="-128"/>
              </a:rPr>
              <a:t>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则我们称集合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的真子集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记作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A⑧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B(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). 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/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不含任何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的集合叫做空集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用符号</a:t>
            </a:r>
            <a:endParaRPr lang="zh-CN" altLang="en-US" sz="280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630555" y="4036060"/>
            <a:ext cx="346710" cy="32448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pic>
      <p:sp>
        <p:nvSpPr>
          <p:cNvPr id="102" name="文本框 101"/>
          <p:cNvSpPr txBox="1"/>
          <p:nvPr/>
        </p:nvSpPr>
        <p:spPr>
          <a:xfrm>
            <a:off x="838200" y="4036060"/>
            <a:ext cx="42710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17525" y="339090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集合间的基本关系</a:t>
            </a:r>
            <a:endParaRPr lang="zh-CN" altLang="en-US" sz="440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36625" y="1778635"/>
            <a:ext cx="10878185" cy="944880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重要结论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任何一个集合都是它本身的子集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2800" u="sng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/>
          </a:p>
        </p:txBody>
      </p:sp>
      <p:sp>
        <p:nvSpPr>
          <p:cNvPr id="103" name="文本框 102"/>
          <p:cNvSpPr txBox="1"/>
          <p:nvPr/>
        </p:nvSpPr>
        <p:spPr>
          <a:xfrm>
            <a:off x="708025" y="3340100"/>
            <a:ext cx="10721975" cy="1296670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A,B,C,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0" u="none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B,B</a:t>
            </a:r>
            <a:r>
              <a:rPr lang="en-US" altLang="zh-CN" sz="2800" b="0" u="none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</a:rPr>
              <a:t>⊆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zh-CN" altLang="en-US" sz="2800" u="sng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/>
          </a:p>
        </p:txBody>
      </p:sp>
      <p:sp>
        <p:nvSpPr>
          <p:cNvPr id="104" name="文本框 103"/>
          <p:cNvSpPr txBox="1"/>
          <p:nvPr/>
        </p:nvSpPr>
        <p:spPr>
          <a:xfrm>
            <a:off x="761365" y="4262120"/>
            <a:ext cx="10878185" cy="518160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规定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空集是任何集合的</a:t>
            </a:r>
            <a:r>
              <a:rPr lang="zh-CN" altLang="en-US" sz="2800" u="sng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/>
          </a:p>
        </p:txBody>
      </p:sp>
      <p:sp>
        <p:nvSpPr>
          <p:cNvPr id="105" name="文本框 104"/>
          <p:cNvSpPr txBox="1"/>
          <p:nvPr/>
        </p:nvSpPr>
        <p:spPr>
          <a:xfrm>
            <a:off x="761365" y="5130165"/>
            <a:ext cx="1087818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设有限集合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n(n∈N</a:t>
            </a:r>
            <a:r>
              <a:rPr lang="en-US" altLang="zh-CN" sz="2800" b="0" u="none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个元素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则其子集的个数是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0" u="none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真子集的个数是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0" u="none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非空子集的个数是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0" u="none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-1,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非空真子集的个数是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0" u="none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-2.</a:t>
            </a:r>
            <a:endParaRPr lang="zh-CN" altLang="en-US" sz="2800"/>
          </a:p>
        </p:txBody>
      </p:sp>
      <p:sp>
        <p:nvSpPr>
          <p:cNvPr id="7" name="心形 6">
            <a:hlinkClick r:id="rId3" action="ppaction://hlinksldjump"/>
          </p:cNvPr>
          <p:cNvSpPr/>
          <p:nvPr/>
        </p:nvSpPr>
        <p:spPr>
          <a:xfrm>
            <a:off x="10600055" y="6177280"/>
            <a:ext cx="936625" cy="5905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2765" y="6275705"/>
            <a:ext cx="737235" cy="3035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导图</a:t>
            </a:r>
            <a:endParaRPr lang="zh-CN" altLang="en-US" sz="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一、对子集、真子集概念的理解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1. </a:t>
            </a:r>
            <a:r>
              <a:rPr lang="zh-CN" altLang="en-US" sz="2800">
                <a:sym typeface="+mn-ea"/>
              </a:rPr>
              <a:t>已知集合A={1,2,3},B={2,3},则(　　)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A.A=B	   B.集合A,B中无公共元素     C.A⫋B	  D.B⫋A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2. </a:t>
            </a:r>
            <a:r>
              <a:rPr lang="zh-CN" altLang="en-US" sz="2800">
                <a:sym typeface="+mn-ea"/>
              </a:rPr>
              <a:t>已知集合A={1,a},B={1,2,3},那么(　　)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A.若a=3,则A⊆B	B.若A⊆B,则a=3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C.若a=3,则A=B	D.若A⊆B,则a=2</a:t>
            </a:r>
            <a:endParaRPr lang="zh-CN" altLang="en-US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3. 已知集合A={x|x是平行四边形},B={x|x是矩形},C={x|x是正方形},D={x|x是菱形},则(　　)</a:t>
            </a: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>
                <a:sym typeface="+mn-ea"/>
              </a:rPr>
              <a:t>A.A⊆B   	B.C⊆B      C.D⊆C	   D.A⊆D</a:t>
            </a:r>
            <a:endParaRPr lang="en-US" altLang="zh-CN" sz="2800">
              <a:sym typeface="+mn-ea"/>
            </a:endParaRPr>
          </a:p>
        </p:txBody>
      </p:sp>
      <p:sp>
        <p:nvSpPr>
          <p:cNvPr id="7" name="心形 6">
            <a:hlinkClick r:id="rId4" action="ppaction://hlinksldjump"/>
          </p:cNvPr>
          <p:cNvSpPr/>
          <p:nvPr/>
        </p:nvSpPr>
        <p:spPr>
          <a:xfrm>
            <a:off x="10600055" y="6177280"/>
            <a:ext cx="936625" cy="5905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2765" y="6275705"/>
            <a:ext cx="737235" cy="3035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导图</a:t>
            </a:r>
            <a:endParaRPr lang="zh-CN" altLang="en-US" sz="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二、集合相等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4.</a:t>
            </a:r>
            <a:r>
              <a:rPr lang="zh-CN" altLang="zh-CN" sz="2800">
                <a:sym typeface="+mn-ea"/>
              </a:rPr>
              <a:t> 设集合</a:t>
            </a:r>
            <a:r>
              <a:rPr lang="en-US" altLang="zh-CN" sz="2800">
                <a:sym typeface="+mn-ea"/>
              </a:rPr>
              <a:t>A={x,y}</a:t>
            </a:r>
            <a:r>
              <a:rPr lang="zh-CN" altLang="zh-CN" sz="2800">
                <a:sym typeface="+mn-ea"/>
              </a:rPr>
              <a:t>，</a:t>
            </a:r>
            <a:r>
              <a:rPr lang="en-US" altLang="zh-CN" sz="2800">
                <a:sym typeface="+mn-ea"/>
              </a:rPr>
              <a:t>B={0</a:t>
            </a:r>
            <a:r>
              <a:rPr lang="zh-CN" altLang="en-US" sz="2800">
                <a:sym typeface="+mn-ea"/>
              </a:rPr>
              <a:t>，</a:t>
            </a:r>
            <a:r>
              <a:rPr lang="en-US" altLang="zh-CN" sz="2800">
                <a:sym typeface="+mn-ea"/>
              </a:rPr>
              <a:t>x</a:t>
            </a:r>
            <a:r>
              <a:rPr lang="en-US" altLang="zh-CN" sz="2800" baseline="30000">
                <a:solidFill>
                  <a:schemeClr val="tx1"/>
                </a:solidFill>
                <a:uFillTx/>
                <a:sym typeface="+mn-ea"/>
              </a:rPr>
              <a:t>2</a:t>
            </a:r>
            <a:r>
              <a:rPr lang="en-US" altLang="zh-CN" sz="2800">
                <a:sym typeface="+mn-ea"/>
              </a:rPr>
              <a:t>}</a:t>
            </a:r>
            <a:r>
              <a:rPr lang="zh-CN" altLang="en-US" sz="2800">
                <a:sym typeface="+mn-ea"/>
              </a:rPr>
              <a:t>，若</a:t>
            </a:r>
            <a:r>
              <a:rPr lang="en-US" altLang="zh-CN" sz="2800">
                <a:sym typeface="+mn-ea"/>
              </a:rPr>
              <a:t>A=B</a:t>
            </a:r>
            <a:r>
              <a:rPr lang="zh-CN" altLang="en-US" sz="2800">
                <a:sym typeface="+mn-ea"/>
              </a:rPr>
              <a:t>，求实数</a:t>
            </a:r>
            <a:r>
              <a:rPr lang="en-US" altLang="zh-CN" sz="2800">
                <a:sym typeface="+mn-ea"/>
              </a:rPr>
              <a:t>x,y</a:t>
            </a:r>
            <a:r>
              <a:rPr lang="zh-CN" altLang="zh-CN" sz="2800">
                <a:sym typeface="+mn-ea"/>
              </a:rPr>
              <a:t>的值</a:t>
            </a:r>
            <a:r>
              <a:rPr lang="en-US" altLang="zh-CN" sz="2800">
                <a:sym typeface="+mn-ea"/>
              </a:rPr>
              <a:t>.</a:t>
            </a:r>
            <a:endParaRPr lang="en-US" altLang="zh-CN" sz="2800">
              <a:sym typeface="+mn-ea"/>
            </a:endParaRPr>
          </a:p>
        </p:txBody>
      </p:sp>
      <p:sp>
        <p:nvSpPr>
          <p:cNvPr id="7" name="心形 6">
            <a:hlinkClick r:id="rId4" action="ppaction://hlinksldjump"/>
          </p:cNvPr>
          <p:cNvSpPr/>
          <p:nvPr/>
        </p:nvSpPr>
        <p:spPr>
          <a:xfrm>
            <a:off x="10600055" y="6177280"/>
            <a:ext cx="936625" cy="5905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2765" y="6275705"/>
            <a:ext cx="737235" cy="3035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导图</a:t>
            </a:r>
            <a:endParaRPr lang="zh-CN" altLang="en-US" sz="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三、空集及其性质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949305" cy="435165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1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、空集是任何集合的子集；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2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、空集是任何非空集合的真子集；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例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5. 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下列说法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:①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空集没有子集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;②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任何集合至少有两个子集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;③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空集是任何集合的真子集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;④若⌀⫋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A,则A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≠⌀.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其中正确的有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(　　)</a:t>
            </a:r>
            <a:endParaRPr lang="en-US" altLang="zh-CN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A.0个	B.1个	     C.2个	 D.3个</a:t>
            </a:r>
            <a:endParaRPr lang="en-US" altLang="zh-CN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例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6.已知集合A={x|x</a:t>
            </a:r>
            <a:r>
              <a:rPr lang="en-US" altLang="zh-CN" sz="2800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2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-1=0},</a:t>
            </a:r>
            <a:r>
              <a:rPr lang="en-US" altLang="zh-CN" sz="28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则下列结论正确的有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(　　)</a:t>
            </a:r>
            <a:endParaRPr lang="en-US" altLang="zh-CN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①1∈A;②{-1}∈A;③⌀⊆A;④{1,-1}⊆A.</a:t>
            </a:r>
            <a:endParaRPr lang="en-US" altLang="zh-CN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A.1个	B.2个	    C.3个	D.4个</a:t>
            </a:r>
            <a:endParaRPr lang="en-US" altLang="zh-CN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7" name="心形 6">
            <a:hlinkClick r:id="rId4" action="ppaction://hlinksldjump"/>
          </p:cNvPr>
          <p:cNvSpPr/>
          <p:nvPr/>
        </p:nvSpPr>
        <p:spPr>
          <a:xfrm>
            <a:off x="10600055" y="6177280"/>
            <a:ext cx="936625" cy="5905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2765" y="6275705"/>
            <a:ext cx="737235" cy="3035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导图</a:t>
            </a:r>
            <a:endParaRPr lang="zh-CN" altLang="en-US" sz="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  <a:sym typeface="+mn-ea"/>
              </a:rPr>
              <a:t>四、集合子集的个数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7.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已知集合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A={x|x</a:t>
            </a:r>
            <a:r>
              <a:rPr lang="en-US" altLang="zh-CN" sz="2800" baseline="30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-3x+2=0,x∈R},B={x|0&lt;x&lt;5,x∈N},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则满足条件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  <a:sym typeface="+mn-ea"/>
              </a:rPr>
              <a:t>⊆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Cambria Math" panose="02040503050406030204" charset="0"/>
                <a:ea typeface="Cambria Math" panose="02040503050406030204" charset="0"/>
                <a:cs typeface="Cambria Math" panose="02040503050406030204" charset="0"/>
                <a:sym typeface="+mn-ea"/>
              </a:rPr>
              <a:t>⊆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的集合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的个数为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28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A.1	B.2	 C.3	   D.4</a:t>
            </a:r>
            <a:endParaRPr lang="en-US" altLang="zh-CN" sz="28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>
              <a:sym typeface="+mn-ea"/>
            </a:endParaRPr>
          </a:p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例</a:t>
            </a:r>
            <a:r>
              <a:rPr lang="en-US" altLang="zh-CN" sz="2800">
                <a:sym typeface="+mn-ea"/>
              </a:rPr>
              <a:t>8.</a:t>
            </a:r>
            <a:r>
              <a:rPr lang="zh-CN" altLang="zh-CN" sz="2800">
                <a:sym typeface="+mn-ea"/>
              </a:rPr>
              <a:t> 集合{-1,0,1}共有（     ）个子集.</a:t>
            </a:r>
            <a:endParaRPr lang="zh-CN" altLang="zh-CN"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13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17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21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25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999_1*f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2"/>
  <p:tag name="KSO_WM_UNIT_PRESET_TEXT_LEN" val="20"/>
</p:tagLst>
</file>

<file path=ppt/tags/tag29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1289</Words>
  <Application>WPS 演示</Application>
  <PresentationFormat>自定义</PresentationFormat>
  <Paragraphs>98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Garamond</vt:lpstr>
      <vt:lpstr>黑体</vt:lpstr>
      <vt:lpstr>Cambria Math</vt:lpstr>
      <vt:lpstr>MS Mincho</vt:lpstr>
      <vt:lpstr>微软雅黑</vt:lpstr>
      <vt:lpstr>Arial Unicode MS</vt:lpstr>
      <vt:lpstr>Calibri</vt:lpstr>
      <vt:lpstr>Edge</vt:lpstr>
      <vt:lpstr>1.1.2集合间的基本关系</vt:lpstr>
      <vt:lpstr>思维导图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1.1.2集合间的基本关系</dc:title>
  <dc:creator>Administrator</dc:creator>
  <cp:lastModifiedBy>dell</cp:lastModifiedBy>
  <cp:revision>13</cp:revision>
  <dcterms:created xsi:type="dcterms:W3CDTF">2015-05-05T08:02:00Z</dcterms:created>
  <dcterms:modified xsi:type="dcterms:W3CDTF">2017-11-10T01:56:08Z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