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9" r:id="rId3"/>
    <p:sldId id="261" r:id="rId4"/>
    <p:sldId id="262" r:id="rId5"/>
    <p:sldId id="263" r:id="rId6"/>
    <p:sldId id="279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77" r:id="rId28"/>
    <p:sldId id="27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35.wmf"/><Relationship Id="rId8" Type="http://schemas.openxmlformats.org/officeDocument/2006/relationships/image" Target="../media/image34.wmf"/><Relationship Id="rId7" Type="http://schemas.openxmlformats.org/officeDocument/2006/relationships/image" Target="../media/image33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4" Type="http://schemas.openxmlformats.org/officeDocument/2006/relationships/image" Target="../media/image40.wmf"/><Relationship Id="rId13" Type="http://schemas.openxmlformats.org/officeDocument/2006/relationships/image" Target="../media/image39.wmf"/><Relationship Id="rId12" Type="http://schemas.openxmlformats.org/officeDocument/2006/relationships/image" Target="../media/image38.wmf"/><Relationship Id="rId11" Type="http://schemas.openxmlformats.org/officeDocument/2006/relationships/image" Target="../media/image37.wmf"/><Relationship Id="rId10" Type="http://schemas.openxmlformats.org/officeDocument/2006/relationships/image" Target="../media/image36.wmf"/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27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717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81123A5-E50B-414C-9157-B4406A6BCFB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/>
          <a:srcRect r="227" b="1678"/>
          <a:stretch>
            <a:fillRect/>
          </a:stretch>
        </p:blipFill>
        <p:spPr bwMode="auto">
          <a:xfrm>
            <a:off x="-19050" y="-3175"/>
            <a:ext cx="9159875" cy="514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232101" y="4865674"/>
            <a:ext cx="4514899" cy="504552"/>
          </a:xfrm>
          <a:prstGeom prst="roundRect">
            <a:avLst>
              <a:gd name="adj" fmla="val 28518"/>
            </a:avLst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2400" baseline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657350" y="3863703"/>
            <a:ext cx="7483300" cy="826346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87A96-8E6B-4730-9064-DBC065F86C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49" y="1143000"/>
            <a:ext cx="7886701" cy="5054600"/>
          </a:xfrm>
        </p:spPr>
        <p:txBody>
          <a:bodyPr/>
          <a:lstStyle>
            <a:lvl1pPr>
              <a:spcBef>
                <a:spcPts val="225"/>
              </a:spcBef>
              <a:spcAft>
                <a:spcPts val="225"/>
              </a:spcAft>
              <a:defRPr sz="2400"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 marL="539750">
              <a:spcBef>
                <a:spcPts val="225"/>
              </a:spcBef>
              <a:spcAft>
                <a:spcPts val="225"/>
              </a:spcAft>
              <a:defRPr sz="2000">
                <a:solidFill>
                  <a:srgbClr val="000000"/>
                </a:solidFill>
              </a:defRPr>
            </a:lvl3pPr>
            <a:lvl4pPr marL="810260">
              <a:spcBef>
                <a:spcPts val="225"/>
              </a:spcBef>
              <a:spcAft>
                <a:spcPts val="225"/>
              </a:spcAft>
              <a:defRPr sz="1800">
                <a:solidFill>
                  <a:srgbClr val="000000"/>
                </a:solidFill>
              </a:defRPr>
            </a:lvl4pPr>
            <a:lvl5pPr marL="1080135">
              <a:spcBef>
                <a:spcPts val="225"/>
              </a:spcBef>
              <a:spcAft>
                <a:spcPts val="225"/>
              </a:spcAft>
              <a:defRPr sz="1800">
                <a:solidFill>
                  <a:srgbClr val="000000"/>
                </a:solidFill>
              </a:defRPr>
            </a:lvl5pPr>
            <a:lvl6pPr marL="1350010">
              <a:spcBef>
                <a:spcPts val="225"/>
              </a:spcBef>
              <a:spcAft>
                <a:spcPts val="225"/>
              </a:spcAft>
              <a:defRPr sz="1800"/>
            </a:lvl6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500FDA4-1CB9-4DF0-BEC1-67F17E4CC0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514700" y="1993900"/>
            <a:ext cx="6145200" cy="38227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6CD40-ECD0-48F7-889C-CFB982D852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408792" y="2628903"/>
            <a:ext cx="6326416" cy="1235075"/>
          </a:xfrm>
        </p:spPr>
        <p:txBody>
          <a:bodyPr rtlCol="0">
            <a:normAutofit/>
          </a:bodyPr>
          <a:lstStyle>
            <a:lvl1pPr algn="ctr">
              <a:defRPr lang="en-US" sz="3600" dirty="0">
                <a:effectLst>
                  <a:outerShdw blurRad="60007" dist="88900" dir="15000000" sy="30000" kx="-1800000" algn="bl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Baskerville Old Face" pitchFamily="18" charset="0"/>
              </a:defRPr>
            </a:lvl1pPr>
          </a:lstStyle>
          <a:p>
            <a:pPr lvl="0"/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2212624" y="3965578"/>
            <a:ext cx="4718753" cy="542922"/>
          </a:xfrm>
          <a:prstGeom prst="roundRect">
            <a:avLst>
              <a:gd name="adj" fmla="val 19412"/>
            </a:avLst>
          </a:prstGeom>
          <a:noFill/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rtlCol="0" anchor="ctr">
            <a:noAutofit/>
          </a:bodyPr>
          <a:lstStyle>
            <a:lvl1pPr marL="267970" indent="-267970" algn="ctr">
              <a:buNone/>
              <a:defRPr lang="en-US" altLang="zh-CN" sz="2400" dirty="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72389-7CF2-449F-BAC6-52182665C5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514700" y="1970600"/>
            <a:ext cx="6145200" cy="21132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514700" y="4231400"/>
            <a:ext cx="6145200" cy="21132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EF74A-8B7D-4347-9FC8-5E2AEEDDA3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60128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28650" y="2484040"/>
            <a:ext cx="3868340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7958" y="1660128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627958" y="2484040"/>
            <a:ext cx="3887391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1709A-F69A-409B-9DFA-F3B5C34478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4557713" y="1665288"/>
            <a:ext cx="923925" cy="850900"/>
          </a:xfrm>
          <a:custGeom>
            <a:avLst/>
            <a:gdLst>
              <a:gd name="connsiteX0" fmla="*/ 652730 w 2764608"/>
              <a:gd name="connsiteY0" fmla="*/ 0 h 2548726"/>
              <a:gd name="connsiteX1" fmla="*/ 2111878 w 2764608"/>
              <a:gd name="connsiteY1" fmla="*/ 0 h 2548726"/>
              <a:gd name="connsiteX2" fmla="*/ 2764608 w 2764608"/>
              <a:gd name="connsiteY2" fmla="*/ 652730 h 2548726"/>
              <a:gd name="connsiteX3" fmla="*/ 2764608 w 2764608"/>
              <a:gd name="connsiteY3" fmla="*/ 1434805 h 2548726"/>
              <a:gd name="connsiteX4" fmla="*/ 2111878 w 2764608"/>
              <a:gd name="connsiteY4" fmla="*/ 2087535 h 2548726"/>
              <a:gd name="connsiteX5" fmla="*/ 1915333 w 2764608"/>
              <a:gd name="connsiteY5" fmla="*/ 2087535 h 2548726"/>
              <a:gd name="connsiteX6" fmla="*/ 2025468 w 2764608"/>
              <a:gd name="connsiteY6" fmla="*/ 2548726 h 2548726"/>
              <a:gd name="connsiteX7" fmla="*/ 1436563 w 2764608"/>
              <a:gd name="connsiteY7" fmla="*/ 2087535 h 2548726"/>
              <a:gd name="connsiteX8" fmla="*/ 652730 w 2764608"/>
              <a:gd name="connsiteY8" fmla="*/ 2087535 h 2548726"/>
              <a:gd name="connsiteX9" fmla="*/ 0 w 2764608"/>
              <a:gd name="connsiteY9" fmla="*/ 1434805 h 2548726"/>
              <a:gd name="connsiteX10" fmla="*/ 0 w 2764608"/>
              <a:gd name="connsiteY10" fmla="*/ 652730 h 2548726"/>
              <a:gd name="connsiteX11" fmla="*/ 652730 w 2764608"/>
              <a:gd name="connsiteY11" fmla="*/ 0 h 254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/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2979738" y="2597150"/>
            <a:ext cx="2763837" cy="2549525"/>
          </a:xfrm>
          <a:custGeom>
            <a:avLst/>
            <a:gdLst>
              <a:gd name="connsiteX0" fmla="*/ 652730 w 2764608"/>
              <a:gd name="connsiteY0" fmla="*/ 0 h 2548726"/>
              <a:gd name="connsiteX1" fmla="*/ 2111878 w 2764608"/>
              <a:gd name="connsiteY1" fmla="*/ 0 h 2548726"/>
              <a:gd name="connsiteX2" fmla="*/ 2764608 w 2764608"/>
              <a:gd name="connsiteY2" fmla="*/ 652730 h 2548726"/>
              <a:gd name="connsiteX3" fmla="*/ 2764608 w 2764608"/>
              <a:gd name="connsiteY3" fmla="*/ 1434805 h 2548726"/>
              <a:gd name="connsiteX4" fmla="*/ 2111878 w 2764608"/>
              <a:gd name="connsiteY4" fmla="*/ 2087535 h 2548726"/>
              <a:gd name="connsiteX5" fmla="*/ 1915333 w 2764608"/>
              <a:gd name="connsiteY5" fmla="*/ 2087535 h 2548726"/>
              <a:gd name="connsiteX6" fmla="*/ 2025468 w 2764608"/>
              <a:gd name="connsiteY6" fmla="*/ 2548726 h 2548726"/>
              <a:gd name="connsiteX7" fmla="*/ 1436563 w 2764608"/>
              <a:gd name="connsiteY7" fmla="*/ 2087535 h 2548726"/>
              <a:gd name="connsiteX8" fmla="*/ 652730 w 2764608"/>
              <a:gd name="connsiteY8" fmla="*/ 2087535 h 2548726"/>
              <a:gd name="connsiteX9" fmla="*/ 0 w 2764608"/>
              <a:gd name="connsiteY9" fmla="*/ 1434805 h 2548726"/>
              <a:gd name="connsiteX10" fmla="*/ 0 w 2764608"/>
              <a:gd name="connsiteY10" fmla="*/ 652730 h 2548726"/>
              <a:gd name="connsiteX11" fmla="*/ 652730 w 2764608"/>
              <a:gd name="connsiteY11" fmla="*/ 0 h 254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2400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noProof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 flipH="1">
            <a:off x="4943475" y="2178050"/>
            <a:ext cx="1220788" cy="1125538"/>
          </a:xfrm>
          <a:custGeom>
            <a:avLst/>
            <a:gdLst>
              <a:gd name="connsiteX0" fmla="*/ 652730 w 2764608"/>
              <a:gd name="connsiteY0" fmla="*/ 0 h 2548726"/>
              <a:gd name="connsiteX1" fmla="*/ 2111878 w 2764608"/>
              <a:gd name="connsiteY1" fmla="*/ 0 h 2548726"/>
              <a:gd name="connsiteX2" fmla="*/ 2764608 w 2764608"/>
              <a:gd name="connsiteY2" fmla="*/ 652730 h 2548726"/>
              <a:gd name="connsiteX3" fmla="*/ 2764608 w 2764608"/>
              <a:gd name="connsiteY3" fmla="*/ 1434805 h 2548726"/>
              <a:gd name="connsiteX4" fmla="*/ 2111878 w 2764608"/>
              <a:gd name="connsiteY4" fmla="*/ 2087535 h 2548726"/>
              <a:gd name="connsiteX5" fmla="*/ 1915333 w 2764608"/>
              <a:gd name="connsiteY5" fmla="*/ 2087535 h 2548726"/>
              <a:gd name="connsiteX6" fmla="*/ 2025468 w 2764608"/>
              <a:gd name="connsiteY6" fmla="*/ 2548726 h 2548726"/>
              <a:gd name="connsiteX7" fmla="*/ 1436563 w 2764608"/>
              <a:gd name="connsiteY7" fmla="*/ 2087535 h 2548726"/>
              <a:gd name="connsiteX8" fmla="*/ 652730 w 2764608"/>
              <a:gd name="connsiteY8" fmla="*/ 2087535 h 2548726"/>
              <a:gd name="connsiteX9" fmla="*/ 0 w 2764608"/>
              <a:gd name="connsiteY9" fmla="*/ 1434805 h 2548726"/>
              <a:gd name="connsiteX10" fmla="*/ 0 w 2764608"/>
              <a:gd name="connsiteY10" fmla="*/ 652730 h 2548726"/>
              <a:gd name="connsiteX11" fmla="*/ 652730 w 2764608"/>
              <a:gd name="connsiteY11" fmla="*/ 0 h 254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/>
          </a:p>
        </p:txBody>
      </p:sp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2979738" y="2597310"/>
            <a:ext cx="2763838" cy="2063590"/>
          </a:xfrm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编辑标题</a:t>
            </a:r>
            <a:endParaRPr 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70D70-E630-44F1-91EA-13A6CFC7A2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3607D-6287-4466-8737-3045613D0C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628650" y="1291300"/>
            <a:ext cx="4673600" cy="4920422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5600700" y="1291300"/>
            <a:ext cx="2914650" cy="4920421"/>
          </a:xfrm>
          <a:noFill/>
        </p:spPr>
        <p:txBody>
          <a:bodyPr anchor="ctr"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28650" y="394990"/>
            <a:ext cx="7886700" cy="700087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C3D48-1880-4623-8EC5-6F925F2CC4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407989"/>
            <a:ext cx="886883" cy="5802312"/>
          </a:xfrm>
        </p:spPr>
        <p:txBody>
          <a:bodyPr vert="eaVert" anchor="ctr">
            <a:normAutofit/>
          </a:bodyPr>
          <a:lstStyle>
            <a:lvl1pPr algn="l"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8650" y="407989"/>
            <a:ext cx="6851650" cy="5802312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4E4A64-CED8-47D1-B24B-6894B205E2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KSO_BT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752600" y="773113"/>
            <a:ext cx="6762750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8" name="KSO_BC1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628650" y="1673225"/>
            <a:ext cx="78867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5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cs typeface="+mn-ea"/>
              </a:defRPr>
            </a:lvl1pPr>
          </a:lstStyle>
          <a:p>
            <a:fld id="{CF976D4E-F393-4D2A-A3D3-2A18F1B9358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919293"/>
                </a:solidFill>
              </a:defRPr>
            </a:lvl1pPr>
          </a:lstStyle>
          <a:p>
            <a:fld id="{965CDD93-0244-454C-ABF6-0B2E7D053DA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342900" algn="r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685800" algn="r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028700" algn="r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68605" indent="-268605" algn="just" rtl="0" fontAlgn="base">
        <a:spcBef>
          <a:spcPts val="225"/>
        </a:spcBef>
        <a:spcAft>
          <a:spcPts val="225"/>
        </a:spcAft>
        <a:buClr>
          <a:srgbClr val="6599E5"/>
        </a:buClr>
        <a:buSzPct val="60000"/>
        <a:buFont typeface="Wingdings" panose="05000000000000000000" pitchFamily="2" charset="2"/>
        <a:buChar char=""/>
        <a:defRPr sz="2400" kern="1200">
          <a:solidFill>
            <a:srgbClr val="000000"/>
          </a:solidFill>
          <a:latin typeface="Arial" panose="020B0604020202020204" pitchFamily="34" charset="0"/>
          <a:ea typeface="黑体" panose="02010609060101010101" charset="-122"/>
          <a:cs typeface="+mn-cs"/>
        </a:defRPr>
      </a:lvl1pPr>
      <a:lvl2pPr marL="268605" indent="-268605" algn="just" rtl="0" fontAlgn="base">
        <a:lnSpc>
          <a:spcPct val="130000"/>
        </a:lnSpc>
        <a:spcBef>
          <a:spcPct val="0"/>
        </a:spcBef>
        <a:spcAft>
          <a:spcPts val="450"/>
        </a:spcAft>
        <a:buClr>
          <a:srgbClr val="71C7E1"/>
        </a:buClr>
        <a:buFont typeface="幼圆" pitchFamily="49" charset="-122"/>
        <a:buChar char=" "/>
        <a:defRPr sz="2400" kern="1200">
          <a:solidFill>
            <a:srgbClr val="7D7D7D"/>
          </a:solidFill>
          <a:latin typeface="幼圆" pitchFamily="49" charset="-122"/>
          <a:ea typeface="黑体" panose="02010609060101010101" charset="-122"/>
          <a:cs typeface="+mn-cs"/>
        </a:defRPr>
      </a:lvl2pPr>
      <a:lvl3pPr marL="539750" indent="-171450" algn="l" rtl="0" fontAlgn="base">
        <a:lnSpc>
          <a:spcPct val="130000"/>
        </a:lnSpc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809625" indent="-171450" algn="l" rtl="0" fontAlgn="base">
        <a:lnSpc>
          <a:spcPct val="130000"/>
        </a:lnSpc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1079500" indent="-171450" algn="l" rtl="0" fontAlgn="base">
        <a:lnSpc>
          <a:spcPct val="130000"/>
        </a:lnSpc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5pPr>
      <a:lvl6pPr marL="1350010" indent="-171450" algn="l" defTabSz="685800" rtl="0" eaLnBrk="1" latinLnBrk="0" hangingPunct="1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9.wmf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4.wmf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4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6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19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8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0.wmf"/><Relationship Id="rId30" Type="http://schemas.openxmlformats.org/officeDocument/2006/relationships/vmlDrawing" Target="../drawings/vmlDrawing11.vml"/><Relationship Id="rId3" Type="http://schemas.openxmlformats.org/officeDocument/2006/relationships/oleObject" Target="../embeddings/oleObject30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40.wmf"/><Relationship Id="rId27" Type="http://schemas.openxmlformats.org/officeDocument/2006/relationships/oleObject" Target="../embeddings/oleObject42.bin"/><Relationship Id="rId26" Type="http://schemas.openxmlformats.org/officeDocument/2006/relationships/image" Target="../media/image39.wmf"/><Relationship Id="rId25" Type="http://schemas.openxmlformats.org/officeDocument/2006/relationships/oleObject" Target="../embeddings/oleObject41.bin"/><Relationship Id="rId24" Type="http://schemas.openxmlformats.org/officeDocument/2006/relationships/image" Target="../media/image38.wmf"/><Relationship Id="rId23" Type="http://schemas.openxmlformats.org/officeDocument/2006/relationships/oleObject" Target="../embeddings/oleObject40.bin"/><Relationship Id="rId22" Type="http://schemas.openxmlformats.org/officeDocument/2006/relationships/image" Target="../media/image37.wmf"/><Relationship Id="rId21" Type="http://schemas.openxmlformats.org/officeDocument/2006/relationships/oleObject" Target="../embeddings/oleObject39.bin"/><Relationship Id="rId20" Type="http://schemas.openxmlformats.org/officeDocument/2006/relationships/image" Target="../media/image36.wmf"/><Relationship Id="rId2" Type="http://schemas.openxmlformats.org/officeDocument/2006/relationships/image" Target="../media/image30.wmf"/><Relationship Id="rId19" Type="http://schemas.openxmlformats.org/officeDocument/2006/relationships/oleObject" Target="../embeddings/oleObject38.bin"/><Relationship Id="rId18" Type="http://schemas.openxmlformats.org/officeDocument/2006/relationships/image" Target="../media/image35.wmf"/><Relationship Id="rId17" Type="http://schemas.openxmlformats.org/officeDocument/2006/relationships/oleObject" Target="../embeddings/oleObject37.bin"/><Relationship Id="rId16" Type="http://schemas.openxmlformats.org/officeDocument/2006/relationships/image" Target="../media/image34.wmf"/><Relationship Id="rId15" Type="http://schemas.openxmlformats.org/officeDocument/2006/relationships/oleObject" Target="../embeddings/oleObject36.bin"/><Relationship Id="rId14" Type="http://schemas.openxmlformats.org/officeDocument/2006/relationships/image" Target="../media/image33.wmf"/><Relationship Id="rId13" Type="http://schemas.openxmlformats.org/officeDocument/2006/relationships/oleObject" Target="../embeddings/oleObject35.bin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29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43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65539" y="5408943"/>
            <a:ext cx="4514850" cy="1027449"/>
          </a:xfrm>
          <a:prstGeom prst="roundRect">
            <a:avLst>
              <a:gd name="adj" fmla="val 28518"/>
            </a:avLst>
          </a:prstGeom>
          <a:noFill/>
          <a:ln w="19050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indent="0" algn="ctr" rtl="0" fontAlgn="base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None/>
              <a:defRPr sz="2400" kern="1200" baseline="0">
                <a:solidFill>
                  <a:srgbClr val="2797B9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+mn-cs"/>
              </a:defRPr>
            </a:lvl1pPr>
            <a:lvl2pPr marL="342900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450"/>
              </a:spcAft>
              <a:buClr>
                <a:srgbClr val="71C7E1"/>
              </a:buClr>
              <a:buFont typeface="幼圆" pitchFamily="49" charset="-122"/>
              <a:buNone/>
              <a:defRPr sz="1500" kern="1200">
                <a:solidFill>
                  <a:srgbClr val="7D7D7D"/>
                </a:solidFill>
                <a:latin typeface="幼圆" pitchFamily="49" charset="-122"/>
                <a:ea typeface="黑体" panose="02010609060101010101" charset="-122"/>
                <a:cs typeface="+mn-cs"/>
              </a:defRPr>
            </a:lvl2pPr>
            <a:lvl3pPr marL="685800" indent="0" algn="ctr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None/>
              <a:defRPr sz="135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0" algn="ctr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None/>
              <a:defRPr sz="1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0" algn="ctr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None/>
              <a:defRPr sz="1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None/>
              <a:defRPr sz="1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rgbClr val="3D3F4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rgbClr val="3D3F4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rgbClr val="3D3F4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200" b="1" noProof="1">
                <a:ln w="1016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sym typeface="+mn-ea"/>
              </a:rPr>
              <a:t>Lorem ipsum dolor sit amet</a:t>
            </a:r>
            <a:endParaRPr lang="zh-CN" altLang="zh-CN" sz="3200" b="1" noProof="1">
              <a:ln w="10160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  <a:ea typeface="+mn-ea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095500" y="2759710"/>
            <a:ext cx="6930390" cy="19304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 kern="1200" baseline="0">
                <a:solidFill>
                  <a:srgbClr val="1E5BB4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  <a:lvl2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342900"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685800"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028700"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371600"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E5BB4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r>
              <a:rPr lang="en-US" altLang="zh-CN" sz="6000" noProof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3.1.1方程的根与</a:t>
            </a:r>
            <a:endParaRPr lang="en-US" altLang="zh-CN" sz="6000" noProof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en-US" altLang="zh-CN" sz="6000" noProof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函数的零点</a:t>
            </a:r>
            <a:endParaRPr lang="en-US" altLang="zh-CN" sz="6000" noProof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6386" name="文本框 107"/>
          <p:cNvSpPr txBox="1">
            <a:spLocks noChangeArrowheads="1"/>
          </p:cNvSpPr>
          <p:nvPr/>
        </p:nvSpPr>
        <p:spPr bwMode="auto">
          <a:xfrm>
            <a:off x="184150" y="1385888"/>
            <a:ext cx="85471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问题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宋体" panose="02010600030101010101" pitchFamily="2" charset="-122"/>
              </a:rPr>
              <a:t>：以下两种情形，你能确定和尚一定跨过山腰小路的是哪种情形？</a:t>
            </a:r>
            <a:endParaRPr lang="zh-CN" altLang="en-US" sz="3200" b="1"/>
          </a:p>
        </p:txBody>
      </p:sp>
      <p:grpSp>
        <p:nvGrpSpPr>
          <p:cNvPr id="16387" name="组合 1073742866"/>
          <p:cNvGrpSpPr/>
          <p:nvPr/>
        </p:nvGrpSpPr>
        <p:grpSpPr bwMode="auto">
          <a:xfrm>
            <a:off x="539750" y="3327400"/>
            <a:ext cx="4243388" cy="2719388"/>
            <a:chOff x="5436" y="39985"/>
            <a:chExt cx="2844" cy="1508"/>
          </a:xfrm>
        </p:grpSpPr>
        <p:sp>
          <p:nvSpPr>
            <p:cNvPr id="16388" name="任意多边形 1073742850"/>
            <p:cNvSpPr>
              <a:spLocks noChangeArrowheads="1"/>
            </p:cNvSpPr>
            <p:nvPr/>
          </p:nvSpPr>
          <p:spPr bwMode="auto">
            <a:xfrm>
              <a:off x="5436" y="39985"/>
              <a:ext cx="2844" cy="1509"/>
            </a:xfrm>
            <a:custGeom>
              <a:avLst/>
              <a:gdLst/>
              <a:ahLst/>
              <a:cxnLst>
                <a:cxn ang="0">
                  <a:pos x="0" y="1330"/>
                </a:cxn>
                <a:cxn ang="0">
                  <a:pos x="504" y="658"/>
                </a:cxn>
                <a:cxn ang="0">
                  <a:pos x="1320" y="34"/>
                </a:cxn>
                <a:cxn ang="0">
                  <a:pos x="2208" y="826"/>
                </a:cxn>
                <a:cxn ang="0">
                  <a:pos x="2748" y="1426"/>
                </a:cxn>
              </a:cxnLst>
              <a:rect l="0" t="0" r="r" b="b"/>
              <a:pathLst>
                <a:path w="2748" h="1426">
                  <a:moveTo>
                    <a:pt x="0" y="1330"/>
                  </a:moveTo>
                  <a:cubicBezTo>
                    <a:pt x="84" y="1208"/>
                    <a:pt x="240" y="917"/>
                    <a:pt x="504" y="658"/>
                  </a:cubicBezTo>
                  <a:cubicBezTo>
                    <a:pt x="768" y="399"/>
                    <a:pt x="979" y="0"/>
                    <a:pt x="1320" y="34"/>
                  </a:cubicBezTo>
                  <a:cubicBezTo>
                    <a:pt x="1661" y="68"/>
                    <a:pt x="1922" y="548"/>
                    <a:pt x="2208" y="826"/>
                  </a:cubicBezTo>
                  <a:cubicBezTo>
                    <a:pt x="2494" y="1104"/>
                    <a:pt x="2658" y="1322"/>
                    <a:pt x="2748" y="142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直接连接符 1073742851"/>
            <p:cNvSpPr>
              <a:spLocks noChangeShapeType="1"/>
            </p:cNvSpPr>
            <p:nvPr/>
          </p:nvSpPr>
          <p:spPr bwMode="auto">
            <a:xfrm>
              <a:off x="5892" y="40751"/>
              <a:ext cx="1752" cy="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390" name="组合 1073742854"/>
            <p:cNvGrpSpPr/>
            <p:nvPr/>
          </p:nvGrpSpPr>
          <p:grpSpPr bwMode="auto">
            <a:xfrm>
              <a:off x="5892" y="40883"/>
              <a:ext cx="168" cy="396"/>
              <a:chOff x="5892" y="40883"/>
              <a:chExt cx="168" cy="396"/>
            </a:xfrm>
          </p:grpSpPr>
          <p:sp>
            <p:nvSpPr>
              <p:cNvPr id="16391" name="笑脸 1073742852"/>
              <p:cNvSpPr>
                <a:spLocks noChangeArrowheads="1"/>
              </p:cNvSpPr>
              <p:nvPr/>
            </p:nvSpPr>
            <p:spPr bwMode="auto">
              <a:xfrm>
                <a:off x="5892" y="40883"/>
                <a:ext cx="168" cy="168"/>
              </a:xfrm>
              <a:prstGeom prst="smileyFace">
                <a:avLst>
                  <a:gd name="adj" fmla="val 465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2" name="流程图: 对照 1073742853"/>
              <p:cNvSpPr>
                <a:spLocks noChangeArrowheads="1"/>
              </p:cNvSpPr>
              <p:nvPr/>
            </p:nvSpPr>
            <p:spPr bwMode="auto">
              <a:xfrm>
                <a:off x="5917" y="41051"/>
                <a:ext cx="119" cy="228"/>
              </a:xfrm>
              <a:prstGeom prst="flowChartCollat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393" name="组合 1073742855"/>
            <p:cNvGrpSpPr/>
            <p:nvPr/>
          </p:nvGrpSpPr>
          <p:grpSpPr bwMode="auto">
            <a:xfrm>
              <a:off x="6936" y="40163"/>
              <a:ext cx="168" cy="396"/>
              <a:chOff x="5892" y="40883"/>
              <a:chExt cx="168" cy="396"/>
            </a:xfrm>
          </p:grpSpPr>
          <p:sp>
            <p:nvSpPr>
              <p:cNvPr id="16394" name="笑脸 1073742856"/>
              <p:cNvSpPr>
                <a:spLocks noChangeArrowheads="1"/>
              </p:cNvSpPr>
              <p:nvPr/>
            </p:nvSpPr>
            <p:spPr bwMode="auto">
              <a:xfrm>
                <a:off x="5892" y="40883"/>
                <a:ext cx="168" cy="168"/>
              </a:xfrm>
              <a:prstGeom prst="smileyFace">
                <a:avLst>
                  <a:gd name="adj" fmla="val 465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5" name="流程图: 对照 1073742857"/>
              <p:cNvSpPr>
                <a:spLocks noChangeArrowheads="1"/>
              </p:cNvSpPr>
              <p:nvPr/>
            </p:nvSpPr>
            <p:spPr bwMode="auto">
              <a:xfrm>
                <a:off x="5917" y="41051"/>
                <a:ext cx="119" cy="228"/>
              </a:xfrm>
              <a:prstGeom prst="flowChartCollat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396" name="组合 1073742867"/>
          <p:cNvGrpSpPr/>
          <p:nvPr/>
        </p:nvGrpSpPr>
        <p:grpSpPr bwMode="auto">
          <a:xfrm>
            <a:off x="4567238" y="2419350"/>
            <a:ext cx="4164012" cy="2613025"/>
            <a:chOff x="10068" y="39877"/>
            <a:chExt cx="2844" cy="1508"/>
          </a:xfrm>
        </p:grpSpPr>
        <p:sp>
          <p:nvSpPr>
            <p:cNvPr id="16397" name="任意多边形 1073742858"/>
            <p:cNvSpPr>
              <a:spLocks noChangeArrowheads="1"/>
            </p:cNvSpPr>
            <p:nvPr/>
          </p:nvSpPr>
          <p:spPr bwMode="auto">
            <a:xfrm>
              <a:off x="10068" y="39877"/>
              <a:ext cx="2844" cy="1509"/>
            </a:xfrm>
            <a:custGeom>
              <a:avLst/>
              <a:gdLst/>
              <a:ahLst/>
              <a:cxnLst>
                <a:cxn ang="0">
                  <a:pos x="0" y="1330"/>
                </a:cxn>
                <a:cxn ang="0">
                  <a:pos x="504" y="658"/>
                </a:cxn>
                <a:cxn ang="0">
                  <a:pos x="1320" y="34"/>
                </a:cxn>
                <a:cxn ang="0">
                  <a:pos x="2208" y="826"/>
                </a:cxn>
                <a:cxn ang="0">
                  <a:pos x="2748" y="1426"/>
                </a:cxn>
              </a:cxnLst>
              <a:rect l="0" t="0" r="r" b="b"/>
              <a:pathLst>
                <a:path w="2748" h="1426">
                  <a:moveTo>
                    <a:pt x="0" y="1330"/>
                  </a:moveTo>
                  <a:cubicBezTo>
                    <a:pt x="84" y="1208"/>
                    <a:pt x="240" y="917"/>
                    <a:pt x="504" y="658"/>
                  </a:cubicBezTo>
                  <a:cubicBezTo>
                    <a:pt x="768" y="399"/>
                    <a:pt x="979" y="0"/>
                    <a:pt x="1320" y="34"/>
                  </a:cubicBezTo>
                  <a:cubicBezTo>
                    <a:pt x="1661" y="68"/>
                    <a:pt x="1922" y="548"/>
                    <a:pt x="2208" y="826"/>
                  </a:cubicBezTo>
                  <a:cubicBezTo>
                    <a:pt x="2494" y="1104"/>
                    <a:pt x="2658" y="1322"/>
                    <a:pt x="2748" y="142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直接连接符 1073742865"/>
            <p:cNvSpPr>
              <a:spLocks noChangeShapeType="1"/>
            </p:cNvSpPr>
            <p:nvPr/>
          </p:nvSpPr>
          <p:spPr bwMode="auto">
            <a:xfrm>
              <a:off x="10524" y="40643"/>
              <a:ext cx="1752" cy="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399" name="组合 1073742862"/>
            <p:cNvGrpSpPr/>
            <p:nvPr/>
          </p:nvGrpSpPr>
          <p:grpSpPr bwMode="auto">
            <a:xfrm>
              <a:off x="10464" y="40883"/>
              <a:ext cx="168" cy="396"/>
              <a:chOff x="5892" y="40883"/>
              <a:chExt cx="168" cy="396"/>
            </a:xfrm>
          </p:grpSpPr>
          <p:sp>
            <p:nvSpPr>
              <p:cNvPr id="16400" name="笑脸 1073742863"/>
              <p:cNvSpPr>
                <a:spLocks noChangeArrowheads="1"/>
              </p:cNvSpPr>
              <p:nvPr/>
            </p:nvSpPr>
            <p:spPr bwMode="auto">
              <a:xfrm>
                <a:off x="5892" y="40883"/>
                <a:ext cx="168" cy="168"/>
              </a:xfrm>
              <a:prstGeom prst="smileyFace">
                <a:avLst>
                  <a:gd name="adj" fmla="val 465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1" name="流程图: 对照 1073742864"/>
              <p:cNvSpPr>
                <a:spLocks noChangeArrowheads="1"/>
              </p:cNvSpPr>
              <p:nvPr/>
            </p:nvSpPr>
            <p:spPr bwMode="auto">
              <a:xfrm>
                <a:off x="5917" y="41051"/>
                <a:ext cx="119" cy="228"/>
              </a:xfrm>
              <a:prstGeom prst="flowChartCollat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02" name="组合 1073742859"/>
            <p:cNvGrpSpPr/>
            <p:nvPr/>
          </p:nvGrpSpPr>
          <p:grpSpPr bwMode="auto">
            <a:xfrm>
              <a:off x="12096" y="40715"/>
              <a:ext cx="168" cy="396"/>
              <a:chOff x="5892" y="40883"/>
              <a:chExt cx="168" cy="396"/>
            </a:xfrm>
          </p:grpSpPr>
          <p:sp>
            <p:nvSpPr>
              <p:cNvPr id="16403" name="笑脸 1073742860"/>
              <p:cNvSpPr>
                <a:spLocks noChangeArrowheads="1"/>
              </p:cNvSpPr>
              <p:nvPr/>
            </p:nvSpPr>
            <p:spPr bwMode="auto">
              <a:xfrm>
                <a:off x="5892" y="40883"/>
                <a:ext cx="168" cy="168"/>
              </a:xfrm>
              <a:prstGeom prst="smileyFace">
                <a:avLst>
                  <a:gd name="adj" fmla="val 465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4" name="流程图: 对照 1073742861"/>
              <p:cNvSpPr>
                <a:spLocks noChangeArrowheads="1"/>
              </p:cNvSpPr>
              <p:nvPr/>
            </p:nvSpPr>
            <p:spPr bwMode="auto">
              <a:xfrm>
                <a:off x="5917" y="41051"/>
                <a:ext cx="119" cy="228"/>
              </a:xfrm>
              <a:prstGeom prst="flowChartCollat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 noChangeArrowheads="1"/>
          </p:cNvSpPr>
          <p:nvPr>
            <p:ph idx="1"/>
          </p:nvPr>
        </p:nvSpPr>
        <p:spPr>
          <a:xfrm>
            <a:off x="287338" y="1131888"/>
            <a:ext cx="8624887" cy="267493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问题5：如果我们将上面的情境抽象到直角坐标系中，小路抽象成x轴，将前后的两个位置视为A、B两点。请问当 A、B与x轴怎样的位置关系时，AB间的一段连续的函数图象与x轴一定会有交点？</a:t>
            </a:r>
            <a:endParaRPr lang="zh-CN" altLang="en-US" sz="3200" smtClean="0">
              <a:ea typeface="黑体" panose="02010609060101010101" charset="-122"/>
            </a:endParaRPr>
          </a:p>
        </p:txBody>
      </p:sp>
      <p:sp>
        <p:nvSpPr>
          <p:cNvPr id="17410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425450" y="4868863"/>
            <a:ext cx="3498850" cy="36512"/>
          </a:xfrm>
          <a:prstGeom prst="straightConnector1">
            <a:avLst/>
          </a:prstGeom>
          <a:ln w="73025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412" name="文本框 4"/>
          <p:cNvSpPr txBox="1">
            <a:spLocks noChangeArrowheads="1"/>
          </p:cNvSpPr>
          <p:nvPr/>
        </p:nvSpPr>
        <p:spPr bwMode="auto">
          <a:xfrm>
            <a:off x="3629025" y="4878388"/>
            <a:ext cx="546100" cy="725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ea typeface="微软雅黑" panose="020B0503020204020204" charset="-122"/>
              </a:rPr>
              <a:t>x</a:t>
            </a:r>
            <a:endParaRPr lang="en-US" altLang="zh-CN" sz="3200">
              <a:ea typeface="微软雅黑" panose="020B0503020204020204" charset="-122"/>
            </a:endParaRPr>
          </a:p>
        </p:txBody>
      </p:sp>
      <p:sp>
        <p:nvSpPr>
          <p:cNvPr id="17413" name="文本框 5"/>
          <p:cNvSpPr txBox="1">
            <a:spLocks noChangeArrowheads="1"/>
          </p:cNvSpPr>
          <p:nvPr/>
        </p:nvSpPr>
        <p:spPr bwMode="auto">
          <a:xfrm>
            <a:off x="925513" y="3806825"/>
            <a:ext cx="866775" cy="725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ea typeface="微软雅黑" panose="020B0503020204020204" charset="-122"/>
              </a:rPr>
              <a:t>*A</a:t>
            </a:r>
            <a:endParaRPr lang="en-US" altLang="zh-CN" sz="3200">
              <a:ea typeface="微软雅黑" panose="020B0503020204020204" charset="-122"/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2924175" y="3965575"/>
            <a:ext cx="704850" cy="725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ea typeface="微软雅黑" panose="020B0503020204020204" charset="-122"/>
              </a:rPr>
              <a:t>*B</a:t>
            </a:r>
            <a:endParaRPr lang="en-US" altLang="zh-CN" sz="32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5640" y="5105400"/>
            <a:ext cx="978535" cy="7251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3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 panose="020B0503020204020204" charset="-122"/>
                <a:cs typeface="+mn-ea"/>
              </a:rPr>
              <a:t>*B</a:t>
            </a:r>
            <a:endParaRPr lang="en-US" altLang="zh-CN" sz="32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微软雅黑" panose="020B0503020204020204" charset="-122"/>
            </a:endParaRPr>
          </a:p>
        </p:txBody>
      </p:sp>
      <p:sp>
        <p:nvSpPr>
          <p:cNvPr id="108" name="文本框 107"/>
          <p:cNvSpPr txBox="1">
            <a:spLocks noChangeArrowheads="1"/>
          </p:cNvSpPr>
          <p:nvPr/>
        </p:nvSpPr>
        <p:spPr bwMode="auto">
          <a:xfrm>
            <a:off x="4843463" y="3562350"/>
            <a:ext cx="38354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问题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轴的位置关系，如何用数学符号（式子）来表示？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0" name="对象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546475" y="5830888"/>
          <a:ext cx="287813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2555200" imgH="4876800" progId="Equation.3">
                  <p:embed/>
                </p:oleObj>
              </mc:Choice>
              <mc:Fallback>
                <p:oleObj name="" r:id="rId1" imgW="22555200" imgH="4876800" progId="Equation.3">
                  <p:embed/>
                  <p:pic>
                    <p:nvPicPr>
                      <p:cNvPr id="0" name="对象 9" descr="image1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6475" y="5830888"/>
                        <a:ext cx="2878138" cy="62230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 noChangeArrowheads="1"/>
          </p:cNvSpPr>
          <p:nvPr>
            <p:ph idx="1"/>
          </p:nvPr>
        </p:nvSpPr>
        <p:spPr>
          <a:xfrm>
            <a:off x="280988" y="1225550"/>
            <a:ext cx="8280400" cy="112077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问题7：仅满足f（a）·f（b）&lt;0可以确定有零点吗？</a:t>
            </a:r>
            <a:r>
              <a:rPr lang="en-US" altLang="zh-CN" sz="3200" smtClean="0">
                <a:ea typeface="黑体" panose="02010609060101010101" charset="-122"/>
              </a:rPr>
              <a:t>f(x)</a:t>
            </a:r>
            <a:r>
              <a:rPr lang="zh-CN" altLang="zh-CN" sz="3200" smtClean="0">
                <a:ea typeface="黑体" panose="02010609060101010101" charset="-122"/>
              </a:rPr>
              <a:t>在区间</a:t>
            </a:r>
            <a:r>
              <a:rPr lang="en-US" altLang="zh-CN" sz="3200" smtClean="0">
                <a:ea typeface="黑体" panose="02010609060101010101" charset="-122"/>
              </a:rPr>
              <a:t>[a,b]</a:t>
            </a:r>
            <a:r>
              <a:rPr lang="zh-CN" altLang="zh-CN" sz="3200" smtClean="0">
                <a:ea typeface="黑体" panose="02010609060101010101" charset="-122"/>
              </a:rPr>
              <a:t>上零点存在情况如何？</a:t>
            </a:r>
            <a:endParaRPr lang="zh-CN" altLang="zh-CN" sz="3200" smtClean="0">
              <a:ea typeface="黑体" panose="02010609060101010101" charset="-122"/>
            </a:endParaRPr>
          </a:p>
        </p:txBody>
      </p:sp>
      <p:sp>
        <p:nvSpPr>
          <p:cNvPr id="18434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144463"/>
            <a:ext cx="6762750" cy="700087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18435" name="组合 45"/>
          <p:cNvGrpSpPr/>
          <p:nvPr/>
        </p:nvGrpSpPr>
        <p:grpSpPr bwMode="auto">
          <a:xfrm>
            <a:off x="715963" y="2668588"/>
            <a:ext cx="1910397" cy="1714500"/>
            <a:chOff x="563" y="4881"/>
            <a:chExt cx="3007" cy="2700"/>
          </a:xfrm>
        </p:grpSpPr>
        <p:grpSp>
          <p:nvGrpSpPr>
            <p:cNvPr id="18436" name="组合 8"/>
            <p:cNvGrpSpPr/>
            <p:nvPr/>
          </p:nvGrpSpPr>
          <p:grpSpPr bwMode="auto">
            <a:xfrm>
              <a:off x="563" y="4881"/>
              <a:ext cx="3007" cy="2700"/>
              <a:chOff x="591" y="4881"/>
              <a:chExt cx="3007" cy="2700"/>
            </a:xfrm>
          </p:grpSpPr>
          <p:cxnSp>
            <p:nvCxnSpPr>
              <p:cNvPr id="4" name="直接箭头连接符 3"/>
              <p:cNvCxnSpPr/>
              <p:nvPr/>
            </p:nvCxnSpPr>
            <p:spPr>
              <a:xfrm flipV="1">
                <a:off x="838" y="6051"/>
                <a:ext cx="2759" cy="35"/>
              </a:xfrm>
              <a:prstGeom prst="straightConnector1">
                <a:avLst/>
              </a:prstGeom>
              <a:ln w="317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H="1">
                <a:off x="1191" y="4881"/>
                <a:ext cx="67" cy="2672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2927" y="4908"/>
                <a:ext cx="67" cy="267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40" name="文本框 6"/>
              <p:cNvSpPr txBox="1">
                <a:spLocks noChangeArrowheads="1"/>
              </p:cNvSpPr>
              <p:nvPr/>
            </p:nvSpPr>
            <p:spPr bwMode="auto">
              <a:xfrm>
                <a:off x="591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a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  <p:sp>
            <p:nvSpPr>
              <p:cNvPr id="18441" name="文本框 7"/>
              <p:cNvSpPr txBox="1">
                <a:spLocks noChangeArrowheads="1"/>
              </p:cNvSpPr>
              <p:nvPr/>
            </p:nvSpPr>
            <p:spPr bwMode="auto">
              <a:xfrm>
                <a:off x="2999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b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1230" y="4908"/>
              <a:ext cx="1682" cy="2045"/>
            </a:xfrm>
            <a:custGeom>
              <a:avLst/>
              <a:gdLst>
                <a:gd name="connisteX0" fmla="*/ 0 w 1085215"/>
                <a:gd name="connsiteY0" fmla="*/ 0 h 1280795"/>
                <a:gd name="connisteX1" fmla="*/ 178435 w 1085215"/>
                <a:gd name="connsiteY1" fmla="*/ 498475 h 1280795"/>
                <a:gd name="connisteX2" fmla="*/ 516255 w 1085215"/>
                <a:gd name="connsiteY2" fmla="*/ 871855 h 1280795"/>
                <a:gd name="connisteX3" fmla="*/ 1085215 w 1085215"/>
                <a:gd name="connsiteY3" fmla="*/ 1280795 h 1280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1085215" h="1280795">
                  <a:moveTo>
                    <a:pt x="0" y="0"/>
                  </a:moveTo>
                  <a:cubicBezTo>
                    <a:pt x="29210" y="92075"/>
                    <a:pt x="74930" y="323850"/>
                    <a:pt x="178435" y="498475"/>
                  </a:cubicBezTo>
                  <a:cubicBezTo>
                    <a:pt x="281940" y="673100"/>
                    <a:pt x="334645" y="715645"/>
                    <a:pt x="516255" y="871855"/>
                  </a:cubicBezTo>
                  <a:cubicBezTo>
                    <a:pt x="697865" y="1028065"/>
                    <a:pt x="977900" y="1206500"/>
                    <a:pt x="1085215" y="1280795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3387725" y="2646363"/>
            <a:ext cx="1909763" cy="1700212"/>
            <a:chOff x="4771" y="4846"/>
            <a:chExt cx="3006" cy="2678"/>
          </a:xfrm>
        </p:grpSpPr>
        <p:grpSp>
          <p:nvGrpSpPr>
            <p:cNvPr id="18444" name="组合 9"/>
            <p:cNvGrpSpPr/>
            <p:nvPr/>
          </p:nvGrpSpPr>
          <p:grpSpPr bwMode="auto">
            <a:xfrm>
              <a:off x="4771" y="4846"/>
              <a:ext cx="3007" cy="2679"/>
              <a:chOff x="591" y="4875"/>
              <a:chExt cx="3007" cy="2679"/>
            </a:xfrm>
          </p:grpSpPr>
          <p:cxnSp>
            <p:nvCxnSpPr>
              <p:cNvPr id="12" name="直接箭头连接符 11"/>
              <p:cNvCxnSpPr/>
              <p:nvPr/>
            </p:nvCxnSpPr>
            <p:spPr>
              <a:xfrm flipV="1">
                <a:off x="838" y="6053"/>
                <a:ext cx="2759" cy="33"/>
              </a:xfrm>
              <a:prstGeom prst="straightConnector1">
                <a:avLst/>
              </a:prstGeom>
              <a:ln w="317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1191" y="4880"/>
                <a:ext cx="67" cy="267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2997" y="4875"/>
                <a:ext cx="70" cy="267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48" name="文本框 14"/>
              <p:cNvSpPr txBox="1">
                <a:spLocks noChangeArrowheads="1"/>
              </p:cNvSpPr>
              <p:nvPr/>
            </p:nvSpPr>
            <p:spPr bwMode="auto">
              <a:xfrm>
                <a:off x="591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a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  <p:sp>
            <p:nvSpPr>
              <p:cNvPr id="18449" name="文本框 15"/>
              <p:cNvSpPr txBox="1">
                <a:spLocks noChangeArrowheads="1"/>
              </p:cNvSpPr>
              <p:nvPr/>
            </p:nvSpPr>
            <p:spPr bwMode="auto">
              <a:xfrm>
                <a:off x="2999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b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5406" y="4854"/>
              <a:ext cx="1794" cy="903"/>
            </a:xfrm>
            <a:custGeom>
              <a:avLst/>
              <a:gdLst>
                <a:gd name="connisteX0" fmla="*/ 0 w 1138555"/>
                <a:gd name="connsiteY0" fmla="*/ 0 h 572928"/>
                <a:gd name="connisteX1" fmla="*/ 284480 w 1138555"/>
                <a:gd name="connsiteY1" fmla="*/ 373380 h 572928"/>
                <a:gd name="connisteX2" fmla="*/ 284480 w 1138555"/>
                <a:gd name="connsiteY2" fmla="*/ 373380 h 572928"/>
                <a:gd name="connisteX3" fmla="*/ 497840 w 1138555"/>
                <a:gd name="connsiteY3" fmla="*/ 569595 h 572928"/>
                <a:gd name="connisteX4" fmla="*/ 1138555 w 1138555"/>
                <a:gd name="connsiteY4" fmla="*/ 480060 h 57292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138555" h="572928">
                  <a:moveTo>
                    <a:pt x="0" y="0"/>
                  </a:moveTo>
                  <a:cubicBezTo>
                    <a:pt x="57150" y="74930"/>
                    <a:pt x="227330" y="298450"/>
                    <a:pt x="284480" y="373380"/>
                  </a:cubicBezTo>
                  <a:cubicBezTo>
                    <a:pt x="341630" y="448310"/>
                    <a:pt x="241935" y="334010"/>
                    <a:pt x="284480" y="373380"/>
                  </a:cubicBezTo>
                  <a:cubicBezTo>
                    <a:pt x="327025" y="412750"/>
                    <a:pt x="327025" y="548005"/>
                    <a:pt x="497840" y="569595"/>
                  </a:cubicBezTo>
                  <a:cubicBezTo>
                    <a:pt x="668655" y="591185"/>
                    <a:pt x="1014730" y="501650"/>
                    <a:pt x="1138555" y="480060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8" name="组合 47"/>
          <p:cNvGrpSpPr/>
          <p:nvPr/>
        </p:nvGrpSpPr>
        <p:grpSpPr bwMode="auto">
          <a:xfrm>
            <a:off x="6197600" y="2665413"/>
            <a:ext cx="1908175" cy="1700212"/>
            <a:chOff x="9195" y="4875"/>
            <a:chExt cx="3006" cy="2678"/>
          </a:xfrm>
        </p:grpSpPr>
        <p:grpSp>
          <p:nvGrpSpPr>
            <p:cNvPr id="18452" name="组合 16"/>
            <p:cNvGrpSpPr/>
            <p:nvPr/>
          </p:nvGrpSpPr>
          <p:grpSpPr bwMode="auto">
            <a:xfrm>
              <a:off x="9195" y="4875"/>
              <a:ext cx="3007" cy="2679"/>
              <a:chOff x="591" y="4875"/>
              <a:chExt cx="3007" cy="2679"/>
            </a:xfrm>
          </p:grpSpPr>
          <p:cxnSp>
            <p:nvCxnSpPr>
              <p:cNvPr id="18" name="直接箭头连接符 17"/>
              <p:cNvCxnSpPr/>
              <p:nvPr/>
            </p:nvCxnSpPr>
            <p:spPr>
              <a:xfrm flipV="1">
                <a:off x="839" y="6053"/>
                <a:ext cx="2758" cy="33"/>
              </a:xfrm>
              <a:prstGeom prst="straightConnector1">
                <a:avLst/>
              </a:prstGeom>
              <a:ln w="317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189" y="4880"/>
                <a:ext cx="70" cy="267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2999" y="4875"/>
                <a:ext cx="68" cy="267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56" name="文本框 20"/>
              <p:cNvSpPr txBox="1">
                <a:spLocks noChangeArrowheads="1"/>
              </p:cNvSpPr>
              <p:nvPr/>
            </p:nvSpPr>
            <p:spPr bwMode="auto">
              <a:xfrm>
                <a:off x="591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a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  <p:sp>
            <p:nvSpPr>
              <p:cNvPr id="18457" name="文本框 21"/>
              <p:cNvSpPr txBox="1">
                <a:spLocks noChangeArrowheads="1"/>
              </p:cNvSpPr>
              <p:nvPr/>
            </p:nvSpPr>
            <p:spPr bwMode="auto">
              <a:xfrm>
                <a:off x="2999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b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>
              <a:off x="9805" y="6465"/>
              <a:ext cx="1791" cy="658"/>
            </a:xfrm>
            <a:custGeom>
              <a:avLst/>
              <a:gdLst>
                <a:gd name="connisteX0" fmla="*/ 0 w 1138555"/>
                <a:gd name="connsiteY0" fmla="*/ 416494 h 416494"/>
                <a:gd name="connisteX1" fmla="*/ 445135 w 1138555"/>
                <a:gd name="connsiteY1" fmla="*/ 7554 h 416494"/>
                <a:gd name="connisteX2" fmla="*/ 1138555 w 1138555"/>
                <a:gd name="connsiteY2" fmla="*/ 185354 h 41649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138555" h="416495">
                  <a:moveTo>
                    <a:pt x="0" y="416495"/>
                  </a:moveTo>
                  <a:cubicBezTo>
                    <a:pt x="74930" y="331405"/>
                    <a:pt x="217170" y="53910"/>
                    <a:pt x="445135" y="7555"/>
                  </a:cubicBezTo>
                  <a:cubicBezTo>
                    <a:pt x="673100" y="-38800"/>
                    <a:pt x="1009015" y="141540"/>
                    <a:pt x="1138555" y="185355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682625" y="4549775"/>
            <a:ext cx="1908175" cy="1701800"/>
            <a:chOff x="509" y="7844"/>
            <a:chExt cx="3006" cy="2678"/>
          </a:xfrm>
        </p:grpSpPr>
        <p:grpSp>
          <p:nvGrpSpPr>
            <p:cNvPr id="18460" name="组合 22"/>
            <p:cNvGrpSpPr/>
            <p:nvPr/>
          </p:nvGrpSpPr>
          <p:grpSpPr bwMode="auto">
            <a:xfrm>
              <a:off x="509" y="7844"/>
              <a:ext cx="3007" cy="2679"/>
              <a:chOff x="591" y="4875"/>
              <a:chExt cx="3007" cy="2679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 flipV="1">
                <a:off x="839" y="6052"/>
                <a:ext cx="2758" cy="35"/>
              </a:xfrm>
              <a:prstGeom prst="straightConnector1">
                <a:avLst/>
              </a:prstGeom>
              <a:ln w="317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1189" y="4880"/>
                <a:ext cx="70" cy="267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999" y="4875"/>
                <a:ext cx="68" cy="267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64" name="文本框 26"/>
              <p:cNvSpPr txBox="1">
                <a:spLocks noChangeArrowheads="1"/>
              </p:cNvSpPr>
              <p:nvPr/>
            </p:nvSpPr>
            <p:spPr bwMode="auto">
              <a:xfrm>
                <a:off x="591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a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  <p:sp>
            <p:nvSpPr>
              <p:cNvPr id="18465" name="文本框 27"/>
              <p:cNvSpPr txBox="1">
                <a:spLocks noChangeArrowheads="1"/>
              </p:cNvSpPr>
              <p:nvPr/>
            </p:nvSpPr>
            <p:spPr bwMode="auto">
              <a:xfrm>
                <a:off x="2999" y="6086"/>
                <a:ext cx="599" cy="1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>
                    <a:ea typeface="微软雅黑" panose="020B0503020204020204" charset="-122"/>
                  </a:rPr>
                  <a:t>b</a:t>
                </a:r>
                <a:endParaRPr lang="en-US" altLang="zh-CN" sz="2800">
                  <a:ea typeface="微软雅黑" panose="020B0503020204020204" charset="-122"/>
                </a:endParaRPr>
              </a:p>
            </p:txBody>
          </p:sp>
        </p:grpSp>
        <p:sp>
          <p:nvSpPr>
            <p:cNvPr id="32" name="任意多边形 31"/>
            <p:cNvSpPr/>
            <p:nvPr/>
          </p:nvSpPr>
          <p:spPr>
            <a:xfrm>
              <a:off x="1119" y="9488"/>
              <a:ext cx="785" cy="577"/>
            </a:xfrm>
            <a:custGeom>
              <a:avLst/>
              <a:gdLst>
                <a:gd name="connisteX0" fmla="*/ 0 w 498475"/>
                <a:gd name="connsiteY0" fmla="*/ 355600 h 355600"/>
                <a:gd name="connisteX1" fmla="*/ 160655 w 498475"/>
                <a:gd name="connsiteY1" fmla="*/ 142240 h 355600"/>
                <a:gd name="connisteX2" fmla="*/ 498475 w 498475"/>
                <a:gd name="connsiteY2" fmla="*/ 0 h 3556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498475" h="355600">
                  <a:moveTo>
                    <a:pt x="0" y="355600"/>
                  </a:moveTo>
                  <a:cubicBezTo>
                    <a:pt x="25400" y="315595"/>
                    <a:pt x="60960" y="213360"/>
                    <a:pt x="160655" y="142240"/>
                  </a:cubicBezTo>
                  <a:cubicBezTo>
                    <a:pt x="260350" y="71120"/>
                    <a:pt x="434340" y="24130"/>
                    <a:pt x="498475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72" name=" 272"/>
            <p:cNvSpPr/>
            <p:nvPr/>
          </p:nvSpPr>
          <p:spPr>
            <a:xfrm>
              <a:off x="1869" y="9368"/>
              <a:ext cx="120" cy="120"/>
            </a:xfrm>
            <a:custGeom>
              <a:avLst/>
              <a:gdLst>
                <a:gd name="connsiteX0" fmla="*/ 1293718 w 2587436"/>
                <a:gd name="connsiteY0" fmla="*/ 105586 h 2587437"/>
                <a:gd name="connsiteX1" fmla="*/ 105586 w 2587436"/>
                <a:gd name="connsiteY1" fmla="*/ 1293718 h 2587437"/>
                <a:gd name="connsiteX2" fmla="*/ 1293718 w 2587436"/>
                <a:gd name="connsiteY2" fmla="*/ 2481850 h 2587437"/>
                <a:gd name="connsiteX3" fmla="*/ 2481850 w 2587436"/>
                <a:gd name="connsiteY3" fmla="*/ 1293718 h 2587437"/>
                <a:gd name="connsiteX4" fmla="*/ 1293718 w 2587436"/>
                <a:gd name="connsiteY4" fmla="*/ 105586 h 2587437"/>
                <a:gd name="connsiteX5" fmla="*/ 1178351 w 2587436"/>
                <a:gd name="connsiteY5" fmla="*/ 781 h 2587437"/>
                <a:gd name="connsiteX6" fmla="*/ 1293718 w 2587436"/>
                <a:gd name="connsiteY6" fmla="*/ 92011 h 2587437"/>
                <a:gd name="connsiteX7" fmla="*/ 1409085 w 2587436"/>
                <a:gd name="connsiteY7" fmla="*/ 781 h 2587437"/>
                <a:gd name="connsiteX8" fmla="*/ 1472207 w 2587436"/>
                <a:gd name="connsiteY8" fmla="*/ 43607 h 2587437"/>
                <a:gd name="connsiteX9" fmla="*/ 1484604 w 2587436"/>
                <a:gd name="connsiteY9" fmla="*/ 88506 h 2587437"/>
                <a:gd name="connsiteX10" fmla="*/ 1510269 w 2587436"/>
                <a:gd name="connsiteY10" fmla="*/ 49635 h 2587437"/>
                <a:gd name="connsiteX11" fmla="*/ 1665065 w 2587436"/>
                <a:gd name="connsiteY11" fmla="*/ 150827 h 2587437"/>
                <a:gd name="connsiteX12" fmla="*/ 1849776 w 2587436"/>
                <a:gd name="connsiteY12" fmla="*/ 159948 h 2587437"/>
                <a:gd name="connsiteX13" fmla="*/ 1847820 w 2587436"/>
                <a:gd name="connsiteY13" fmla="*/ 203618 h 2587437"/>
                <a:gd name="connsiteX14" fmla="*/ 1858676 w 2587436"/>
                <a:gd name="connsiteY14" fmla="*/ 192501 h 2587437"/>
                <a:gd name="connsiteX15" fmla="*/ 2000063 w 2587436"/>
                <a:gd name="connsiteY15" fmla="*/ 321517 h 2587437"/>
                <a:gd name="connsiteX16" fmla="*/ 2172915 w 2587436"/>
                <a:gd name="connsiteY16" fmla="*/ 387271 h 2587437"/>
                <a:gd name="connsiteX17" fmla="*/ 2157560 w 2587436"/>
                <a:gd name="connsiteY17" fmla="*/ 428199 h 2587437"/>
                <a:gd name="connsiteX18" fmla="*/ 2171320 w 2587436"/>
                <a:gd name="connsiteY18" fmla="*/ 420980 h 2587437"/>
                <a:gd name="connsiteX19" fmla="*/ 2265919 w 2587436"/>
                <a:gd name="connsiteY19" fmla="*/ 587373 h 2587437"/>
                <a:gd name="connsiteX20" fmla="*/ 2409992 w 2587436"/>
                <a:gd name="connsiteY20" fmla="*/ 703323 h 2587437"/>
                <a:gd name="connsiteX21" fmla="*/ 2382741 w 2587436"/>
                <a:gd name="connsiteY21" fmla="*/ 737503 h 2587437"/>
                <a:gd name="connsiteX22" fmla="*/ 2398059 w 2587436"/>
                <a:gd name="connsiteY22" fmla="*/ 734889 h 2587437"/>
                <a:gd name="connsiteX23" fmla="*/ 2436609 w 2587436"/>
                <a:gd name="connsiteY23" fmla="*/ 922371 h 2587437"/>
                <a:gd name="connsiteX24" fmla="*/ 2537801 w 2587436"/>
                <a:gd name="connsiteY24" fmla="*/ 1077167 h 2587437"/>
                <a:gd name="connsiteX25" fmla="*/ 2501321 w 2587436"/>
                <a:gd name="connsiteY25" fmla="*/ 1101253 h 2587437"/>
                <a:gd name="connsiteX26" fmla="*/ 2516697 w 2587436"/>
                <a:gd name="connsiteY26" fmla="*/ 1103501 h 2587437"/>
                <a:gd name="connsiteX27" fmla="*/ 2495425 w 2587436"/>
                <a:gd name="connsiteY27" fmla="*/ 1293719 h 2587437"/>
                <a:gd name="connsiteX28" fmla="*/ 2543829 w 2587436"/>
                <a:gd name="connsiteY28" fmla="*/ 1472208 h 2587437"/>
                <a:gd name="connsiteX29" fmla="*/ 2498930 w 2587436"/>
                <a:gd name="connsiteY29" fmla="*/ 1484605 h 2587437"/>
                <a:gd name="connsiteX30" fmla="*/ 2537800 w 2587436"/>
                <a:gd name="connsiteY30" fmla="*/ 1510270 h 2587437"/>
                <a:gd name="connsiteX31" fmla="*/ 2436609 w 2587436"/>
                <a:gd name="connsiteY31" fmla="*/ 1665066 h 2587437"/>
                <a:gd name="connsiteX32" fmla="*/ 2427488 w 2587436"/>
                <a:gd name="connsiteY32" fmla="*/ 1849777 h 2587437"/>
                <a:gd name="connsiteX33" fmla="*/ 2383816 w 2587436"/>
                <a:gd name="connsiteY33" fmla="*/ 1847821 h 2587437"/>
                <a:gd name="connsiteX34" fmla="*/ 2394935 w 2587436"/>
                <a:gd name="connsiteY34" fmla="*/ 1858678 h 2587437"/>
                <a:gd name="connsiteX35" fmla="*/ 2265918 w 2587436"/>
                <a:gd name="connsiteY35" fmla="*/ 2000065 h 2587437"/>
                <a:gd name="connsiteX36" fmla="*/ 2200165 w 2587436"/>
                <a:gd name="connsiteY36" fmla="*/ 2172917 h 2587437"/>
                <a:gd name="connsiteX37" fmla="*/ 2159237 w 2587436"/>
                <a:gd name="connsiteY37" fmla="*/ 2157562 h 2587437"/>
                <a:gd name="connsiteX38" fmla="*/ 2166455 w 2587436"/>
                <a:gd name="connsiteY38" fmla="*/ 2171321 h 2587437"/>
                <a:gd name="connsiteX39" fmla="*/ 2000062 w 2587436"/>
                <a:gd name="connsiteY39" fmla="*/ 2265920 h 2587437"/>
                <a:gd name="connsiteX40" fmla="*/ 1884113 w 2587436"/>
                <a:gd name="connsiteY40" fmla="*/ 2409993 h 2587437"/>
                <a:gd name="connsiteX41" fmla="*/ 1849933 w 2587436"/>
                <a:gd name="connsiteY41" fmla="*/ 2382742 h 2587437"/>
                <a:gd name="connsiteX42" fmla="*/ 1852546 w 2587436"/>
                <a:gd name="connsiteY42" fmla="*/ 2398060 h 2587437"/>
                <a:gd name="connsiteX43" fmla="*/ 1665064 w 2587436"/>
                <a:gd name="connsiteY43" fmla="*/ 2436610 h 2587437"/>
                <a:gd name="connsiteX44" fmla="*/ 1510269 w 2587436"/>
                <a:gd name="connsiteY44" fmla="*/ 2537802 h 2587437"/>
                <a:gd name="connsiteX45" fmla="*/ 1486184 w 2587436"/>
                <a:gd name="connsiteY45" fmla="*/ 2501323 h 2587437"/>
                <a:gd name="connsiteX46" fmla="*/ 1483936 w 2587436"/>
                <a:gd name="connsiteY46" fmla="*/ 2516698 h 2587437"/>
                <a:gd name="connsiteX47" fmla="*/ 1293717 w 2587436"/>
                <a:gd name="connsiteY47" fmla="*/ 2495426 h 2587437"/>
                <a:gd name="connsiteX48" fmla="*/ 1103499 w 2587436"/>
                <a:gd name="connsiteY48" fmla="*/ 2516698 h 2587437"/>
                <a:gd name="connsiteX49" fmla="*/ 1101252 w 2587436"/>
                <a:gd name="connsiteY49" fmla="*/ 2501322 h 2587437"/>
                <a:gd name="connsiteX50" fmla="*/ 1077165 w 2587436"/>
                <a:gd name="connsiteY50" fmla="*/ 2537801 h 2587437"/>
                <a:gd name="connsiteX51" fmla="*/ 922369 w 2587436"/>
                <a:gd name="connsiteY51" fmla="*/ 2436610 h 2587437"/>
                <a:gd name="connsiteX52" fmla="*/ 734888 w 2587436"/>
                <a:gd name="connsiteY52" fmla="*/ 2398060 h 2587437"/>
                <a:gd name="connsiteX53" fmla="*/ 737501 w 2587436"/>
                <a:gd name="connsiteY53" fmla="*/ 2382741 h 2587437"/>
                <a:gd name="connsiteX54" fmla="*/ 703321 w 2587436"/>
                <a:gd name="connsiteY54" fmla="*/ 2409993 h 2587437"/>
                <a:gd name="connsiteX55" fmla="*/ 587371 w 2587436"/>
                <a:gd name="connsiteY55" fmla="*/ 2265919 h 2587437"/>
                <a:gd name="connsiteX56" fmla="*/ 420978 w 2587436"/>
                <a:gd name="connsiteY56" fmla="*/ 2171321 h 2587437"/>
                <a:gd name="connsiteX57" fmla="*/ 426346 w 2587436"/>
                <a:gd name="connsiteY57" fmla="*/ 2161089 h 2587437"/>
                <a:gd name="connsiteX58" fmla="*/ 416114 w 2587436"/>
                <a:gd name="connsiteY58" fmla="*/ 2166457 h 2587437"/>
                <a:gd name="connsiteX59" fmla="*/ 321515 w 2587436"/>
                <a:gd name="connsiteY59" fmla="*/ 2000064 h 2587437"/>
                <a:gd name="connsiteX60" fmla="*/ 192499 w 2587436"/>
                <a:gd name="connsiteY60" fmla="*/ 1858678 h 2587437"/>
                <a:gd name="connsiteX61" fmla="*/ 200768 w 2587436"/>
                <a:gd name="connsiteY61" fmla="*/ 1850603 h 2587437"/>
                <a:gd name="connsiteX62" fmla="*/ 189375 w 2587436"/>
                <a:gd name="connsiteY62" fmla="*/ 1852547 h 2587437"/>
                <a:gd name="connsiteX63" fmla="*/ 150825 w 2587436"/>
                <a:gd name="connsiteY63" fmla="*/ 1665065 h 2587437"/>
                <a:gd name="connsiteX64" fmla="*/ 49634 w 2587436"/>
                <a:gd name="connsiteY64" fmla="*/ 1510270 h 2587437"/>
                <a:gd name="connsiteX65" fmla="*/ 86113 w 2587436"/>
                <a:gd name="connsiteY65" fmla="*/ 1486184 h 2587437"/>
                <a:gd name="connsiteX66" fmla="*/ 70739 w 2587436"/>
                <a:gd name="connsiteY66" fmla="*/ 1483937 h 2587437"/>
                <a:gd name="connsiteX67" fmla="*/ 92010 w 2587436"/>
                <a:gd name="connsiteY67" fmla="*/ 1293718 h 2587437"/>
                <a:gd name="connsiteX68" fmla="*/ 70739 w 2587436"/>
                <a:gd name="connsiteY68" fmla="*/ 1103500 h 2587437"/>
                <a:gd name="connsiteX69" fmla="*/ 86114 w 2587436"/>
                <a:gd name="connsiteY69" fmla="*/ 1101253 h 2587437"/>
                <a:gd name="connsiteX70" fmla="*/ 49634 w 2587436"/>
                <a:gd name="connsiteY70" fmla="*/ 1077166 h 2587437"/>
                <a:gd name="connsiteX71" fmla="*/ 150825 w 2587436"/>
                <a:gd name="connsiteY71" fmla="*/ 922370 h 2587437"/>
                <a:gd name="connsiteX72" fmla="*/ 189375 w 2587436"/>
                <a:gd name="connsiteY72" fmla="*/ 734889 h 2587437"/>
                <a:gd name="connsiteX73" fmla="*/ 200767 w 2587436"/>
                <a:gd name="connsiteY73" fmla="*/ 736833 h 2587437"/>
                <a:gd name="connsiteX74" fmla="*/ 192499 w 2587436"/>
                <a:gd name="connsiteY74" fmla="*/ 728759 h 2587437"/>
                <a:gd name="connsiteX75" fmla="*/ 321516 w 2587436"/>
                <a:gd name="connsiteY75" fmla="*/ 587372 h 2587437"/>
                <a:gd name="connsiteX76" fmla="*/ 416114 w 2587436"/>
                <a:gd name="connsiteY76" fmla="*/ 420980 h 2587437"/>
                <a:gd name="connsiteX77" fmla="*/ 426347 w 2587436"/>
                <a:gd name="connsiteY77" fmla="*/ 426349 h 2587437"/>
                <a:gd name="connsiteX78" fmla="*/ 420979 w 2587436"/>
                <a:gd name="connsiteY78" fmla="*/ 416115 h 2587437"/>
                <a:gd name="connsiteX79" fmla="*/ 587372 w 2587436"/>
                <a:gd name="connsiteY79" fmla="*/ 321517 h 2587437"/>
                <a:gd name="connsiteX80" fmla="*/ 728758 w 2587436"/>
                <a:gd name="connsiteY80" fmla="*/ 192500 h 2587437"/>
                <a:gd name="connsiteX81" fmla="*/ 736832 w 2587436"/>
                <a:gd name="connsiteY81" fmla="*/ 200768 h 2587437"/>
                <a:gd name="connsiteX82" fmla="*/ 734888 w 2587436"/>
                <a:gd name="connsiteY82" fmla="*/ 189377 h 2587437"/>
                <a:gd name="connsiteX83" fmla="*/ 922370 w 2587436"/>
                <a:gd name="connsiteY83" fmla="*/ 150826 h 2587437"/>
                <a:gd name="connsiteX84" fmla="*/ 1077165 w 2587436"/>
                <a:gd name="connsiteY84" fmla="*/ 49635 h 2587437"/>
                <a:gd name="connsiteX85" fmla="*/ 1101686 w 2587436"/>
                <a:gd name="connsiteY85" fmla="*/ 86772 h 2587437"/>
                <a:gd name="connsiteX86" fmla="*/ 1102495 w 2587436"/>
                <a:gd name="connsiteY86" fmla="*/ 74529 h 2587437"/>
                <a:gd name="connsiteX87" fmla="*/ 1178351 w 2587436"/>
                <a:gd name="connsiteY87" fmla="*/ 781 h 258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587436" h="2587437">
                  <a:moveTo>
                    <a:pt x="1293718" y="105586"/>
                  </a:moveTo>
                  <a:cubicBezTo>
                    <a:pt x="637531" y="105586"/>
                    <a:pt x="105586" y="637531"/>
                    <a:pt x="105586" y="1293718"/>
                  </a:cubicBezTo>
                  <a:cubicBezTo>
                    <a:pt x="105586" y="1949905"/>
                    <a:pt x="637531" y="2481850"/>
                    <a:pt x="1293718" y="2481850"/>
                  </a:cubicBezTo>
                  <a:cubicBezTo>
                    <a:pt x="1949905" y="2481850"/>
                    <a:pt x="2481850" y="1949905"/>
                    <a:pt x="2481850" y="1293718"/>
                  </a:cubicBezTo>
                  <a:cubicBezTo>
                    <a:pt x="2481850" y="637531"/>
                    <a:pt x="1949905" y="105586"/>
                    <a:pt x="1293718" y="105586"/>
                  </a:cubicBezTo>
                  <a:close/>
                  <a:moveTo>
                    <a:pt x="1178351" y="781"/>
                  </a:moveTo>
                  <a:cubicBezTo>
                    <a:pt x="1220450" y="-5049"/>
                    <a:pt x="1268508" y="21422"/>
                    <a:pt x="1293718" y="92011"/>
                  </a:cubicBezTo>
                  <a:cubicBezTo>
                    <a:pt x="1318929" y="21422"/>
                    <a:pt x="1366986" y="-5049"/>
                    <a:pt x="1409085" y="781"/>
                  </a:cubicBezTo>
                  <a:cubicBezTo>
                    <a:pt x="1434345" y="4279"/>
                    <a:pt x="1457459" y="19405"/>
                    <a:pt x="1472207" y="43607"/>
                  </a:cubicBezTo>
                  <a:lnTo>
                    <a:pt x="1484604" y="88506"/>
                  </a:lnTo>
                  <a:lnTo>
                    <a:pt x="1510269" y="49635"/>
                  </a:lnTo>
                  <a:cubicBezTo>
                    <a:pt x="1567616" y="408"/>
                    <a:pt x="1661604" y="30947"/>
                    <a:pt x="1665065" y="150827"/>
                  </a:cubicBezTo>
                  <a:cubicBezTo>
                    <a:pt x="1738329" y="55877"/>
                    <a:pt x="1832316" y="86415"/>
                    <a:pt x="1849776" y="159948"/>
                  </a:cubicBezTo>
                  <a:lnTo>
                    <a:pt x="1847820" y="203618"/>
                  </a:lnTo>
                  <a:lnTo>
                    <a:pt x="1858676" y="192501"/>
                  </a:lnTo>
                  <a:cubicBezTo>
                    <a:pt x="1932101" y="134716"/>
                    <a:pt x="2038035" y="192050"/>
                    <a:pt x="2000063" y="321517"/>
                  </a:cubicBezTo>
                  <a:cubicBezTo>
                    <a:pt x="2099082" y="253854"/>
                    <a:pt x="2179033" y="311942"/>
                    <a:pt x="2172915" y="387271"/>
                  </a:cubicBezTo>
                  <a:lnTo>
                    <a:pt x="2157560" y="428199"/>
                  </a:lnTo>
                  <a:lnTo>
                    <a:pt x="2171320" y="420980"/>
                  </a:lnTo>
                  <a:cubicBezTo>
                    <a:pt x="2259007" y="388713"/>
                    <a:pt x="2342040" y="475977"/>
                    <a:pt x="2265919" y="587373"/>
                  </a:cubicBezTo>
                  <a:cubicBezTo>
                    <a:pt x="2381000" y="553620"/>
                    <a:pt x="2439088" y="633571"/>
                    <a:pt x="2409992" y="703323"/>
                  </a:cubicBezTo>
                  <a:lnTo>
                    <a:pt x="2382741" y="737503"/>
                  </a:lnTo>
                  <a:lnTo>
                    <a:pt x="2398059" y="734889"/>
                  </a:lnTo>
                  <a:cubicBezTo>
                    <a:pt x="2491425" y="731298"/>
                    <a:pt x="2543428" y="839949"/>
                    <a:pt x="2436609" y="922371"/>
                  </a:cubicBezTo>
                  <a:cubicBezTo>
                    <a:pt x="2556489" y="925832"/>
                    <a:pt x="2587027" y="1019820"/>
                    <a:pt x="2537801" y="1077167"/>
                  </a:cubicBezTo>
                  <a:lnTo>
                    <a:pt x="2501321" y="1101253"/>
                  </a:lnTo>
                  <a:lnTo>
                    <a:pt x="2516697" y="1103501"/>
                  </a:lnTo>
                  <a:cubicBezTo>
                    <a:pt x="2606603" y="1128937"/>
                    <a:pt x="2622486" y="1248340"/>
                    <a:pt x="2495425" y="1293719"/>
                  </a:cubicBezTo>
                  <a:cubicBezTo>
                    <a:pt x="2608368" y="1334056"/>
                    <a:pt x="2608368" y="1432880"/>
                    <a:pt x="2543829" y="1472208"/>
                  </a:cubicBezTo>
                  <a:lnTo>
                    <a:pt x="2498930" y="1484605"/>
                  </a:lnTo>
                  <a:lnTo>
                    <a:pt x="2537800" y="1510270"/>
                  </a:lnTo>
                  <a:cubicBezTo>
                    <a:pt x="2587027" y="1567617"/>
                    <a:pt x="2556488" y="1661605"/>
                    <a:pt x="2436609" y="1665066"/>
                  </a:cubicBezTo>
                  <a:cubicBezTo>
                    <a:pt x="2531559" y="1738330"/>
                    <a:pt x="2501021" y="1832318"/>
                    <a:pt x="2427488" y="1849777"/>
                  </a:cubicBezTo>
                  <a:lnTo>
                    <a:pt x="2383816" y="1847821"/>
                  </a:lnTo>
                  <a:lnTo>
                    <a:pt x="2394935" y="1858678"/>
                  </a:lnTo>
                  <a:cubicBezTo>
                    <a:pt x="2452719" y="1932103"/>
                    <a:pt x="2395386" y="2038037"/>
                    <a:pt x="2265918" y="2000065"/>
                  </a:cubicBezTo>
                  <a:cubicBezTo>
                    <a:pt x="2333581" y="2099084"/>
                    <a:pt x="2275494" y="2179035"/>
                    <a:pt x="2200165" y="2172917"/>
                  </a:cubicBezTo>
                  <a:lnTo>
                    <a:pt x="2159237" y="2157562"/>
                  </a:lnTo>
                  <a:lnTo>
                    <a:pt x="2166455" y="2171321"/>
                  </a:lnTo>
                  <a:cubicBezTo>
                    <a:pt x="2198722" y="2259008"/>
                    <a:pt x="2111459" y="2342041"/>
                    <a:pt x="2000062" y="2265920"/>
                  </a:cubicBezTo>
                  <a:cubicBezTo>
                    <a:pt x="2033815" y="2381001"/>
                    <a:pt x="1953865" y="2439089"/>
                    <a:pt x="1884113" y="2409993"/>
                  </a:cubicBezTo>
                  <a:lnTo>
                    <a:pt x="1849933" y="2382742"/>
                  </a:lnTo>
                  <a:lnTo>
                    <a:pt x="1852546" y="2398060"/>
                  </a:lnTo>
                  <a:cubicBezTo>
                    <a:pt x="1856137" y="2491426"/>
                    <a:pt x="1747486" y="2543429"/>
                    <a:pt x="1665064" y="2436610"/>
                  </a:cubicBezTo>
                  <a:cubicBezTo>
                    <a:pt x="1661603" y="2556490"/>
                    <a:pt x="1567616" y="2587028"/>
                    <a:pt x="1510269" y="2537802"/>
                  </a:cubicBezTo>
                  <a:lnTo>
                    <a:pt x="1486184" y="2501323"/>
                  </a:lnTo>
                  <a:lnTo>
                    <a:pt x="1483936" y="2516698"/>
                  </a:lnTo>
                  <a:cubicBezTo>
                    <a:pt x="1458499" y="2606604"/>
                    <a:pt x="1339096" y="2622487"/>
                    <a:pt x="1293717" y="2495426"/>
                  </a:cubicBezTo>
                  <a:cubicBezTo>
                    <a:pt x="1248339" y="2622487"/>
                    <a:pt x="1128936" y="2606604"/>
                    <a:pt x="1103499" y="2516698"/>
                  </a:cubicBezTo>
                  <a:lnTo>
                    <a:pt x="1101252" y="2501322"/>
                  </a:lnTo>
                  <a:lnTo>
                    <a:pt x="1077165" y="2537801"/>
                  </a:lnTo>
                  <a:cubicBezTo>
                    <a:pt x="1019818" y="2587028"/>
                    <a:pt x="925830" y="2556489"/>
                    <a:pt x="922369" y="2436610"/>
                  </a:cubicBezTo>
                  <a:cubicBezTo>
                    <a:pt x="839947" y="2543429"/>
                    <a:pt x="731297" y="2491426"/>
                    <a:pt x="734888" y="2398060"/>
                  </a:cubicBezTo>
                  <a:lnTo>
                    <a:pt x="737501" y="2382741"/>
                  </a:lnTo>
                  <a:lnTo>
                    <a:pt x="703321" y="2409993"/>
                  </a:lnTo>
                  <a:cubicBezTo>
                    <a:pt x="633569" y="2439089"/>
                    <a:pt x="553618" y="2381001"/>
                    <a:pt x="587371" y="2265919"/>
                  </a:cubicBezTo>
                  <a:cubicBezTo>
                    <a:pt x="475975" y="2342040"/>
                    <a:pt x="388712" y="2259008"/>
                    <a:pt x="420978" y="2171321"/>
                  </a:cubicBezTo>
                  <a:lnTo>
                    <a:pt x="426346" y="2161089"/>
                  </a:lnTo>
                  <a:lnTo>
                    <a:pt x="416114" y="2166457"/>
                  </a:lnTo>
                  <a:cubicBezTo>
                    <a:pt x="328427" y="2198724"/>
                    <a:pt x="245394" y="2111461"/>
                    <a:pt x="321515" y="2000064"/>
                  </a:cubicBezTo>
                  <a:cubicBezTo>
                    <a:pt x="192048" y="2038036"/>
                    <a:pt x="134715" y="1932102"/>
                    <a:pt x="192499" y="1858678"/>
                  </a:cubicBezTo>
                  <a:lnTo>
                    <a:pt x="200768" y="1850603"/>
                  </a:lnTo>
                  <a:lnTo>
                    <a:pt x="189375" y="1852547"/>
                  </a:lnTo>
                  <a:cubicBezTo>
                    <a:pt x="96009" y="1856138"/>
                    <a:pt x="44006" y="1747487"/>
                    <a:pt x="150825" y="1665065"/>
                  </a:cubicBezTo>
                  <a:cubicBezTo>
                    <a:pt x="30946" y="1661604"/>
                    <a:pt x="407" y="1567617"/>
                    <a:pt x="49634" y="1510270"/>
                  </a:cubicBezTo>
                  <a:lnTo>
                    <a:pt x="86113" y="1486184"/>
                  </a:lnTo>
                  <a:lnTo>
                    <a:pt x="70739" y="1483937"/>
                  </a:lnTo>
                  <a:cubicBezTo>
                    <a:pt x="-19168" y="1458500"/>
                    <a:pt x="-35050" y="1339097"/>
                    <a:pt x="92010" y="1293718"/>
                  </a:cubicBezTo>
                  <a:cubicBezTo>
                    <a:pt x="-35050" y="1248340"/>
                    <a:pt x="-19168" y="1128937"/>
                    <a:pt x="70739" y="1103500"/>
                  </a:cubicBezTo>
                  <a:lnTo>
                    <a:pt x="86114" y="1101253"/>
                  </a:lnTo>
                  <a:lnTo>
                    <a:pt x="49634" y="1077166"/>
                  </a:lnTo>
                  <a:cubicBezTo>
                    <a:pt x="407" y="1019820"/>
                    <a:pt x="30946" y="925832"/>
                    <a:pt x="150825" y="922370"/>
                  </a:cubicBezTo>
                  <a:cubicBezTo>
                    <a:pt x="44006" y="839949"/>
                    <a:pt x="96009" y="731298"/>
                    <a:pt x="189375" y="734889"/>
                  </a:cubicBezTo>
                  <a:lnTo>
                    <a:pt x="200767" y="736833"/>
                  </a:lnTo>
                  <a:lnTo>
                    <a:pt x="192499" y="728759"/>
                  </a:lnTo>
                  <a:cubicBezTo>
                    <a:pt x="134715" y="655335"/>
                    <a:pt x="192049" y="549401"/>
                    <a:pt x="321516" y="587372"/>
                  </a:cubicBezTo>
                  <a:cubicBezTo>
                    <a:pt x="245395" y="475976"/>
                    <a:pt x="328427" y="388713"/>
                    <a:pt x="416114" y="420980"/>
                  </a:cubicBezTo>
                  <a:lnTo>
                    <a:pt x="426347" y="426349"/>
                  </a:lnTo>
                  <a:lnTo>
                    <a:pt x="420979" y="416115"/>
                  </a:lnTo>
                  <a:cubicBezTo>
                    <a:pt x="388712" y="328428"/>
                    <a:pt x="475975" y="245396"/>
                    <a:pt x="587372" y="321517"/>
                  </a:cubicBezTo>
                  <a:cubicBezTo>
                    <a:pt x="549400" y="192050"/>
                    <a:pt x="655334" y="134716"/>
                    <a:pt x="728758" y="192500"/>
                  </a:cubicBezTo>
                  <a:lnTo>
                    <a:pt x="736832" y="200768"/>
                  </a:lnTo>
                  <a:lnTo>
                    <a:pt x="734888" y="189377"/>
                  </a:lnTo>
                  <a:cubicBezTo>
                    <a:pt x="731297" y="96010"/>
                    <a:pt x="839948" y="44008"/>
                    <a:pt x="922370" y="150826"/>
                  </a:cubicBezTo>
                  <a:cubicBezTo>
                    <a:pt x="925831" y="30947"/>
                    <a:pt x="1019818" y="408"/>
                    <a:pt x="1077165" y="49635"/>
                  </a:cubicBezTo>
                  <a:lnTo>
                    <a:pt x="1101686" y="86772"/>
                  </a:lnTo>
                  <a:lnTo>
                    <a:pt x="1102495" y="74529"/>
                  </a:lnTo>
                  <a:cubicBezTo>
                    <a:pt x="1112942" y="32385"/>
                    <a:pt x="1143619" y="5591"/>
                    <a:pt x="1178351" y="7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959" y="8186"/>
              <a:ext cx="1008" cy="672"/>
            </a:xfrm>
            <a:custGeom>
              <a:avLst/>
              <a:gdLst>
                <a:gd name="connisteX0" fmla="*/ 0 w 640080"/>
                <a:gd name="connsiteY0" fmla="*/ 426720 h 426720"/>
                <a:gd name="connisteX1" fmla="*/ 355600 w 640080"/>
                <a:gd name="connsiteY1" fmla="*/ 337820 h 426720"/>
                <a:gd name="connisteX2" fmla="*/ 640080 w 640080"/>
                <a:gd name="connsiteY2" fmla="*/ 0 h 42672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640080" h="426720">
                  <a:moveTo>
                    <a:pt x="0" y="426720"/>
                  </a:moveTo>
                  <a:cubicBezTo>
                    <a:pt x="65405" y="415925"/>
                    <a:pt x="227330" y="422910"/>
                    <a:pt x="355600" y="337820"/>
                  </a:cubicBezTo>
                  <a:cubicBezTo>
                    <a:pt x="483870" y="252730"/>
                    <a:pt x="590550" y="66040"/>
                    <a:pt x="640080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3587750" y="4092575"/>
            <a:ext cx="4519613" cy="2182813"/>
            <a:chOff x="5086" y="7122"/>
            <a:chExt cx="7116" cy="3439"/>
          </a:xfrm>
        </p:grpSpPr>
        <p:cxnSp>
          <p:nvCxnSpPr>
            <p:cNvPr id="36" name="直接箭头连接符 35"/>
            <p:cNvCxnSpPr/>
            <p:nvPr/>
          </p:nvCxnSpPr>
          <p:spPr>
            <a:xfrm flipV="1">
              <a:off x="5221" y="9028"/>
              <a:ext cx="6741" cy="28"/>
            </a:xfrm>
            <a:prstGeom prst="straightConnector1">
              <a:avLst/>
            </a:prstGeom>
            <a:ln w="317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798" y="7850"/>
              <a:ext cx="67" cy="267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6816" y="7845"/>
              <a:ext cx="70" cy="267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73" name="文本框 38"/>
            <p:cNvSpPr txBox="1">
              <a:spLocks noChangeArrowheads="1"/>
            </p:cNvSpPr>
            <p:nvPr/>
          </p:nvSpPr>
          <p:spPr bwMode="auto">
            <a:xfrm>
              <a:off x="5086" y="8716"/>
              <a:ext cx="599" cy="1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ea typeface="微软雅黑" panose="020B0503020204020204" charset="-122"/>
                </a:rPr>
                <a:t>a</a:t>
              </a:r>
              <a:endParaRPr lang="en-US" altLang="zh-CN" sz="2800">
                <a:ea typeface="微软雅黑" panose="020B0503020204020204" charset="-122"/>
              </a:endParaRPr>
            </a:p>
          </p:txBody>
        </p:sp>
        <p:sp>
          <p:nvSpPr>
            <p:cNvPr id="18474" name="文本框 39"/>
            <p:cNvSpPr txBox="1">
              <a:spLocks noChangeArrowheads="1"/>
            </p:cNvSpPr>
            <p:nvPr/>
          </p:nvSpPr>
          <p:spPr bwMode="auto">
            <a:xfrm>
              <a:off x="7896" y="8920"/>
              <a:ext cx="599" cy="1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solidFill>
                    <a:srgbClr val="FF0000"/>
                  </a:solidFill>
                  <a:ea typeface="微软雅黑" panose="020B0503020204020204" charset="-122"/>
                </a:rPr>
                <a:t>b</a:t>
              </a:r>
              <a:endParaRPr lang="en-US" altLang="zh-CN" sz="2800">
                <a:solidFill>
                  <a:srgbClr val="FF0000"/>
                </a:solidFill>
                <a:ea typeface="微软雅黑" panose="020B050302020402020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7895" y="7850"/>
              <a:ext cx="70" cy="267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9130" y="7850"/>
              <a:ext cx="67" cy="267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10315" y="7850"/>
              <a:ext cx="70" cy="267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任意多边形 43"/>
            <p:cNvSpPr/>
            <p:nvPr/>
          </p:nvSpPr>
          <p:spPr>
            <a:xfrm>
              <a:off x="5686" y="7122"/>
              <a:ext cx="6516" cy="3394"/>
            </a:xfrm>
            <a:custGeom>
              <a:avLst/>
              <a:gdLst>
                <a:gd name="connisteX0" fmla="*/ 0 w 4216400"/>
                <a:gd name="connsiteY0" fmla="*/ 1885315 h 1885315"/>
                <a:gd name="connisteX1" fmla="*/ 195580 w 4216400"/>
                <a:gd name="connsiteY1" fmla="*/ 1156335 h 1885315"/>
                <a:gd name="connisteX2" fmla="*/ 551180 w 4216400"/>
                <a:gd name="connsiteY2" fmla="*/ 622300 h 1885315"/>
                <a:gd name="connisteX3" fmla="*/ 1014095 w 4216400"/>
                <a:gd name="connsiteY3" fmla="*/ 408940 h 1885315"/>
                <a:gd name="connisteX4" fmla="*/ 1494155 w 4216400"/>
                <a:gd name="connsiteY4" fmla="*/ 1743075 h 1885315"/>
                <a:gd name="connisteX5" fmla="*/ 2312670 w 4216400"/>
                <a:gd name="connsiteY5" fmla="*/ 604520 h 1885315"/>
                <a:gd name="connisteX6" fmla="*/ 3060065 w 4216400"/>
                <a:gd name="connsiteY6" fmla="*/ 1636395 h 1885315"/>
                <a:gd name="connisteX7" fmla="*/ 4216400 w 4216400"/>
                <a:gd name="connsiteY7" fmla="*/ 0 h 18853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216400" h="1885315">
                  <a:moveTo>
                    <a:pt x="0" y="1885315"/>
                  </a:moveTo>
                  <a:cubicBezTo>
                    <a:pt x="31750" y="1750060"/>
                    <a:pt x="85090" y="1409065"/>
                    <a:pt x="195580" y="1156335"/>
                  </a:cubicBezTo>
                  <a:cubicBezTo>
                    <a:pt x="306070" y="903605"/>
                    <a:pt x="387350" y="771525"/>
                    <a:pt x="551180" y="622300"/>
                  </a:cubicBezTo>
                  <a:cubicBezTo>
                    <a:pt x="715010" y="473075"/>
                    <a:pt x="825500" y="184785"/>
                    <a:pt x="1014095" y="408940"/>
                  </a:cubicBezTo>
                  <a:cubicBezTo>
                    <a:pt x="1202690" y="633095"/>
                    <a:pt x="1234440" y="1703705"/>
                    <a:pt x="1494155" y="1743075"/>
                  </a:cubicBezTo>
                  <a:cubicBezTo>
                    <a:pt x="1753870" y="1782445"/>
                    <a:pt x="1999615" y="626110"/>
                    <a:pt x="2312670" y="604520"/>
                  </a:cubicBezTo>
                  <a:cubicBezTo>
                    <a:pt x="2625725" y="582930"/>
                    <a:pt x="2679065" y="1757045"/>
                    <a:pt x="3060065" y="1636395"/>
                  </a:cubicBezTo>
                  <a:cubicBezTo>
                    <a:pt x="3441065" y="1515745"/>
                    <a:pt x="3999865" y="347980"/>
                    <a:pt x="4216400" y="0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1415" y="7887"/>
              <a:ext cx="70" cy="267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80" name="文本框 50"/>
            <p:cNvSpPr txBox="1">
              <a:spLocks noChangeArrowheads="1"/>
            </p:cNvSpPr>
            <p:nvPr/>
          </p:nvSpPr>
          <p:spPr bwMode="auto">
            <a:xfrm>
              <a:off x="6816" y="8920"/>
              <a:ext cx="599" cy="1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ea typeface="微软雅黑" panose="020B0503020204020204" charset="-122"/>
                </a:rPr>
                <a:t>b</a:t>
              </a:r>
              <a:endParaRPr lang="en-US" altLang="zh-CN" sz="2800">
                <a:ea typeface="微软雅黑" panose="020B0503020204020204" charset="-122"/>
              </a:endParaRPr>
            </a:p>
          </p:txBody>
        </p:sp>
        <p:sp>
          <p:nvSpPr>
            <p:cNvPr id="18481" name="文本框 51"/>
            <p:cNvSpPr txBox="1">
              <a:spLocks noChangeArrowheads="1"/>
            </p:cNvSpPr>
            <p:nvPr/>
          </p:nvSpPr>
          <p:spPr bwMode="auto">
            <a:xfrm>
              <a:off x="9151" y="8908"/>
              <a:ext cx="599" cy="1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solidFill>
                    <a:schemeClr val="accent1"/>
                  </a:solidFill>
                  <a:ea typeface="微软雅黑" panose="020B0503020204020204" charset="-122"/>
                </a:rPr>
                <a:t>b</a:t>
              </a:r>
              <a:endParaRPr lang="en-US" altLang="zh-CN" sz="2800">
                <a:solidFill>
                  <a:schemeClr val="accent1"/>
                </a:solidFill>
                <a:ea typeface="微软雅黑" panose="020B050302020402020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287" y="8820"/>
              <a:ext cx="600" cy="10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solidFill>
                    <a:srgbClr val="D37051"/>
                  </a:solidFill>
                  <a:ea typeface="微软雅黑" panose="020B0503020204020204" charset="-122"/>
                </a:rPr>
                <a:t>b</a:t>
              </a:r>
              <a:endParaRPr lang="en-US" altLang="zh-CN" sz="2800">
                <a:solidFill>
                  <a:srgbClr val="D37051"/>
                </a:solidFill>
                <a:ea typeface="微软雅黑" panose="020B0503020204020204" charset="-122"/>
              </a:endParaRPr>
            </a:p>
          </p:txBody>
        </p:sp>
        <p:sp>
          <p:nvSpPr>
            <p:cNvPr id="18483" name="文本框 53"/>
            <p:cNvSpPr txBox="1">
              <a:spLocks noChangeArrowheads="1"/>
            </p:cNvSpPr>
            <p:nvPr/>
          </p:nvSpPr>
          <p:spPr bwMode="auto">
            <a:xfrm>
              <a:off x="11484" y="8821"/>
              <a:ext cx="599" cy="1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solidFill>
                    <a:srgbClr val="00B050"/>
                  </a:solidFill>
                  <a:ea typeface="微软雅黑" panose="020B0503020204020204" charset="-122"/>
                </a:rPr>
                <a:t>b</a:t>
              </a:r>
              <a:endParaRPr lang="en-US" altLang="zh-CN" sz="2800">
                <a:solidFill>
                  <a:srgbClr val="00B050"/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"/>
          <p:cNvSpPr>
            <a:spLocks noGrp="1" noChangeArrowheads="1"/>
          </p:cNvSpPr>
          <p:nvPr>
            <p:ph idx="1"/>
          </p:nvPr>
        </p:nvSpPr>
        <p:spPr>
          <a:xfrm>
            <a:off x="425450" y="1443038"/>
            <a:ext cx="8293100" cy="118903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问题8：在怎样的条件下，函数y=f(x)一定有零点？</a:t>
            </a:r>
            <a:endParaRPr lang="zh-CN" altLang="en-US" sz="3200" smtClean="0">
              <a:ea typeface="黑体" panose="02010609060101010101" charset="-122"/>
            </a:endParaRPr>
          </a:p>
        </p:txBody>
      </p:sp>
      <p:sp>
        <p:nvSpPr>
          <p:cNvPr id="19458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08" name="文本框 107"/>
          <p:cNvSpPr txBox="1">
            <a:spLocks noChangeArrowheads="1"/>
          </p:cNvSpPr>
          <p:nvPr/>
        </p:nvSpPr>
        <p:spPr bwMode="auto">
          <a:xfrm>
            <a:off x="1100138" y="3090863"/>
            <a:ext cx="7232650" cy="253047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定理：如果函数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y=f(x)</a:t>
            </a:r>
            <a:r>
              <a:rPr lang="zh-CN" altLang="en-US" sz="3200" b="1">
                <a:latin typeface="宋体" panose="02010600030101010101" pitchFamily="2" charset="-122"/>
              </a:rPr>
              <a:t>在区间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[a, b]</a:t>
            </a:r>
            <a:r>
              <a:rPr lang="zh-CN" altLang="en-US" sz="3200" b="1">
                <a:latin typeface="宋体" panose="02010600030101010101" pitchFamily="2" charset="-122"/>
              </a:rPr>
              <a:t>上的图象是连续不断的一条曲线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latin typeface="宋体" panose="02010600030101010101" pitchFamily="2" charset="-122"/>
              </a:rPr>
              <a:t>并且有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f(a)·f(b)&lt;0, </a:t>
            </a:r>
            <a:r>
              <a:rPr lang="zh-CN" altLang="en-US" sz="3200" b="1">
                <a:latin typeface="宋体" panose="02010600030101010101" pitchFamily="2" charset="-122"/>
              </a:rPr>
              <a:t>那么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3200" b="1">
                <a:latin typeface="宋体" panose="02010600030101010101" pitchFamily="2" charset="-122"/>
              </a:rPr>
              <a:t>函数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y=f(x) </a:t>
            </a:r>
            <a:r>
              <a:rPr lang="zh-CN" altLang="en-US" sz="3200" b="1">
                <a:latin typeface="宋体" panose="02010600030101010101" pitchFamily="2" charset="-122"/>
              </a:rPr>
              <a:t>在区间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(a, b)</a:t>
            </a:r>
            <a:r>
              <a:rPr lang="zh-CN" altLang="en-US" sz="3200" b="1">
                <a:latin typeface="宋体" panose="02010600030101010101" pitchFamily="2" charset="-122"/>
              </a:rPr>
              <a:t>内有零点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3200" b="1">
                <a:latin typeface="宋体" panose="02010600030101010101" pitchFamily="2" charset="-122"/>
              </a:rPr>
              <a:t>即存在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b="1">
                <a:latin typeface="宋体" panose="02010600030101010101" pitchFamily="2" charset="-122"/>
              </a:rPr>
              <a:t>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(a, b),</a:t>
            </a:r>
            <a:r>
              <a:rPr lang="zh-CN" altLang="en-US" sz="3200" b="1">
                <a:latin typeface="宋体" panose="02010600030101010101" pitchFamily="2" charset="-122"/>
              </a:rPr>
              <a:t>使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f(c)=0, </a:t>
            </a:r>
            <a:r>
              <a:rPr lang="zh-CN" altLang="en-US" sz="3200" b="1">
                <a:latin typeface="宋体" panose="02010600030101010101" pitchFamily="2" charset="-122"/>
              </a:rPr>
              <a:t>这个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latin typeface="宋体" panose="02010600030101010101" pitchFamily="2" charset="-122"/>
              </a:rPr>
              <a:t>也就是方程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f(x) = 0</a:t>
            </a:r>
            <a:r>
              <a:rPr lang="zh-CN" altLang="en-US" sz="3200" b="1">
                <a:latin typeface="宋体" panose="02010600030101010101" pitchFamily="2" charset="-122"/>
              </a:rPr>
              <a:t>的根．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0" y="1900555"/>
            <a:ext cx="8141335" cy="353885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noProof="1"/>
              <a:t>说明：</a:t>
            </a:r>
            <a:endParaRPr lang="zh-CN" altLang="en-US" sz="3200" noProof="1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noProof="1"/>
              <a:t>A.若函数y=f(x) 在区间(a, b)内有零点，</a:t>
            </a: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不一定</a:t>
            </a:r>
            <a:r>
              <a:rPr lang="zh-CN" altLang="en-US" sz="3200" noProof="1"/>
              <a:t>能得出f(a)·f(b)&lt;0的结论，也就是说上述定理不可逆；</a:t>
            </a:r>
            <a:endParaRPr lang="zh-CN" altLang="en-US" sz="3200" noProof="1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noProof="1"/>
              <a:t>B.此定理</a:t>
            </a:r>
            <a:r>
              <a:rPr lang="zh-CN" altLang="en-US" sz="3200" noProof="1">
                <a:solidFill>
                  <a:srgbClr val="FF0000"/>
                </a:solidFill>
              </a:rPr>
              <a:t>只能</a:t>
            </a:r>
            <a:r>
              <a:rPr lang="zh-CN" altLang="en-US" sz="3200" noProof="1"/>
              <a:t>判定零点的</a:t>
            </a:r>
            <a:r>
              <a:rPr lang="zh-CN" altLang="en-US" sz="3200" noProof="1">
                <a:solidFill>
                  <a:srgbClr val="FF0000"/>
                </a:solidFill>
              </a:rPr>
              <a:t>存在性</a:t>
            </a:r>
            <a:r>
              <a:rPr lang="zh-CN" altLang="en-US" sz="3200" noProof="1"/>
              <a:t>，既不能判定有多少个零点，也不能得出零点的具体值。</a:t>
            </a:r>
            <a:endParaRPr lang="zh-CN" altLang="en-US" sz="3200" noProof="1"/>
          </a:p>
        </p:txBody>
      </p:sp>
      <p:sp>
        <p:nvSpPr>
          <p:cNvPr id="20482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1506" name="文本框 107"/>
          <p:cNvSpPr txBox="1">
            <a:spLocks noChangeArrowheads="1"/>
          </p:cNvSpPr>
          <p:nvPr/>
        </p:nvSpPr>
        <p:spPr bwMode="auto">
          <a:xfrm>
            <a:off x="561975" y="1487488"/>
            <a:ext cx="7907338" cy="1066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练习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、观察下表，分析函数在定义域内是否存在零点？</a:t>
            </a:r>
            <a:endParaRPr lang="zh-CN" altLang="en-US" sz="3200" b="1"/>
          </a:p>
        </p:txBody>
      </p:sp>
      <p:graphicFrame>
        <p:nvGraphicFramePr>
          <p:cNvPr id="4" name="表格 3"/>
          <p:cNvGraphicFramePr/>
          <p:nvPr/>
        </p:nvGraphicFramePr>
        <p:xfrm>
          <a:off x="3074988" y="2252663"/>
          <a:ext cx="5394960" cy="1254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0070"/>
                <a:gridCol w="967105"/>
                <a:gridCol w="967105"/>
                <a:gridCol w="967105"/>
                <a:gridCol w="966470"/>
                <a:gridCol w="967105"/>
              </a:tblGrid>
              <a:tr h="6273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-109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en-US" altLang="zh-CN" sz="32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30" name="文本框 4"/>
          <p:cNvSpPr txBox="1">
            <a:spLocks noChangeArrowheads="1"/>
          </p:cNvSpPr>
          <p:nvPr/>
        </p:nvSpPr>
        <p:spPr bwMode="auto">
          <a:xfrm>
            <a:off x="171450" y="3924300"/>
            <a:ext cx="8458200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练习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、若函数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y=5x</a:t>
            </a:r>
            <a:r>
              <a:rPr lang="en-US" altLang="zh-CN" sz="32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-7x-1</a:t>
            </a:r>
            <a:r>
              <a:rPr lang="zh-CN" altLang="en-US" sz="3200" b="1">
                <a:latin typeface="宋体" panose="02010600030101010101" pitchFamily="2" charset="-122"/>
              </a:rPr>
              <a:t>在区间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[a,b]</a:t>
            </a:r>
            <a:r>
              <a:rPr lang="zh-CN" altLang="en-US" sz="3200" b="1">
                <a:latin typeface="宋体" panose="02010600030101010101" pitchFamily="2" charset="-122"/>
              </a:rPr>
              <a:t>上的图象是连续不断的曲线，且函数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y=5x</a:t>
            </a:r>
            <a:r>
              <a:rPr lang="en-US" altLang="zh-CN" sz="32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-7x-1</a:t>
            </a:r>
            <a:r>
              <a:rPr lang="zh-CN" altLang="en-US" sz="3200" b="1">
                <a:latin typeface="宋体" panose="02010600030101010101" pitchFamily="2" charset="-122"/>
              </a:rPr>
              <a:t>在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(a,b)</a:t>
            </a:r>
            <a:r>
              <a:rPr lang="zh-CN" altLang="en-US" sz="3200" b="1">
                <a:latin typeface="宋体" panose="02010600030101010101" pitchFamily="2" charset="-122"/>
              </a:rPr>
              <a:t>内有零点，则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f(a)·f(b)</a:t>
            </a:r>
            <a:r>
              <a:rPr lang="zh-CN" altLang="en-US" sz="3200" b="1">
                <a:latin typeface="宋体" panose="02010600030101010101" pitchFamily="2" charset="-122"/>
              </a:rPr>
              <a:t>的值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宋体" panose="02010600030101010101" pitchFamily="2" charset="-122"/>
              </a:rPr>
              <a:t>、大于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0  </a:t>
            </a:r>
            <a:r>
              <a:rPr lang="en-US" altLang="zh-CN" sz="3200" b="1">
                <a:latin typeface="宋体" panose="02010600030101010101" pitchFamily="2" charset="-122"/>
              </a:rPr>
              <a:t>  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宋体" panose="02010600030101010101" pitchFamily="2" charset="-122"/>
              </a:rPr>
              <a:t>、小于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altLang="zh-CN" sz="3200" b="1">
                <a:latin typeface="宋体" panose="02010600030101010101" pitchFamily="2" charset="-122"/>
              </a:rPr>
              <a:t>  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zh-CN" altLang="en-US" sz="3200" b="1">
                <a:latin typeface="宋体" panose="02010600030101010101" pitchFamily="2" charset="-122"/>
              </a:rPr>
              <a:t>、无法判断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latin typeface="宋体" panose="02010600030101010101" pitchFamily="2" charset="-122"/>
              </a:rPr>
              <a:t> 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latin typeface="宋体" panose="02010600030101010101" pitchFamily="2" charset="-122"/>
              </a:rPr>
              <a:t>、等于零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内容占位符 2"/>
          <p:cNvSpPr>
            <a:spLocks noGrp="1" noChangeArrowheads="1"/>
          </p:cNvSpPr>
          <p:nvPr>
            <p:ph idx="1"/>
          </p:nvPr>
        </p:nvSpPr>
        <p:spPr>
          <a:xfrm>
            <a:off x="392113" y="1144588"/>
            <a:ext cx="8359775" cy="32178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b="1" smtClean="0">
                <a:ea typeface="黑体" panose="02010609060101010101" charset="-122"/>
              </a:rPr>
              <a:t>例2. 已知函数f(x)=lnx+2x</a:t>
            </a:r>
            <a:r>
              <a:rPr lang="en-US" altLang="zh-CN" sz="3200" b="1" smtClean="0">
                <a:ea typeface="黑体" panose="02010609060101010101" charset="-122"/>
              </a:rPr>
              <a:t>-</a:t>
            </a:r>
            <a:r>
              <a:rPr lang="zh-CN" altLang="en-US" sz="3200" b="1" smtClean="0">
                <a:ea typeface="黑体" panose="02010609060101010101" charset="-122"/>
              </a:rPr>
              <a:t>6 </a:t>
            </a:r>
            <a:endParaRPr lang="zh-CN" altLang="en-US" sz="3200" b="1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b="1" smtClean="0">
                <a:ea typeface="黑体" panose="02010609060101010101" charset="-122"/>
              </a:rPr>
              <a:t>（1）该函数是否存在零点？若存在零点则有几个？</a:t>
            </a:r>
            <a:endParaRPr lang="zh-CN" altLang="en-US" sz="3200" b="1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b="1" smtClean="0">
                <a:ea typeface="黑体" panose="02010609060101010101" charset="-122"/>
              </a:rPr>
              <a:t>（2）函数零点所在的大致区间是(     )</a:t>
            </a:r>
            <a:endParaRPr lang="zh-CN" altLang="en-US" sz="3200" b="1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b="1" smtClean="0">
                <a:ea typeface="黑体" panose="02010609060101010101" charset="-122"/>
              </a:rPr>
              <a:t>A.(1,2)    B.(2,3)    C.(3,4)    D.(4,5)</a:t>
            </a:r>
            <a:endParaRPr lang="zh-CN" altLang="en-US" sz="3200" b="1" smtClean="0">
              <a:ea typeface="黑体" panose="02010609060101010101" charset="-122"/>
            </a:endParaRPr>
          </a:p>
        </p:txBody>
      </p:sp>
      <p:sp>
        <p:nvSpPr>
          <p:cNvPr id="22530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graphicFrame>
        <p:nvGraphicFramePr>
          <p:cNvPr id="22531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366963" y="4130675"/>
          <a:ext cx="6329362" cy="226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5110400" imgH="16154400" progId="Equation.3">
                  <p:embed/>
                </p:oleObj>
              </mc:Choice>
              <mc:Fallback>
                <p:oleObj name="" r:id="rId1" imgW="45110400" imgH="16154400" progId="Equation.3">
                  <p:embed/>
                  <p:pic>
                    <p:nvPicPr>
                      <p:cNvPr id="0" name="对象 6" descr="image1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6963" y="4130675"/>
                        <a:ext cx="6329362" cy="2266950"/>
                      </a:xfrm>
                      <a:prstGeom prst="rect">
                        <a:avLst/>
                      </a:prstGeom>
                      <a:noFill/>
                      <a:ln w="12700" cap="flat" cmpd="sng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零点存在性定理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graphicFrame>
        <p:nvGraphicFramePr>
          <p:cNvPr id="23554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31800" y="1758950"/>
          <a:ext cx="8394700" cy="373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60350400" imgH="26822400" progId="Equation.3">
                  <p:embed/>
                </p:oleObj>
              </mc:Choice>
              <mc:Fallback>
                <p:oleObj name="" r:id="rId1" imgW="60350400" imgH="26822400" progId="Equation.3">
                  <p:embed/>
                  <p:pic>
                    <p:nvPicPr>
                      <p:cNvPr id="0" name="对象 3" descr="image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1800" y="1758950"/>
                        <a:ext cx="8394700" cy="3730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" name=" 215">
            <a:hlinkClick r:id="rId3" action="ppaction://hlinksldjump"/>
          </p:cNvPr>
          <p:cNvSpPr/>
          <p:nvPr/>
        </p:nvSpPr>
        <p:spPr>
          <a:xfrm>
            <a:off x="261938" y="6134100"/>
            <a:ext cx="1339850" cy="555625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noProof="1">
                <a:solidFill>
                  <a:srgbClr val="FFFFFF"/>
                </a:solidFill>
              </a:rPr>
              <a:t>导图</a:t>
            </a: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1643050"/>
            <a:ext cx="7643866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考虑三个方面的问题：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一元二次方程根的判别式；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对应二次函数区间端点函数值的正负；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3.</a:t>
            </a:r>
            <a:r>
              <a:rPr lang="zh-CN" altLang="en-US" sz="3600" dirty="0" smtClean="0"/>
              <a:t>对应二次函数图像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抛物线的对称轴            与区间端点的位置关系</a:t>
            </a:r>
            <a:endParaRPr lang="zh-CN" altLang="en-US" sz="36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14546" y="4500570"/>
          <a:ext cx="1322753" cy="911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公式" r:id="rId1" imgW="13716000" imgH="9448800" progId="Equation.3">
                  <p:embed/>
                </p:oleObj>
              </mc:Choice>
              <mc:Fallback>
                <p:oleObj name="公式" r:id="rId1" imgW="13716000" imgH="9448800" progId="Equation.3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14546" y="4500570"/>
                        <a:ext cx="1322753" cy="91123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42976" y="2643182"/>
          <a:ext cx="7684409" cy="3429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公式" r:id="rId1" imgW="52425600" imgH="22555200" progId="Equation.3">
                  <p:embed/>
                </p:oleObj>
              </mc:Choice>
              <mc:Fallback>
                <p:oleObj name="公式" r:id="rId1" imgW="52425600" imgH="22555200" progId="Equation.3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2976" y="2643182"/>
                        <a:ext cx="7684409" cy="34290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928670"/>
            <a:ext cx="4071966" cy="13726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ea typeface="微软雅黑" panose="020B0503020204020204" charset="-122"/>
              </a:rPr>
              <a:t>一元二次方程根与系数的关系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 noChangeArrowheads="1"/>
          </p:cNvSpPr>
          <p:nvPr>
            <p:ph type="title"/>
          </p:nvPr>
        </p:nvSpPr>
        <p:spPr>
          <a:xfrm>
            <a:off x="5605463" y="249238"/>
            <a:ext cx="2898775" cy="700087"/>
          </a:xfrm>
        </p:spPr>
        <p:txBody>
          <a:bodyPr/>
          <a:lstStyle/>
          <a:p>
            <a:r>
              <a:rPr lang="zh-CN" altLang="zh-CN" sz="3600" smtClean="0">
                <a:solidFill>
                  <a:srgbClr val="FF0000"/>
                </a:solidFill>
                <a:ea typeface="黑体" panose="02010609060101010101" charset="-122"/>
              </a:rPr>
              <a:t>思维导图</a:t>
            </a:r>
            <a:endParaRPr lang="zh-CN" altLang="zh-CN" sz="3600" smtClean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13" name=" 213"/>
          <p:cNvSpPr/>
          <p:nvPr/>
        </p:nvSpPr>
        <p:spPr>
          <a:xfrm>
            <a:off x="2846070" y="949325"/>
            <a:ext cx="3312160" cy="1943735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0000"/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方程的根与</a:t>
            </a:r>
            <a:endParaRPr lang="zh-CN" altLang="en-US" sz="32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函数的零点</a:t>
            </a:r>
            <a:endParaRPr lang="zh-CN" altLang="en-US" sz="32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4" name=" 184"/>
          <p:cNvSpPr/>
          <p:nvPr/>
        </p:nvSpPr>
        <p:spPr>
          <a:xfrm>
            <a:off x="650240" y="2307590"/>
            <a:ext cx="1521460" cy="12001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rgbClr val="FFFFFF"/>
                </a:solidFill>
              </a:rPr>
              <a:t>方程的根</a:t>
            </a:r>
            <a:endParaRPr lang="zh-CN" altLang="en-US" sz="3200" noProof="1">
              <a:solidFill>
                <a:srgbClr val="FFFFFF"/>
              </a:solidFill>
            </a:endParaRPr>
          </a:p>
        </p:txBody>
      </p:sp>
      <p:sp>
        <p:nvSpPr>
          <p:cNvPr id="4" name=" 184"/>
          <p:cNvSpPr/>
          <p:nvPr/>
        </p:nvSpPr>
        <p:spPr>
          <a:xfrm>
            <a:off x="3086735" y="3397885"/>
            <a:ext cx="2830195" cy="12001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rgbClr val="FFFFFF"/>
                </a:solidFill>
              </a:rPr>
              <a:t>函数零点的定义</a:t>
            </a:r>
            <a:endParaRPr lang="zh-CN" altLang="en-US" sz="3200" noProof="1">
              <a:solidFill>
                <a:srgbClr val="FFFFFF"/>
              </a:solidFill>
            </a:endParaRPr>
          </a:p>
        </p:txBody>
      </p:sp>
      <p:sp>
        <p:nvSpPr>
          <p:cNvPr id="5" name=" 184">
            <a:hlinkClick r:id="rId1" action="ppaction://hlinksldjump"/>
          </p:cNvPr>
          <p:cNvSpPr/>
          <p:nvPr/>
        </p:nvSpPr>
        <p:spPr>
          <a:xfrm>
            <a:off x="6057900" y="2423160"/>
            <a:ext cx="2830195" cy="12001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rgbClr val="FFFFFF"/>
                </a:solidFill>
              </a:rPr>
              <a:t>零点存在性定理</a:t>
            </a:r>
            <a:endParaRPr lang="zh-CN" altLang="en-US" sz="3200" noProof="1">
              <a:solidFill>
                <a:srgbClr val="FFFFFF"/>
              </a:solidFill>
            </a:endParaRPr>
          </a:p>
        </p:txBody>
      </p:sp>
      <p:sp>
        <p:nvSpPr>
          <p:cNvPr id="6" name=" 6">
            <a:hlinkClick r:id="rId2" action="ppaction://hlinksldjump"/>
          </p:cNvPr>
          <p:cNvSpPr/>
          <p:nvPr/>
        </p:nvSpPr>
        <p:spPr bwMode="auto">
          <a:xfrm>
            <a:off x="285750" y="4834890"/>
            <a:ext cx="2479040" cy="1816100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方程的根与函数零点的关系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 6">
            <a:hlinkClick r:id="rId3" action="ppaction://hlinksldjump"/>
          </p:cNvPr>
          <p:cNvSpPr/>
          <p:nvPr/>
        </p:nvSpPr>
        <p:spPr bwMode="auto">
          <a:xfrm>
            <a:off x="3086735" y="5182235"/>
            <a:ext cx="1863725" cy="148018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函数零点的求法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 6"/>
          <p:cNvSpPr/>
          <p:nvPr/>
        </p:nvSpPr>
        <p:spPr bwMode="auto">
          <a:xfrm>
            <a:off x="5094605" y="5170805"/>
            <a:ext cx="1863725" cy="148018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零点个数的判断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 6"/>
          <p:cNvSpPr/>
          <p:nvPr/>
        </p:nvSpPr>
        <p:spPr bwMode="auto">
          <a:xfrm>
            <a:off x="7113270" y="4672330"/>
            <a:ext cx="1863725" cy="1978660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零点所在区间的判断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0" name=" 160"/>
          <p:cNvSpPr/>
          <p:nvPr/>
        </p:nvSpPr>
        <p:spPr>
          <a:xfrm rot="8160000" flipV="1">
            <a:off x="2111375" y="2435225"/>
            <a:ext cx="1279525" cy="30638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0" name=" 160"/>
          <p:cNvSpPr/>
          <p:nvPr/>
        </p:nvSpPr>
        <p:spPr>
          <a:xfrm rot="5640000">
            <a:off x="3584575" y="2759076"/>
            <a:ext cx="866775" cy="3873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1" name=" 160"/>
          <p:cNvSpPr/>
          <p:nvPr/>
        </p:nvSpPr>
        <p:spPr>
          <a:xfrm rot="3240000">
            <a:off x="5212556" y="2485232"/>
            <a:ext cx="866775" cy="38893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2" name=" 160"/>
          <p:cNvSpPr/>
          <p:nvPr/>
        </p:nvSpPr>
        <p:spPr>
          <a:xfrm rot="5640000">
            <a:off x="616744" y="4094957"/>
            <a:ext cx="1189037" cy="2603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3" name=" 160"/>
          <p:cNvSpPr/>
          <p:nvPr/>
        </p:nvSpPr>
        <p:spPr>
          <a:xfrm rot="5640000">
            <a:off x="3458935" y="4672652"/>
            <a:ext cx="757237" cy="2463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4" name=" 160"/>
          <p:cNvSpPr/>
          <p:nvPr/>
        </p:nvSpPr>
        <p:spPr>
          <a:xfrm rot="8280000" flipV="1">
            <a:off x="2108200" y="4386263"/>
            <a:ext cx="1122363" cy="23812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5" name=" 160"/>
          <p:cNvSpPr/>
          <p:nvPr/>
        </p:nvSpPr>
        <p:spPr>
          <a:xfrm rot="5640000">
            <a:off x="5107674" y="4645441"/>
            <a:ext cx="649316" cy="325687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6" name=" 160"/>
          <p:cNvSpPr/>
          <p:nvPr/>
        </p:nvSpPr>
        <p:spPr>
          <a:xfrm rot="5640000">
            <a:off x="7210426" y="3975100"/>
            <a:ext cx="868362" cy="357187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7" name=" 160"/>
          <p:cNvSpPr/>
          <p:nvPr/>
        </p:nvSpPr>
        <p:spPr>
          <a:xfrm rot="7080000" flipV="1">
            <a:off x="5815013" y="4232275"/>
            <a:ext cx="1751012" cy="24923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60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0034" y="1214422"/>
          <a:ext cx="3643338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公式" r:id="rId1" imgW="21945600" imgH="5181600" progId="Equation.3">
                  <p:embed/>
                </p:oleObj>
              </mc:Choice>
              <mc:Fallback>
                <p:oleObj name="公式" r:id="rId1" imgW="21945600" imgH="5181600" progId="Equation.3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034" y="1214422"/>
                        <a:ext cx="3643338" cy="7858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箭头连接符 6"/>
          <p:cNvCxnSpPr/>
          <p:nvPr/>
        </p:nvCxnSpPr>
        <p:spPr>
          <a:xfrm>
            <a:off x="4786314" y="3571876"/>
            <a:ext cx="321471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rot="5400000" flipH="1" flipV="1">
            <a:off x="4071140" y="3429000"/>
            <a:ext cx="3286942" cy="79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4571206" y="3571876"/>
            <a:ext cx="3001190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5065486" y="2583543"/>
            <a:ext cx="1930400" cy="2017486"/>
          </a:xfrm>
          <a:custGeom>
            <a:avLst/>
            <a:gdLst>
              <a:gd name="connsiteX0" fmla="*/ 0 w 1930400"/>
              <a:gd name="connsiteY0" fmla="*/ 0 h 2017486"/>
              <a:gd name="connsiteX1" fmla="*/ 261257 w 1930400"/>
              <a:gd name="connsiteY1" fmla="*/ 986971 h 2017486"/>
              <a:gd name="connsiteX2" fmla="*/ 653143 w 1930400"/>
              <a:gd name="connsiteY2" fmla="*/ 1770743 h 2017486"/>
              <a:gd name="connsiteX3" fmla="*/ 1016000 w 1930400"/>
              <a:gd name="connsiteY3" fmla="*/ 2017486 h 2017486"/>
              <a:gd name="connsiteX4" fmla="*/ 1335314 w 1930400"/>
              <a:gd name="connsiteY4" fmla="*/ 1770743 h 2017486"/>
              <a:gd name="connsiteX5" fmla="*/ 1712685 w 1930400"/>
              <a:gd name="connsiteY5" fmla="*/ 986971 h 2017486"/>
              <a:gd name="connsiteX6" fmla="*/ 1930400 w 1930400"/>
              <a:gd name="connsiteY6" fmla="*/ 116114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400" h="2017486">
                <a:moveTo>
                  <a:pt x="0" y="0"/>
                </a:moveTo>
                <a:cubicBezTo>
                  <a:pt x="76200" y="345923"/>
                  <a:pt x="152400" y="691847"/>
                  <a:pt x="261257" y="986971"/>
                </a:cubicBezTo>
                <a:cubicBezTo>
                  <a:pt x="370114" y="1282095"/>
                  <a:pt x="527352" y="1598990"/>
                  <a:pt x="653143" y="1770743"/>
                </a:cubicBezTo>
                <a:cubicBezTo>
                  <a:pt x="778934" y="1942496"/>
                  <a:pt x="902305" y="2017486"/>
                  <a:pt x="1016000" y="2017486"/>
                </a:cubicBezTo>
                <a:cubicBezTo>
                  <a:pt x="1129695" y="2017486"/>
                  <a:pt x="1219200" y="1942495"/>
                  <a:pt x="1335314" y="1770743"/>
                </a:cubicBezTo>
                <a:cubicBezTo>
                  <a:pt x="1451428" y="1598991"/>
                  <a:pt x="1613504" y="1262742"/>
                  <a:pt x="1712685" y="986971"/>
                </a:cubicBezTo>
                <a:cubicBezTo>
                  <a:pt x="1811866" y="711200"/>
                  <a:pt x="1871133" y="413657"/>
                  <a:pt x="1930400" y="116114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858148" y="3429000"/>
            <a:ext cx="50006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x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14942" y="1428736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y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43570" y="3429000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0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6578" y="3429000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k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rot="5400000">
            <a:off x="6642908" y="3286124"/>
            <a:ext cx="572298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0800000">
            <a:off x="5715008" y="3000372"/>
            <a:ext cx="1214446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929454" y="2571744"/>
            <a:ext cx="85725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f(k)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786446" y="1357298"/>
          <a:ext cx="1219053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公式" r:id="rId3" imgW="13716000" imgH="9448800" progId="Equation.3">
                  <p:embed/>
                </p:oleObj>
              </mc:Choice>
              <mc:Fallback>
                <p:oleObj name="公式" r:id="rId3" imgW="13716000" imgH="9448800" progId="Equation.3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86446" y="1357298"/>
                        <a:ext cx="1219053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072066" y="3500438"/>
          <a:ext cx="3254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公式" r:id="rId5" imgW="3657600" imgH="5181600" progId="Equation.3">
                  <p:embed/>
                </p:oleObj>
              </mc:Choice>
              <mc:Fallback>
                <p:oleObj name="公式" r:id="rId5" imgW="3657600" imgH="5181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72066" y="3500438"/>
                        <a:ext cx="325437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6429388" y="3111501"/>
          <a:ext cx="352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公式" r:id="rId7" imgW="3962400" imgH="5181600" progId="Equation.3">
                  <p:embed/>
                </p:oleObj>
              </mc:Choice>
              <mc:Fallback>
                <p:oleObj name="公式" r:id="rId7" imgW="3962400" imgH="5181600" progId="Equation.3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29388" y="3111501"/>
                        <a:ext cx="352425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1285852" y="2500306"/>
          <a:ext cx="2286016" cy="3207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公式" r:id="rId9" imgW="20421600" imgH="28651200" progId="Equation.3">
                  <p:embed/>
                </p:oleObj>
              </mc:Choice>
              <mc:Fallback>
                <p:oleObj name="公式" r:id="rId9" imgW="20421600" imgH="28651200" progId="Equation.3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85852" y="2500306"/>
                        <a:ext cx="2286016" cy="3207246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4663" y="1214438"/>
          <a:ext cx="3694112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公式" r:id="rId1" imgW="22250400" imgH="5181600" progId="Equation.3">
                  <p:embed/>
                </p:oleObj>
              </mc:Choice>
              <mc:Fallback>
                <p:oleObj name="公式" r:id="rId1" imgW="22250400" imgH="5181600" progId="Equation.3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4663" y="1214438"/>
                        <a:ext cx="3694112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箭头连接符 5"/>
          <p:cNvCxnSpPr/>
          <p:nvPr/>
        </p:nvCxnSpPr>
        <p:spPr>
          <a:xfrm>
            <a:off x="4786314" y="3571876"/>
            <a:ext cx="321471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rot="5400000" flipH="1" flipV="1">
            <a:off x="4071140" y="3429000"/>
            <a:ext cx="3286942" cy="79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5352417" y="3571876"/>
            <a:ext cx="3001190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5846697" y="2583543"/>
            <a:ext cx="1930400" cy="2017486"/>
          </a:xfrm>
          <a:custGeom>
            <a:avLst/>
            <a:gdLst>
              <a:gd name="connsiteX0" fmla="*/ 0 w 1930400"/>
              <a:gd name="connsiteY0" fmla="*/ 0 h 2017486"/>
              <a:gd name="connsiteX1" fmla="*/ 261257 w 1930400"/>
              <a:gd name="connsiteY1" fmla="*/ 986971 h 2017486"/>
              <a:gd name="connsiteX2" fmla="*/ 653143 w 1930400"/>
              <a:gd name="connsiteY2" fmla="*/ 1770743 h 2017486"/>
              <a:gd name="connsiteX3" fmla="*/ 1016000 w 1930400"/>
              <a:gd name="connsiteY3" fmla="*/ 2017486 h 2017486"/>
              <a:gd name="connsiteX4" fmla="*/ 1335314 w 1930400"/>
              <a:gd name="connsiteY4" fmla="*/ 1770743 h 2017486"/>
              <a:gd name="connsiteX5" fmla="*/ 1712685 w 1930400"/>
              <a:gd name="connsiteY5" fmla="*/ 986971 h 2017486"/>
              <a:gd name="connsiteX6" fmla="*/ 1930400 w 1930400"/>
              <a:gd name="connsiteY6" fmla="*/ 116114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400" h="2017486">
                <a:moveTo>
                  <a:pt x="0" y="0"/>
                </a:moveTo>
                <a:cubicBezTo>
                  <a:pt x="76200" y="345923"/>
                  <a:pt x="152400" y="691847"/>
                  <a:pt x="261257" y="986971"/>
                </a:cubicBezTo>
                <a:cubicBezTo>
                  <a:pt x="370114" y="1282095"/>
                  <a:pt x="527352" y="1598990"/>
                  <a:pt x="653143" y="1770743"/>
                </a:cubicBezTo>
                <a:cubicBezTo>
                  <a:pt x="778934" y="1942496"/>
                  <a:pt x="902305" y="2017486"/>
                  <a:pt x="1016000" y="2017486"/>
                </a:cubicBezTo>
                <a:cubicBezTo>
                  <a:pt x="1129695" y="2017486"/>
                  <a:pt x="1219200" y="1942495"/>
                  <a:pt x="1335314" y="1770743"/>
                </a:cubicBezTo>
                <a:cubicBezTo>
                  <a:pt x="1451428" y="1598991"/>
                  <a:pt x="1613504" y="1262742"/>
                  <a:pt x="1712685" y="986971"/>
                </a:cubicBezTo>
                <a:cubicBezTo>
                  <a:pt x="1811866" y="711200"/>
                  <a:pt x="1871133" y="413657"/>
                  <a:pt x="1930400" y="116114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858148" y="3429000"/>
            <a:ext cx="50006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x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1428736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y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3429000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0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3429000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k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5642776" y="3286124"/>
            <a:ext cx="572298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>
            <a:off x="5715008" y="3000372"/>
            <a:ext cx="214314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929322" y="2500306"/>
            <a:ext cx="85725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f(k)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567657" y="1357298"/>
          <a:ext cx="1219053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公式" r:id="rId3" imgW="13716000" imgH="9448800" progId="Equation.3">
                  <p:embed/>
                </p:oleObj>
              </mc:Choice>
              <mc:Fallback>
                <p:oleObj name="公式" r:id="rId3" imgW="13716000" imgH="9448800" progId="Equation.3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67657" y="1357298"/>
                        <a:ext cx="1219053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072198" y="3143248"/>
          <a:ext cx="3254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公式" r:id="rId5" imgW="3657600" imgH="5181600" progId="Equation.3">
                  <p:embed/>
                </p:oleObj>
              </mc:Choice>
              <mc:Fallback>
                <p:oleObj name="公式" r:id="rId5" imgW="3657600" imgH="5181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2198" y="3143248"/>
                        <a:ext cx="325437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505723" y="3540129"/>
          <a:ext cx="352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公式" r:id="rId7" imgW="3962400" imgH="5181600" progId="Equation.3">
                  <p:embed/>
                </p:oleObj>
              </mc:Choice>
              <mc:Fallback>
                <p:oleObj name="公式" r:id="rId7" imgW="3962400" imgH="5181600" progId="Equation.3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05723" y="3540129"/>
                        <a:ext cx="352425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285852" y="2500306"/>
          <a:ext cx="2286016" cy="3207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公式" r:id="rId9" imgW="20421600" imgH="28651200" progId="Equation.3">
                  <p:embed/>
                </p:oleObj>
              </mc:Choice>
              <mc:Fallback>
                <p:oleObj name="公式" r:id="rId9" imgW="20421600" imgH="28651200" progId="Equation.3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85852" y="2500306"/>
                        <a:ext cx="2286016" cy="3207246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0063" y="1214438"/>
          <a:ext cx="3643312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公式" r:id="rId1" imgW="21945600" imgH="5181600" progId="Equation.3">
                  <p:embed/>
                </p:oleObj>
              </mc:Choice>
              <mc:Fallback>
                <p:oleObj name="公式" r:id="rId1" imgW="21945600" imgH="5181600" progId="Equation.3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063" y="1214438"/>
                        <a:ext cx="3643312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箭头连接符 5"/>
          <p:cNvCxnSpPr/>
          <p:nvPr/>
        </p:nvCxnSpPr>
        <p:spPr>
          <a:xfrm>
            <a:off x="4786314" y="3571876"/>
            <a:ext cx="321471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rot="5400000" flipH="1" flipV="1">
            <a:off x="4071140" y="3429000"/>
            <a:ext cx="3286942" cy="79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5352417" y="3571876"/>
            <a:ext cx="3001190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5846697" y="2583543"/>
            <a:ext cx="1930400" cy="2017486"/>
          </a:xfrm>
          <a:custGeom>
            <a:avLst/>
            <a:gdLst>
              <a:gd name="connsiteX0" fmla="*/ 0 w 1930400"/>
              <a:gd name="connsiteY0" fmla="*/ 0 h 2017486"/>
              <a:gd name="connsiteX1" fmla="*/ 261257 w 1930400"/>
              <a:gd name="connsiteY1" fmla="*/ 986971 h 2017486"/>
              <a:gd name="connsiteX2" fmla="*/ 653143 w 1930400"/>
              <a:gd name="connsiteY2" fmla="*/ 1770743 h 2017486"/>
              <a:gd name="connsiteX3" fmla="*/ 1016000 w 1930400"/>
              <a:gd name="connsiteY3" fmla="*/ 2017486 h 2017486"/>
              <a:gd name="connsiteX4" fmla="*/ 1335314 w 1930400"/>
              <a:gd name="connsiteY4" fmla="*/ 1770743 h 2017486"/>
              <a:gd name="connsiteX5" fmla="*/ 1712685 w 1930400"/>
              <a:gd name="connsiteY5" fmla="*/ 986971 h 2017486"/>
              <a:gd name="connsiteX6" fmla="*/ 1930400 w 1930400"/>
              <a:gd name="connsiteY6" fmla="*/ 116114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400" h="2017486">
                <a:moveTo>
                  <a:pt x="0" y="0"/>
                </a:moveTo>
                <a:cubicBezTo>
                  <a:pt x="76200" y="345923"/>
                  <a:pt x="152400" y="691847"/>
                  <a:pt x="261257" y="986971"/>
                </a:cubicBezTo>
                <a:cubicBezTo>
                  <a:pt x="370114" y="1282095"/>
                  <a:pt x="527352" y="1598990"/>
                  <a:pt x="653143" y="1770743"/>
                </a:cubicBezTo>
                <a:cubicBezTo>
                  <a:pt x="778934" y="1942496"/>
                  <a:pt x="902305" y="2017486"/>
                  <a:pt x="1016000" y="2017486"/>
                </a:cubicBezTo>
                <a:cubicBezTo>
                  <a:pt x="1129695" y="2017486"/>
                  <a:pt x="1219200" y="1942495"/>
                  <a:pt x="1335314" y="1770743"/>
                </a:cubicBezTo>
                <a:cubicBezTo>
                  <a:pt x="1451428" y="1598991"/>
                  <a:pt x="1613504" y="1262742"/>
                  <a:pt x="1712685" y="986971"/>
                </a:cubicBezTo>
                <a:cubicBezTo>
                  <a:pt x="1811866" y="711200"/>
                  <a:pt x="1871133" y="413657"/>
                  <a:pt x="1930400" y="116114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858148" y="3429000"/>
            <a:ext cx="50006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x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1428736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y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3429000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0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88" y="2928934"/>
            <a:ext cx="42862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k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6178958" y="4035826"/>
            <a:ext cx="929488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>
            <a:off x="5715008" y="4500570"/>
            <a:ext cx="928694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00628" y="4143380"/>
            <a:ext cx="85725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f(k)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567657" y="1357298"/>
          <a:ext cx="1219053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公式" r:id="rId3" imgW="13716000" imgH="9448800" progId="Equation.3">
                  <p:embed/>
                </p:oleObj>
              </mc:Choice>
              <mc:Fallback>
                <p:oleObj name="公式" r:id="rId3" imgW="13716000" imgH="9448800" progId="Equation.3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67657" y="1357298"/>
                        <a:ext cx="1219053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857884" y="3468691"/>
          <a:ext cx="3254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公式" r:id="rId5" imgW="3657600" imgH="5181600" progId="Equation.3">
                  <p:embed/>
                </p:oleObj>
              </mc:Choice>
              <mc:Fallback>
                <p:oleObj name="公式" r:id="rId5" imgW="3657600" imgH="5181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57884" y="3468691"/>
                        <a:ext cx="325437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505723" y="3540129"/>
          <a:ext cx="352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公式" r:id="rId7" imgW="3962400" imgH="5181600" progId="Equation.3">
                  <p:embed/>
                </p:oleObj>
              </mc:Choice>
              <mc:Fallback>
                <p:oleObj name="公式" r:id="rId7" imgW="3962400" imgH="5181600" progId="Equation.3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05723" y="3540129"/>
                        <a:ext cx="352425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928662" y="3143248"/>
          <a:ext cx="2658158" cy="142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公式" r:id="rId9" imgW="20421600" imgH="10972800" progId="Equation.3">
                  <p:embed/>
                </p:oleObj>
              </mc:Choice>
              <mc:Fallback>
                <p:oleObj name="公式" r:id="rId9" imgW="20421600" imgH="10972800" progId="Equation.3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8662" y="3143248"/>
                        <a:ext cx="2658158" cy="142876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8596" y="1071546"/>
          <a:ext cx="4654551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公式" r:id="rId1" imgW="28041600" imgH="5181600" progId="Equation.3">
                  <p:embed/>
                </p:oleObj>
              </mc:Choice>
              <mc:Fallback>
                <p:oleObj name="公式" r:id="rId1" imgW="28041600" imgH="5181600" progId="Equation.3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596" y="1071546"/>
                        <a:ext cx="4654551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箭头连接符 5"/>
          <p:cNvCxnSpPr/>
          <p:nvPr/>
        </p:nvCxnSpPr>
        <p:spPr>
          <a:xfrm>
            <a:off x="5214942" y="4428338"/>
            <a:ext cx="321471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rot="5400000" flipH="1" flipV="1">
            <a:off x="4499768" y="4285462"/>
            <a:ext cx="3286942" cy="79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4999834" y="4428338"/>
            <a:ext cx="3001190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5494114" y="3440005"/>
            <a:ext cx="1930400" cy="2017486"/>
          </a:xfrm>
          <a:custGeom>
            <a:avLst/>
            <a:gdLst>
              <a:gd name="connsiteX0" fmla="*/ 0 w 1930400"/>
              <a:gd name="connsiteY0" fmla="*/ 0 h 2017486"/>
              <a:gd name="connsiteX1" fmla="*/ 261257 w 1930400"/>
              <a:gd name="connsiteY1" fmla="*/ 986971 h 2017486"/>
              <a:gd name="connsiteX2" fmla="*/ 653143 w 1930400"/>
              <a:gd name="connsiteY2" fmla="*/ 1770743 h 2017486"/>
              <a:gd name="connsiteX3" fmla="*/ 1016000 w 1930400"/>
              <a:gd name="connsiteY3" fmla="*/ 2017486 h 2017486"/>
              <a:gd name="connsiteX4" fmla="*/ 1335314 w 1930400"/>
              <a:gd name="connsiteY4" fmla="*/ 1770743 h 2017486"/>
              <a:gd name="connsiteX5" fmla="*/ 1712685 w 1930400"/>
              <a:gd name="connsiteY5" fmla="*/ 986971 h 2017486"/>
              <a:gd name="connsiteX6" fmla="*/ 1930400 w 1930400"/>
              <a:gd name="connsiteY6" fmla="*/ 116114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400" h="2017486">
                <a:moveTo>
                  <a:pt x="0" y="0"/>
                </a:moveTo>
                <a:cubicBezTo>
                  <a:pt x="76200" y="345923"/>
                  <a:pt x="152400" y="691847"/>
                  <a:pt x="261257" y="986971"/>
                </a:cubicBezTo>
                <a:cubicBezTo>
                  <a:pt x="370114" y="1282095"/>
                  <a:pt x="527352" y="1598990"/>
                  <a:pt x="653143" y="1770743"/>
                </a:cubicBezTo>
                <a:cubicBezTo>
                  <a:pt x="778934" y="1942496"/>
                  <a:pt x="902305" y="2017486"/>
                  <a:pt x="1016000" y="2017486"/>
                </a:cubicBezTo>
                <a:cubicBezTo>
                  <a:pt x="1129695" y="2017486"/>
                  <a:pt x="1219200" y="1942495"/>
                  <a:pt x="1335314" y="1770743"/>
                </a:cubicBezTo>
                <a:cubicBezTo>
                  <a:pt x="1451428" y="1598991"/>
                  <a:pt x="1613504" y="1262742"/>
                  <a:pt x="1712685" y="986971"/>
                </a:cubicBezTo>
                <a:cubicBezTo>
                  <a:pt x="1811866" y="711200"/>
                  <a:pt x="1871133" y="413657"/>
                  <a:pt x="1930400" y="116114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86776" y="4285462"/>
            <a:ext cx="50006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x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3570" y="2285198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y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4285462"/>
            <a:ext cx="500066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0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15206" y="4285462"/>
            <a:ext cx="642942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k</a:t>
            </a:r>
            <a:r>
              <a:rPr lang="en-US" altLang="zh-CN" sz="3200" baseline="-25000" dirty="0" smtClean="0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endParaRPr lang="zh-CN" altLang="en-US" sz="3200" baseline="-250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7071536" y="4142586"/>
            <a:ext cx="572298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>
            <a:off x="6143636" y="3856834"/>
            <a:ext cx="1214446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358082" y="3428206"/>
            <a:ext cx="114300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f(k</a:t>
            </a:r>
            <a:r>
              <a:rPr lang="en-US" altLang="zh-CN" sz="3200" baseline="-25000" dirty="0" smtClean="0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)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215074" y="2213760"/>
          <a:ext cx="1219053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公式" r:id="rId3" imgW="13716000" imgH="9448800" progId="Equation.3">
                  <p:embed/>
                </p:oleObj>
              </mc:Choice>
              <mc:Fallback>
                <p:oleObj name="公式" r:id="rId3" imgW="13716000" imgH="9448800" progId="Equation.3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15074" y="2213760"/>
                        <a:ext cx="1219053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715008" y="3999710"/>
          <a:ext cx="357190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公式" r:id="rId5" imgW="3657600" imgH="5181600" progId="Equation.3">
                  <p:embed/>
                </p:oleObj>
              </mc:Choice>
              <mc:Fallback>
                <p:oleObj name="公式" r:id="rId5" imgW="3657600" imgH="5181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5008" y="3999710"/>
                        <a:ext cx="357190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858016" y="3967963"/>
          <a:ext cx="352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公式" r:id="rId7" imgW="3962400" imgH="5181600" progId="Equation.3">
                  <p:embed/>
                </p:oleObj>
              </mc:Choice>
              <mc:Fallback>
                <p:oleObj name="公式" r:id="rId7" imgW="3962400" imgH="5181600" progId="Equation.3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8016" y="3967963"/>
                        <a:ext cx="352425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85786" y="2214554"/>
          <a:ext cx="3000396" cy="402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公式" r:id="rId9" imgW="23164800" imgH="31089600" progId="Equation.3">
                  <p:embed/>
                </p:oleObj>
              </mc:Choice>
              <mc:Fallback>
                <p:oleObj name="公式" r:id="rId9" imgW="23164800" imgH="31089600" progId="Equation.3">
                  <p:embed/>
                  <p:pic>
                    <p:nvPicPr>
                      <p:cNvPr id="0" name="图片 10244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5786" y="2214554"/>
                        <a:ext cx="3000396" cy="4027475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接连接符 20"/>
          <p:cNvCxnSpPr/>
          <p:nvPr/>
        </p:nvCxnSpPr>
        <p:spPr>
          <a:xfrm rot="5400000">
            <a:off x="5071272" y="3999710"/>
            <a:ext cx="858050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0800000">
            <a:off x="5500694" y="3571082"/>
            <a:ext cx="642942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214942" y="4285462"/>
            <a:ext cx="642942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k</a:t>
            </a:r>
            <a:r>
              <a:rPr lang="en-US" altLang="zh-CN" sz="3200" baseline="-25000" dirty="0" smtClean="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endParaRPr lang="zh-CN" altLang="en-US" sz="3200" baseline="-250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3124326"/>
            <a:ext cx="1143008" cy="665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f(k</a:t>
            </a:r>
            <a:r>
              <a:rPr lang="en-US" altLang="zh-CN" sz="3200" baseline="-25000" dirty="0" smtClean="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)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1472" y="1000108"/>
          <a:ext cx="614366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公式" r:id="rId1" imgW="36271200" imgH="5181600" progId="Equation.3">
                  <p:embed/>
                </p:oleObj>
              </mc:Choice>
              <mc:Fallback>
                <p:oleObj name="公式" r:id="rId1" imgW="36271200" imgH="5181600" progId="Equation.3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1472" y="1000108"/>
                        <a:ext cx="6143668" cy="785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箭头连接符 5"/>
          <p:cNvCxnSpPr/>
          <p:nvPr/>
        </p:nvCxnSpPr>
        <p:spPr>
          <a:xfrm>
            <a:off x="5214942" y="4428338"/>
            <a:ext cx="321471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rot="5400000" flipH="1" flipV="1">
            <a:off x="4499768" y="4285462"/>
            <a:ext cx="3286942" cy="79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4999834" y="4428338"/>
            <a:ext cx="3001190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5494114" y="3440005"/>
            <a:ext cx="1930400" cy="2017486"/>
          </a:xfrm>
          <a:custGeom>
            <a:avLst/>
            <a:gdLst>
              <a:gd name="connsiteX0" fmla="*/ 0 w 1930400"/>
              <a:gd name="connsiteY0" fmla="*/ 0 h 2017486"/>
              <a:gd name="connsiteX1" fmla="*/ 261257 w 1930400"/>
              <a:gd name="connsiteY1" fmla="*/ 986971 h 2017486"/>
              <a:gd name="connsiteX2" fmla="*/ 653143 w 1930400"/>
              <a:gd name="connsiteY2" fmla="*/ 1770743 h 2017486"/>
              <a:gd name="connsiteX3" fmla="*/ 1016000 w 1930400"/>
              <a:gd name="connsiteY3" fmla="*/ 2017486 h 2017486"/>
              <a:gd name="connsiteX4" fmla="*/ 1335314 w 1930400"/>
              <a:gd name="connsiteY4" fmla="*/ 1770743 h 2017486"/>
              <a:gd name="connsiteX5" fmla="*/ 1712685 w 1930400"/>
              <a:gd name="connsiteY5" fmla="*/ 986971 h 2017486"/>
              <a:gd name="connsiteX6" fmla="*/ 1930400 w 1930400"/>
              <a:gd name="connsiteY6" fmla="*/ 116114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400" h="2017486">
                <a:moveTo>
                  <a:pt x="0" y="0"/>
                </a:moveTo>
                <a:cubicBezTo>
                  <a:pt x="76200" y="345923"/>
                  <a:pt x="152400" y="691847"/>
                  <a:pt x="261257" y="986971"/>
                </a:cubicBezTo>
                <a:cubicBezTo>
                  <a:pt x="370114" y="1282095"/>
                  <a:pt x="527352" y="1598990"/>
                  <a:pt x="653143" y="1770743"/>
                </a:cubicBezTo>
                <a:cubicBezTo>
                  <a:pt x="778934" y="1942496"/>
                  <a:pt x="902305" y="2017486"/>
                  <a:pt x="1016000" y="2017486"/>
                </a:cubicBezTo>
                <a:cubicBezTo>
                  <a:pt x="1129695" y="2017486"/>
                  <a:pt x="1219200" y="1942495"/>
                  <a:pt x="1335314" y="1770743"/>
                </a:cubicBezTo>
                <a:cubicBezTo>
                  <a:pt x="1451428" y="1598991"/>
                  <a:pt x="1613504" y="1262742"/>
                  <a:pt x="1712685" y="986971"/>
                </a:cubicBezTo>
                <a:cubicBezTo>
                  <a:pt x="1811866" y="711200"/>
                  <a:pt x="1871133" y="413657"/>
                  <a:pt x="1930400" y="116114"/>
                </a:cubicBezTo>
              </a:path>
            </a:pathLst>
          </a:cu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86776" y="4285462"/>
            <a:ext cx="50006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x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3570" y="2285198"/>
            <a:ext cx="50006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微软雅黑" panose="020B0503020204020204" charset="-122"/>
              </a:rPr>
              <a:t>y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7071536" y="4142586"/>
            <a:ext cx="572298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>
            <a:off x="6143636" y="3856834"/>
            <a:ext cx="1214446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215074" y="2213760"/>
          <a:ext cx="1219053" cy="839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公式" r:id="rId3" imgW="13716000" imgH="9448800" progId="Equation.3">
                  <p:embed/>
                </p:oleObj>
              </mc:Choice>
              <mc:Fallback>
                <p:oleObj name="公式" r:id="rId3" imgW="13716000" imgH="9448800" progId="Equation.3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15074" y="2213760"/>
                        <a:ext cx="1219053" cy="8397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715008" y="3999710"/>
          <a:ext cx="357190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公式" r:id="rId5" imgW="3657600" imgH="5181600" progId="Equation.3">
                  <p:embed/>
                </p:oleObj>
              </mc:Choice>
              <mc:Fallback>
                <p:oleObj name="公式" r:id="rId5" imgW="3657600" imgH="5181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5008" y="3999710"/>
                        <a:ext cx="357190" cy="5000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858016" y="3967963"/>
          <a:ext cx="352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公式" r:id="rId7" imgW="3962400" imgH="5181600" progId="Equation.3">
                  <p:embed/>
                </p:oleObj>
              </mc:Choice>
              <mc:Fallback>
                <p:oleObj name="公式" r:id="rId7" imgW="3962400" imgH="5181600" progId="Equation.3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8016" y="3967963"/>
                        <a:ext cx="352425" cy="460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928662" y="2357430"/>
          <a:ext cx="2646363" cy="363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公式" r:id="rId9" imgW="20421600" imgH="28041600" progId="Equation.3">
                  <p:embed/>
                </p:oleObj>
              </mc:Choice>
              <mc:Fallback>
                <p:oleObj name="公式" r:id="rId9" imgW="20421600" imgH="28041600" progId="Equation.3">
                  <p:embed/>
                  <p:pic>
                    <p:nvPicPr>
                      <p:cNvPr id="0" name="图片 1126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8662" y="2357430"/>
                        <a:ext cx="2646363" cy="3633787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接连接符 20"/>
          <p:cNvCxnSpPr/>
          <p:nvPr/>
        </p:nvCxnSpPr>
        <p:spPr>
          <a:xfrm rot="5400000">
            <a:off x="5071272" y="3999710"/>
            <a:ext cx="858050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0800000">
            <a:off x="5500694" y="3571082"/>
            <a:ext cx="642942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6143636" y="4032974"/>
          <a:ext cx="285752" cy="467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公式" r:id="rId11" imgW="3048000" imgH="4267200" progId="Equation.3">
                  <p:embed/>
                </p:oleObj>
              </mc:Choice>
              <mc:Fallback>
                <p:oleObj name="公式" r:id="rId11" imgW="3048000" imgH="4267200" progId="Equation.3">
                  <p:embed/>
                  <p:pic>
                    <p:nvPicPr>
                      <p:cNvPr id="0" name="图片 1126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43636" y="4032974"/>
                        <a:ext cx="285752" cy="4675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6572264" y="4357694"/>
          <a:ext cx="3143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公式" r:id="rId13" imgW="2743200" imgH="3048000" progId="Equation.3">
                  <p:embed/>
                </p:oleObj>
              </mc:Choice>
              <mc:Fallback>
                <p:oleObj name="公式" r:id="rId13" imgW="2743200" imgH="3048000" progId="Equation.3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72264" y="4357694"/>
                        <a:ext cx="314325" cy="407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7358082" y="4429132"/>
          <a:ext cx="31432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公式" r:id="rId15" imgW="2743200" imgH="3352800" progId="Equation.3">
                  <p:embed/>
                </p:oleObj>
              </mc:Choice>
              <mc:Fallback>
                <p:oleObj name="公式" r:id="rId15" imgW="2743200" imgH="3352800" progId="Equation.3">
                  <p:embed/>
                  <p:pic>
                    <p:nvPicPr>
                      <p:cNvPr id="0" name="图片 11271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58082" y="4429132"/>
                        <a:ext cx="314325" cy="449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4572000" y="3214686"/>
          <a:ext cx="94297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公式" r:id="rId17" imgW="8229600" imgH="4876800" progId="Equation.3">
                  <p:embed/>
                </p:oleObj>
              </mc:Choice>
              <mc:Fallback>
                <p:oleObj name="公式" r:id="rId17" imgW="8229600" imgH="4876800" progId="Equation.3">
                  <p:embed/>
                  <p:pic>
                    <p:nvPicPr>
                      <p:cNvPr id="0" name="图片 11272"/>
                      <p:cNvPicPr>
                        <a:picLocks noChangeAspect="1"/>
                      </p:cNvPicPr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72000" y="3214686"/>
                        <a:ext cx="942975" cy="654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5286380" y="4286256"/>
          <a:ext cx="349252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公式" r:id="rId19" imgW="3048000" imgH="4267200" progId="Equation.3">
                  <p:embed/>
                </p:oleObj>
              </mc:Choice>
              <mc:Fallback>
                <p:oleObj name="公式" r:id="rId19" imgW="3048000" imgH="4267200" progId="Equation.3">
                  <p:embed/>
                  <p:pic>
                    <p:nvPicPr>
                      <p:cNvPr id="0" name="图片 11273"/>
                      <p:cNvPicPr>
                        <a:picLocks noChangeAspect="1"/>
                      </p:cNvPicPr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86380" y="4286256"/>
                        <a:ext cx="349252" cy="5715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5286380" y="5286388"/>
          <a:ext cx="94297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公式" r:id="rId21" imgW="8229600" imgH="4876800" progId="Equation.3">
                  <p:embed/>
                </p:oleObj>
              </mc:Choice>
              <mc:Fallback>
                <p:oleObj name="公式" r:id="rId21" imgW="8229600" imgH="4876800" progId="Equation.3">
                  <p:embed/>
                  <p:pic>
                    <p:nvPicPr>
                      <p:cNvPr id="0" name="图片 11274"/>
                      <p:cNvPicPr>
                        <a:picLocks noChangeAspect="1"/>
                      </p:cNvPicPr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86380" y="5286388"/>
                        <a:ext cx="942975" cy="654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6643702" y="5214950"/>
          <a:ext cx="808628" cy="581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公式" r:id="rId23" imgW="7924800" imgH="4876800" progId="Equation.3">
                  <p:embed/>
                </p:oleObj>
              </mc:Choice>
              <mc:Fallback>
                <p:oleObj name="公式" r:id="rId23" imgW="7924800" imgH="4876800" progId="Equation.3">
                  <p:embed/>
                  <p:pic>
                    <p:nvPicPr>
                      <p:cNvPr id="0" name="图片 11275"/>
                      <p:cNvPicPr>
                        <a:picLocks noChangeAspect="1"/>
                      </p:cNvPicPr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43702" y="5214950"/>
                        <a:ext cx="808628" cy="5810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7429520" y="3429000"/>
          <a:ext cx="90805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公式" r:id="rId25" imgW="7924800" imgH="4876800" progId="Equation.3">
                  <p:embed/>
                </p:oleObj>
              </mc:Choice>
              <mc:Fallback>
                <p:oleObj name="公式" r:id="rId25" imgW="7924800" imgH="4876800" progId="Equation.3">
                  <p:embed/>
                  <p:pic>
                    <p:nvPicPr>
                      <p:cNvPr id="0" name="图片 11276"/>
                      <p:cNvPicPr>
                        <a:picLocks noChangeAspect="1"/>
                      </p:cNvPicPr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429520" y="3429000"/>
                        <a:ext cx="908050" cy="6524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857884" y="4429132"/>
          <a:ext cx="261940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公式" r:id="rId27" imgW="3657600" imgH="4267200" progId="Equation.3">
                  <p:embed/>
                </p:oleObj>
              </mc:Choice>
              <mc:Fallback>
                <p:oleObj name="公式" r:id="rId27" imgW="3657600" imgH="4267200" progId="Equation.3">
                  <p:embed/>
                  <p:pic>
                    <p:nvPicPr>
                      <p:cNvPr id="0" name="图片 11277"/>
                      <p:cNvPicPr>
                        <a:picLocks noChangeAspect="1"/>
                      </p:cNvPicPr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857884" y="4429132"/>
                        <a:ext cx="261940" cy="3571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直接连接符 33"/>
          <p:cNvCxnSpPr/>
          <p:nvPr/>
        </p:nvCxnSpPr>
        <p:spPr>
          <a:xfrm rot="5400000">
            <a:off x="5822562" y="4893082"/>
            <a:ext cx="928694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10800000">
            <a:off x="6143637" y="5357826"/>
            <a:ext cx="142879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5400000">
            <a:off x="6536942" y="4750206"/>
            <a:ext cx="642942" cy="79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10800000">
            <a:off x="6143636" y="5143512"/>
            <a:ext cx="785818" cy="1588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95530" y="142852"/>
            <a:ext cx="6762750" cy="6985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二次函数零点的分布问题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7158" y="2285992"/>
          <a:ext cx="8338402" cy="1571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公式" r:id="rId1" imgW="58216800" imgH="10972800" progId="Equation.3">
                  <p:embed/>
                </p:oleObj>
              </mc:Choice>
              <mc:Fallback>
                <p:oleObj name="公式" r:id="rId1" imgW="58216800" imgH="10972800" progId="Equation.3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7158" y="2285992"/>
                        <a:ext cx="8338402" cy="157163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 noChangeArrowheads="1"/>
          </p:cNvSpPr>
          <p:nvPr>
            <p:ph idx="1"/>
          </p:nvPr>
        </p:nvSpPr>
        <p:spPr>
          <a:xfrm>
            <a:off x="642910" y="1357298"/>
            <a:ext cx="7786742" cy="4857784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dirty="0" smtClean="0">
                <a:ea typeface="黑体" panose="02010609060101010101" charset="-122"/>
              </a:rPr>
              <a:t>1、本节课学到了那些知识？</a:t>
            </a:r>
            <a:endParaRPr lang="zh-CN" altLang="en-US" sz="3200" dirty="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dirty="0" smtClean="0">
                <a:ea typeface="黑体" panose="02010609060101010101" charset="-122"/>
              </a:rPr>
              <a:t>（1）函数零点的定义；</a:t>
            </a:r>
            <a:endParaRPr lang="zh-CN" altLang="en-US" sz="3200" dirty="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dirty="0" smtClean="0">
                <a:ea typeface="黑体" panose="02010609060101010101" charset="-122"/>
              </a:rPr>
              <a:t>（2）等价关系；</a:t>
            </a:r>
            <a:endParaRPr lang="zh-CN" altLang="en-US" sz="3200" dirty="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dirty="0" smtClean="0">
                <a:ea typeface="黑体" panose="02010609060101010101" charset="-122"/>
              </a:rPr>
              <a:t>（3）函数的零点或相应方程的根的存在性以及个数的判断；</a:t>
            </a:r>
            <a:endParaRPr lang="en-US" altLang="zh-CN" sz="3200" dirty="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dirty="0" smtClean="0"/>
              <a:t>（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）二次函数零点的分布（即一元二次方程根与系数的关系）</a:t>
            </a:r>
            <a:r>
              <a:rPr lang="en-US" altLang="zh-CN" sz="3200" dirty="0" smtClean="0"/>
              <a:t>.</a:t>
            </a:r>
            <a:endParaRPr lang="zh-CN" altLang="en-US" sz="3200" dirty="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dirty="0" smtClean="0">
                <a:ea typeface="黑体" panose="02010609060101010101" charset="-122"/>
              </a:rPr>
              <a:t>2本节课渗透了什么数学思想方法？</a:t>
            </a:r>
            <a:endParaRPr lang="zh-CN" altLang="en-US" sz="3200" dirty="0" smtClean="0">
              <a:ea typeface="黑体" panose="02010609060101010101" charset="-122"/>
            </a:endParaRPr>
          </a:p>
        </p:txBody>
      </p:sp>
      <p:sp>
        <p:nvSpPr>
          <p:cNvPr id="24578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小结回顾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13"/>
          <p:cNvSpPr/>
          <p:nvPr/>
        </p:nvSpPr>
        <p:spPr>
          <a:xfrm rot="19800000">
            <a:off x="3857625" y="1660525"/>
            <a:ext cx="4386263" cy="3459163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谢</a:t>
            </a:r>
            <a:endParaRPr lang="zh-CN" altLang="en-US" sz="96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 213"/>
          <p:cNvSpPr/>
          <p:nvPr/>
        </p:nvSpPr>
        <p:spPr>
          <a:xfrm rot="1260000">
            <a:off x="874713" y="3116263"/>
            <a:ext cx="5073650" cy="2635250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谢</a:t>
            </a:r>
            <a:endParaRPr lang="zh-CN" altLang="en-US" sz="96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title"/>
          </p:nvPr>
        </p:nvSpPr>
        <p:spPr>
          <a:xfrm>
            <a:off x="1787525" y="500063"/>
            <a:ext cx="6762750" cy="700087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</a:rPr>
              <a:t>方程的根与函数零点的关系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0242" name="内容占位符 2"/>
          <p:cNvSpPr>
            <a:spLocks noGrp="1" noChangeArrowheads="1"/>
          </p:cNvSpPr>
          <p:nvPr>
            <p:ph idx="1"/>
          </p:nvPr>
        </p:nvSpPr>
        <p:spPr>
          <a:xfrm>
            <a:off x="630238" y="1603375"/>
            <a:ext cx="7369175" cy="246062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问题</a:t>
            </a:r>
            <a:r>
              <a:rPr lang="en-US" altLang="zh-CN" sz="3200" smtClean="0">
                <a:ea typeface="黑体" panose="02010609060101010101" charset="-122"/>
              </a:rPr>
              <a:t>1</a:t>
            </a:r>
            <a:r>
              <a:rPr lang="zh-CN" altLang="en-US" sz="3200" smtClean="0">
                <a:ea typeface="黑体" panose="02010609060101010101" charset="-122"/>
              </a:rPr>
              <a:t>：求下列方程的根．</a:t>
            </a:r>
            <a:endParaRPr lang="zh-CN" altLang="en-US" sz="320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（1）            </a:t>
            </a:r>
            <a:endParaRPr lang="zh-CN" altLang="en-US" sz="320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（2）   </a:t>
            </a:r>
            <a:endParaRPr lang="zh-CN" altLang="en-US" sz="3200" smtClean="0">
              <a:ea typeface="黑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（3）</a:t>
            </a:r>
            <a:endParaRPr lang="zh-CN" altLang="en-US" sz="3200" smtClean="0">
              <a:ea typeface="黑体" panose="02010609060101010101" charset="-122"/>
            </a:endParaRPr>
          </a:p>
        </p:txBody>
      </p:sp>
      <p:graphicFrame>
        <p:nvGraphicFramePr>
          <p:cNvPr id="10243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46275" y="2130425"/>
          <a:ext cx="25733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6459200" imgH="4572000" progId="Equation.3">
                  <p:embed/>
                </p:oleObj>
              </mc:Choice>
              <mc:Fallback>
                <p:oleObj name="" r:id="rId1" imgW="16459200" imgH="4572000" progId="Equation.3">
                  <p:embed/>
                  <p:pic>
                    <p:nvPicPr>
                      <p:cNvPr id="0" name="对象 3" descr="image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46275" y="2130425"/>
                        <a:ext cx="2573338" cy="520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46275" y="2651125"/>
          <a:ext cx="3190875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3164800" imgH="5181600" progId="Equation.3">
                  <p:embed/>
                </p:oleObj>
              </mc:Choice>
              <mc:Fallback>
                <p:oleObj name="" r:id="rId3" imgW="23164800" imgH="5181600" progId="Equation.3">
                  <p:embed/>
                  <p:pic>
                    <p:nvPicPr>
                      <p:cNvPr id="0" name="对象 4" descr="image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6275" y="2651125"/>
                        <a:ext cx="3190875" cy="592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84388" y="3243263"/>
          <a:ext cx="3090862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24993600" imgH="4267200" progId="Equation.3">
                  <p:embed/>
                </p:oleObj>
              </mc:Choice>
              <mc:Fallback>
                <p:oleObj name="" r:id="rId5" imgW="24993600" imgH="4267200" progId="Equation.3">
                  <p:embed/>
                  <p:pic>
                    <p:nvPicPr>
                      <p:cNvPr id="0" name="对象 5" descr="image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84388" y="3243263"/>
                        <a:ext cx="3090862" cy="4841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25438" y="4165600"/>
            <a:ext cx="8493125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问题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：画出下列二次函数的大致图象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(1)y=x</a:t>
            </a:r>
            <a:r>
              <a:rPr lang="en-US" altLang="zh-CN" sz="32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+2x-3 </a:t>
            </a:r>
            <a:r>
              <a:rPr lang="zh-CN" altLang="en-US" sz="3200" b="1">
                <a:latin typeface="Times New Roman" panose="02020603050405020304" pitchFamily="18" charset="0"/>
              </a:rPr>
              <a:t>；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(2)y=x</a:t>
            </a:r>
            <a:r>
              <a:rPr lang="en-US" altLang="zh-CN" sz="32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+2x+1 </a:t>
            </a:r>
            <a:r>
              <a:rPr lang="zh-CN" altLang="en-US" sz="3200" b="1">
                <a:latin typeface="Times New Roman" panose="02020603050405020304" pitchFamily="18" charset="0"/>
              </a:rPr>
              <a:t>；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(3)y=x</a:t>
            </a:r>
            <a:r>
              <a:rPr lang="en-US" altLang="zh-CN" sz="32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+2x+3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endParaRPr lang="en-US" altLang="zh-CN" sz="3200" b="1">
              <a:latin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</a:rPr>
              <a:t>以上各函数图象与相应方程的根有何关系？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</a:rPr>
              <a:t>方程的根与函数零点的关系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775" y="1452563"/>
            <a:ext cx="8680450" cy="1795462"/>
          </a:xfrm>
        </p:spPr>
        <p:txBody>
          <a:bodyPr/>
          <a:lstStyle/>
          <a:p>
            <a:pPr marL="0" indent="0" algn="l">
              <a:buFont typeface="Wingdings" panose="05000000000000000000" pitchFamily="2" charset="2"/>
              <a:buNone/>
            </a:pPr>
            <a:r>
              <a:rPr lang="zh-CN" altLang="zh-CN" sz="3200" noProof="1"/>
              <a:t>问题3: 二次函数y=ax</a:t>
            </a:r>
            <a:r>
              <a:rPr lang="zh-CN" altLang="zh-CN" sz="3200" baseline="30000" noProof="1"/>
              <a:t>2</a:t>
            </a:r>
            <a:r>
              <a:rPr lang="zh-CN" altLang="zh-CN" sz="3200" noProof="1"/>
              <a:t>+bx+c (a≠0)的图象与x轴交点和相应一元二次方程ax</a:t>
            </a:r>
            <a:r>
              <a:rPr lang="zh-CN" altLang="zh-CN" sz="3200" baseline="30000" noProof="1"/>
              <a:t>2</a:t>
            </a:r>
            <a:r>
              <a:rPr lang="zh-CN" altLang="zh-CN" sz="3200" noProof="1"/>
              <a:t>+bx+c=0(a≠0)的根有何关系?</a:t>
            </a:r>
            <a:endParaRPr lang="zh-CN" altLang="zh-CN" sz="3200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2000232" y="4000504"/>
            <a:ext cx="6572296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结论</a:t>
            </a:r>
            <a:r>
              <a:rPr lang="en-US" altLang="zh-CN" sz="32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zh-CN" altLang="en-US" sz="32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二次函数图象与</a:t>
            </a:r>
            <a:r>
              <a:rPr lang="en-US" altLang="zh-CN" sz="32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32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轴交点的横坐标就是相应方程的实数根。</a:t>
            </a:r>
            <a:endParaRPr lang="zh-CN" altLang="en-US" sz="32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0166" y="0"/>
            <a:ext cx="7086622" cy="6985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二次函数</a:t>
            </a:r>
            <a:r>
              <a:rPr lang="en-US" dirty="0" smtClean="0">
                <a:solidFill>
                  <a:srgbClr val="FF0000"/>
                </a:solidFill>
              </a:rPr>
              <a:t>y=ax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+bx+c(a&gt;0)</a:t>
            </a:r>
            <a:r>
              <a:rPr lang="zh-CN" altLang="en-US" dirty="0" smtClean="0">
                <a:solidFill>
                  <a:srgbClr val="FF0000"/>
                </a:solidFill>
              </a:rPr>
              <a:t>的图象与零点的关系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28596" y="1000108"/>
          <a:ext cx="8143932" cy="4422638"/>
        </p:xfrm>
        <a:graphic>
          <a:graphicData uri="http://schemas.openxmlformats.org/drawingml/2006/table">
            <a:tbl>
              <a:tblPr/>
              <a:tblGrid>
                <a:gridCol w="1643074"/>
                <a:gridCol w="2143140"/>
                <a:gridCol w="2214578"/>
                <a:gridCol w="2143140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Δ&gt;0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Δ=0</a:t>
                      </a:r>
                      <a:endParaRPr lang="zh-CN" sz="32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Δ&lt;0</a:t>
                      </a:r>
                      <a:endParaRPr lang="zh-CN" sz="32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1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图象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8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与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x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轴的交点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⑦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⑧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⑨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无交点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>
                          <a:solidFill>
                            <a:srgbClr val="000000"/>
                          </a:solidFill>
                          <a:latin typeface="NEU-BZ"/>
                          <a:ea typeface="宋体" panose="02010600030101010101" pitchFamily="2" charset="-122"/>
                          <a:cs typeface="Times New Roman" panose="02020603050405020304"/>
                        </a:rPr>
                        <a:t>零点个数</a:t>
                      </a:r>
                      <a:endParaRPr lang="zh-CN" sz="32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方正书宋_GBK"/>
                          <a:cs typeface="Times New Roman" panose="02020603050405020304"/>
                        </a:rPr>
                        <a:t>⑩</a:t>
                      </a:r>
                      <a:endParaRPr lang="zh-CN" sz="3200" kern="100">
                        <a:solidFill>
                          <a:srgbClr val="000000"/>
                        </a:solidFill>
                        <a:latin typeface="NEU-BZ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658" name="14bx1rasx11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29454" y="1857364"/>
            <a:ext cx="1071570" cy="1008536"/>
          </a:xfrm>
          <a:prstGeom prst="rect">
            <a:avLst/>
          </a:prstGeom>
          <a:noFill/>
        </p:spPr>
      </p:pic>
      <p:pic>
        <p:nvPicPr>
          <p:cNvPr id="27657" name="14bx1rasx1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857364"/>
            <a:ext cx="1214446" cy="1196320"/>
          </a:xfrm>
          <a:prstGeom prst="rect">
            <a:avLst/>
          </a:prstGeom>
          <a:noFill/>
        </p:spPr>
      </p:pic>
      <p:pic>
        <p:nvPicPr>
          <p:cNvPr id="27656" name="14bx1rasx1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785926"/>
            <a:ext cx="1000132" cy="1216828"/>
          </a:xfrm>
          <a:prstGeom prst="rect">
            <a:avLst/>
          </a:prstGeom>
          <a:noFill/>
        </p:spPr>
      </p:pic>
      <p:pic>
        <p:nvPicPr>
          <p:cNvPr id="27655" name="图片 6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4714884"/>
            <a:ext cx="500066" cy="500066"/>
          </a:xfrm>
          <a:prstGeom prst="rect">
            <a:avLst/>
          </a:prstGeom>
          <a:noFill/>
        </p:spPr>
      </p:pic>
      <p:pic>
        <p:nvPicPr>
          <p:cNvPr id="27654" name="图片 6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4714884"/>
            <a:ext cx="381001" cy="500066"/>
          </a:xfrm>
          <a:prstGeom prst="rect">
            <a:avLst/>
          </a:prstGeom>
          <a:noFill/>
        </p:spPr>
      </p:pic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428596" y="5500702"/>
            <a:ext cx="82851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结论拓展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zh-CN" altLang="en-US" sz="3200" b="1" dirty="0">
                <a:solidFill>
                  <a:srgbClr val="FF0000"/>
                </a:solidFill>
              </a:rPr>
              <a:t>方程f(x)=0的实数根就是函数y=f(x)图象与x轴交点的横坐标。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0085" y="1993900"/>
            <a:ext cx="5617210" cy="183070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定义：</a:t>
            </a:r>
            <a:r>
              <a:rPr lang="zh-CN" altLang="en-US" sz="3200" noProof="1"/>
              <a:t>对于函数y=f(x),我们把使f(x)=0的实数x叫做函数y=f(x)的零点。</a:t>
            </a:r>
            <a:endParaRPr lang="zh-CN" altLang="en-US" sz="3200" noProof="1"/>
          </a:p>
        </p:txBody>
      </p:sp>
      <p:sp>
        <p:nvSpPr>
          <p:cNvPr id="12290" name="标题 3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方程的根与函数零点的关系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2291" name="内容占位符 2"/>
          <p:cNvSpPr>
            <a:spLocks noGrp="1" noChangeArrowheads="1"/>
          </p:cNvSpPr>
          <p:nvPr/>
        </p:nvSpPr>
        <p:spPr bwMode="auto">
          <a:xfrm>
            <a:off x="2859088" y="4275138"/>
            <a:ext cx="5618162" cy="1336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</a:rPr>
              <a:t>注意：函数的零点不是点,而是一个实数.</a:t>
            </a:r>
            <a:endParaRPr lang="zh-CN" altLang="en-US" sz="3200">
              <a:solidFill>
                <a:srgbClr val="FF00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内容占位符 2"/>
          <p:cNvSpPr>
            <a:spLocks noGrp="1" noChangeArrowheads="1"/>
          </p:cNvSpPr>
          <p:nvPr>
            <p:ph idx="1"/>
          </p:nvPr>
        </p:nvSpPr>
        <p:spPr>
          <a:xfrm>
            <a:off x="492125" y="1335088"/>
            <a:ext cx="1939925" cy="68897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smtClean="0">
                <a:ea typeface="黑体" panose="02010609060101010101" charset="-122"/>
              </a:rPr>
              <a:t>等价关系：</a:t>
            </a:r>
            <a:endParaRPr lang="zh-CN" altLang="en-US" sz="3200" smtClean="0">
              <a:ea typeface="黑体" panose="02010609060101010101" charset="-122"/>
            </a:endParaRPr>
          </a:p>
        </p:txBody>
      </p:sp>
      <p:sp>
        <p:nvSpPr>
          <p:cNvPr id="13314" name="标题 3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方程的根与函数零点的关系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3315" name="内容占位符 2"/>
          <p:cNvSpPr>
            <a:spLocks noGrp="1" noChangeArrowheads="1"/>
          </p:cNvSpPr>
          <p:nvPr/>
        </p:nvSpPr>
        <p:spPr bwMode="auto">
          <a:xfrm>
            <a:off x="3608388" y="2239963"/>
            <a:ext cx="3402012" cy="68897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/>
          <a:lstStyle/>
          <a:p>
            <a:pPr algn="just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</a:rPr>
              <a:t>方程</a:t>
            </a:r>
            <a:r>
              <a:rPr lang="en-US" altLang="zh-CN" sz="3200">
                <a:solidFill>
                  <a:srgbClr val="FF0000"/>
                </a:solidFill>
              </a:rPr>
              <a:t>f(x)=0</a:t>
            </a:r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</a:rPr>
              <a:t>有实根</a:t>
            </a:r>
            <a:endParaRPr lang="zh-CN" altLang="zh-CN" sz="32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492125" y="3865563"/>
            <a:ext cx="3489325" cy="1268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normAutofit/>
          </a:bodyPr>
          <a:lstStyle>
            <a:lvl1pPr marL="267970" indent="-267970" algn="just" rtl="0" fontAlgn="base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Char char="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</a:defRPr>
            </a:lvl1pPr>
            <a:lvl2pPr marL="267970" indent="-267970" algn="just" rtl="0" fontAlgn="base">
              <a:lnSpc>
                <a:spcPct val="130000"/>
              </a:lnSpc>
              <a:spcBef>
                <a:spcPct val="0"/>
              </a:spcBef>
              <a:spcAft>
                <a:spcPts val="450"/>
              </a:spcAft>
              <a:buClr>
                <a:srgbClr val="71C7E1"/>
              </a:buClr>
              <a:buFont typeface="幼圆" pitchFamily="49" charset="-122"/>
              <a:buChar char=" "/>
              <a:defRPr kern="1200">
                <a:solidFill>
                  <a:srgbClr val="7D7D7D"/>
                </a:solidFill>
                <a:latin typeface="幼圆" pitchFamily="49" charset="-122"/>
                <a:ea typeface="黑体" panose="02010609060101010101" charset="-122"/>
                <a:cs typeface="+mn-cs"/>
              </a:defRPr>
            </a:lvl2pPr>
            <a:lvl3pPr marL="539750" indent="-171450" algn="l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810260" indent="-171450" algn="l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080135" indent="-171450" algn="l" rtl="0" fontAlgn="base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350010" indent="-171450" algn="l" defTabSz="685800" rtl="0" eaLnBrk="1" latinLnBrk="0" hangingPunct="1">
              <a:spcBef>
                <a:spcPts val="225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noProof="1">
                <a:solidFill>
                  <a:srgbClr val="FF0000"/>
                </a:solidFill>
              </a:rPr>
              <a:t>函数</a:t>
            </a:r>
            <a:r>
              <a:rPr lang="en-US" altLang="zh-CN" sz="3200" noProof="1">
                <a:solidFill>
                  <a:srgbClr val="FF0000"/>
                </a:solidFill>
              </a:rPr>
              <a:t>y=f(x)</a:t>
            </a:r>
            <a:r>
              <a:rPr lang="zh-CN" altLang="en-US" sz="3200" noProof="1">
                <a:solidFill>
                  <a:srgbClr val="FF0000"/>
                </a:solidFill>
              </a:rPr>
              <a:t>的图像</a:t>
            </a:r>
            <a:endParaRPr lang="zh-CN" altLang="en-US" sz="3200" noProof="1">
              <a:solidFill>
                <a:srgbClr val="FF0000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noProof="1">
                <a:solidFill>
                  <a:srgbClr val="FF0000"/>
                </a:solidFill>
              </a:rPr>
              <a:t>与</a:t>
            </a:r>
            <a:r>
              <a:rPr lang="en-US" altLang="zh-CN" sz="3200" noProof="1">
                <a:solidFill>
                  <a:srgbClr val="FF0000"/>
                </a:solidFill>
              </a:rPr>
              <a:t>x</a:t>
            </a:r>
            <a:r>
              <a:rPr lang="zh-CN" altLang="zh-CN" sz="3200" noProof="1">
                <a:solidFill>
                  <a:srgbClr val="FF0000"/>
                </a:solidFill>
              </a:rPr>
              <a:t>轴有交点</a:t>
            </a:r>
            <a:endParaRPr lang="zh-CN" altLang="zh-CN" sz="3200" noProof="1">
              <a:solidFill>
                <a:srgbClr val="FF0000"/>
              </a:solidFill>
            </a:endParaRPr>
          </a:p>
        </p:txBody>
      </p:sp>
      <p:sp>
        <p:nvSpPr>
          <p:cNvPr id="13317" name="内容占位符 2"/>
          <p:cNvSpPr>
            <a:spLocks noGrp="1" noChangeArrowheads="1"/>
          </p:cNvSpPr>
          <p:nvPr/>
        </p:nvSpPr>
        <p:spPr bwMode="auto">
          <a:xfrm rot="-1140000">
            <a:off x="5246688" y="4894263"/>
            <a:ext cx="3487737" cy="8604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</a:ln>
        </p:spPr>
        <p:txBody>
          <a:bodyPr/>
          <a:lstStyle/>
          <a:p>
            <a:pPr algn="just">
              <a:spcBef>
                <a:spcPts val="225"/>
              </a:spcBef>
              <a:spcAft>
                <a:spcPts val="225"/>
              </a:spcAft>
              <a:buClr>
                <a:srgbClr val="6599E5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</a:rPr>
              <a:t>函数</a:t>
            </a:r>
            <a:r>
              <a:rPr lang="en-US" altLang="zh-CN" sz="3200">
                <a:solidFill>
                  <a:srgbClr val="FF0000"/>
                </a:solidFill>
              </a:rPr>
              <a:t>y=f(x)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charset="-122"/>
              </a:rPr>
              <a:t>有零点</a:t>
            </a:r>
            <a:endParaRPr lang="zh-CN" altLang="en-US" sz="32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0" name="左右箭头 9"/>
          <p:cNvSpPr/>
          <p:nvPr/>
        </p:nvSpPr>
        <p:spPr>
          <a:xfrm rot="5400000">
            <a:off x="5219700" y="3649663"/>
            <a:ext cx="2089150" cy="647700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1" name="左右箭头 10"/>
          <p:cNvSpPr/>
          <p:nvPr/>
        </p:nvSpPr>
        <p:spPr>
          <a:xfrm rot="960000">
            <a:off x="4052888" y="4786313"/>
            <a:ext cx="1393825" cy="647700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2" name="左右箭头 11"/>
          <p:cNvSpPr/>
          <p:nvPr/>
        </p:nvSpPr>
        <p:spPr>
          <a:xfrm rot="7380000">
            <a:off x="3629025" y="3105150"/>
            <a:ext cx="1104900" cy="647700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15" name=" 215">
            <a:hlinkClick r:id="rId1" action="ppaction://hlinksldjump"/>
          </p:cNvPr>
          <p:cNvSpPr/>
          <p:nvPr/>
        </p:nvSpPr>
        <p:spPr>
          <a:xfrm>
            <a:off x="493713" y="6092825"/>
            <a:ext cx="1338262" cy="557213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noProof="1">
                <a:solidFill>
                  <a:srgbClr val="FFFFFF"/>
                </a:solidFill>
              </a:rPr>
              <a:t>导图</a:t>
            </a: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3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函数零点的求法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14338" name="图片 4"/>
          <p:cNvPicPr>
            <a:picLocks noChangeAspect="1" noChangeArrowheads="1"/>
          </p:cNvPicPr>
          <p:nvPr/>
        </p:nvPicPr>
        <p:blipFill>
          <a:blip r:embed="rId1"/>
          <a:srcRect r="50000" b="14420"/>
          <a:stretch>
            <a:fillRect/>
          </a:stretch>
        </p:blipFill>
        <p:spPr bwMode="auto">
          <a:xfrm>
            <a:off x="595313" y="1497013"/>
            <a:ext cx="79517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文本框 5"/>
          <p:cNvSpPr txBox="1">
            <a:spLocks noChangeArrowheads="1"/>
          </p:cNvSpPr>
          <p:nvPr/>
        </p:nvSpPr>
        <p:spPr bwMode="auto">
          <a:xfrm>
            <a:off x="595313" y="3317875"/>
            <a:ext cx="7950200" cy="2625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ea typeface="微软雅黑" panose="020B0503020204020204" charset="-122"/>
              </a:rPr>
              <a:t>利用等价关系，可以求相应方程根，</a:t>
            </a:r>
            <a:endParaRPr lang="zh-CN" altLang="en-US" sz="3200" b="1"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ea typeface="微软雅黑" panose="020B0503020204020204" charset="-122"/>
              </a:rPr>
              <a:t>从而得到函数的零点；</a:t>
            </a:r>
            <a:endParaRPr lang="zh-CN" altLang="en-US" sz="3200" b="1"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ea typeface="微软雅黑" panose="020B0503020204020204" charset="-122"/>
              </a:rPr>
              <a:t>也可以画出相应函数的图像，考查</a:t>
            </a:r>
            <a:endParaRPr lang="zh-CN" altLang="en-US" sz="3200" b="1"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ea typeface="微软雅黑" panose="020B0503020204020204" charset="-122"/>
              </a:rPr>
              <a:t>图像与</a:t>
            </a:r>
            <a:r>
              <a:rPr lang="en-US" altLang="zh-CN" sz="3200" b="1">
                <a:ea typeface="微软雅黑" panose="020B0503020204020204" charset="-122"/>
              </a:rPr>
              <a:t>x</a:t>
            </a:r>
            <a:r>
              <a:rPr lang="zh-CN" altLang="zh-CN" sz="3200" b="1">
                <a:ea typeface="微软雅黑" panose="020B0503020204020204" charset="-122"/>
              </a:rPr>
              <a:t>轴交点的横坐标从而得到零点。</a:t>
            </a:r>
            <a:endParaRPr lang="zh-CN" altLang="zh-CN" sz="3200" b="1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0"/>
          <p:cNvSpPr>
            <a:spLocks noGrp="1" noChangeArrowheads="1"/>
          </p:cNvSpPr>
          <p:nvPr>
            <p:ph type="title"/>
          </p:nvPr>
        </p:nvSpPr>
        <p:spPr>
          <a:xfrm>
            <a:off x="2149475" y="431800"/>
            <a:ext cx="6762750" cy="70008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  <a:ea typeface="黑体" panose="02010609060101010101" charset="-122"/>
                <a:sym typeface="黑体" panose="02010609060101010101" charset="-122"/>
              </a:rPr>
              <a:t>函数零点的求法</a:t>
            </a:r>
            <a:endParaRPr lang="zh-CN" altLang="en-US" sz="3600" smtClean="0">
              <a:solidFill>
                <a:srgbClr val="FF0000"/>
              </a:solidFill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15362" name="图片 11"/>
          <p:cNvPicPr>
            <a:picLocks noChangeAspect="1" noChangeArrowheads="1"/>
          </p:cNvPicPr>
          <p:nvPr/>
        </p:nvPicPr>
        <p:blipFill>
          <a:blip r:embed="rId1"/>
          <a:srcRect l="-3296" r="29054" b="3679"/>
          <a:stretch>
            <a:fillRect/>
          </a:stretch>
        </p:blipFill>
        <p:spPr bwMode="auto">
          <a:xfrm>
            <a:off x="26988" y="1412875"/>
            <a:ext cx="9091612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14"/>
          <p:cNvPicPr>
            <a:picLocks noChangeAspect="1" noChangeArrowheads="1"/>
          </p:cNvPicPr>
          <p:nvPr/>
        </p:nvPicPr>
        <p:blipFill>
          <a:blip r:embed="rId2"/>
          <a:srcRect l="-2924" t="-11684" r="51071" b="4315"/>
          <a:stretch>
            <a:fillRect/>
          </a:stretch>
        </p:blipFill>
        <p:spPr bwMode="auto">
          <a:xfrm>
            <a:off x="1727200" y="4538663"/>
            <a:ext cx="739140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" name=" 215">
            <a:hlinkClick r:id="rId3" action="ppaction://hlinksldjump"/>
          </p:cNvPr>
          <p:cNvSpPr/>
          <p:nvPr/>
        </p:nvSpPr>
        <p:spPr>
          <a:xfrm>
            <a:off x="261938" y="5559425"/>
            <a:ext cx="1339850" cy="557213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noProof="1">
                <a:solidFill>
                  <a:srgbClr val="FFFFFF"/>
                </a:solidFill>
              </a:rPr>
              <a:t>导图</a:t>
            </a: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302*i*0"/>
  <p:tag name="KSO_WM_TEMPLATE_CATEGORY" val="custom"/>
  <p:tag name="KSO_WM_TEMPLATE_INDEX" val="176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76"/>
  <p:tag name="KSO_WM_UNIT_TYPE" val="a"/>
  <p:tag name="KSO_WM_UNIT_INDEX" val="1"/>
  <p:tag name="KSO_WM_UNIT_ID" val="302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_INDEX" val="0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302*i*2"/>
  <p:tag name="KSO_WM_TEMPLATE_CATEGORY" val="custom"/>
  <p:tag name="KSO_WM_TEMPLATE_INDEX" val="176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438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438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38"/>
  <p:tag name="KSO_WM_UNIT_TYPE" val="b"/>
  <p:tag name="KSO_WM_UNIT_INDEX" val="1"/>
  <p:tag name="KSO_WM_UNIT_ID" val="custom438_1*b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4"/>
  <p:tag name="KSO_WM_UNIT_PRESET_TEXT_LEN" val="26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38"/>
  <p:tag name="KSO_WM_UNIT_TYPE" val="a"/>
  <p:tag name="KSO_WM_UNIT_INDEX" val="1"/>
  <p:tag name="KSO_WM_UNIT_ID" val="custom438_1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EMPLATE_THUMBS_INDEX" val="1、4、5、9、12、14、19、20、22、25、29、31"/>
  <p:tag name="KSO_WM_TEMPLATE_CATEGORY" val="custom"/>
  <p:tag name="KSO_WM_TEMPLATE_INDEX" val="438"/>
  <p:tag name="KSO_WM_SLIDE_ID" val="custom43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heme/theme1.xml><?xml version="1.0" encoding="utf-8"?>
<a:theme xmlns:a="http://schemas.openxmlformats.org/drawingml/2006/main" name="A000120140530A34PPBG">
  <a:themeElements>
    <a:clrScheme name="自定义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1E5BB4"/>
      </a:accent1>
      <a:accent2>
        <a:srgbClr val="2797B9"/>
      </a:accent2>
      <a:accent3>
        <a:srgbClr val="149E97"/>
      </a:accent3>
      <a:accent4>
        <a:srgbClr val="7C9D41"/>
      </a:accent4>
      <a:accent5>
        <a:srgbClr val="D37051"/>
      </a:accent5>
      <a:accent6>
        <a:srgbClr val="D2689D"/>
      </a:accent6>
      <a:hlink>
        <a:srgbClr val="FFC000"/>
      </a:hlink>
      <a:folHlink>
        <a:srgbClr val="AFB2B4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1779</Words>
  <Application>WPS 演示</Application>
  <PresentationFormat>全屏显示(4:3)</PresentationFormat>
  <Paragraphs>285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43</vt:i4>
      </vt:variant>
      <vt:variant>
        <vt:lpstr>幻灯片标题</vt:lpstr>
      </vt:variant>
      <vt:variant>
        <vt:i4>27</vt:i4>
      </vt:variant>
    </vt:vector>
  </HeadingPairs>
  <TitlesOfParts>
    <vt:vector size="86" baseType="lpstr">
      <vt:lpstr>Arial</vt:lpstr>
      <vt:lpstr>宋体</vt:lpstr>
      <vt:lpstr>Wingdings</vt:lpstr>
      <vt:lpstr>微软雅黑</vt:lpstr>
      <vt:lpstr>黑体</vt:lpstr>
      <vt:lpstr>幼圆</vt:lpstr>
      <vt:lpstr>Baskerville Old Face</vt:lpstr>
      <vt:lpstr>Calibri</vt:lpstr>
      <vt:lpstr>Times New Roman</vt:lpstr>
      <vt:lpstr>方正书宋_GBK</vt:lpstr>
      <vt:lpstr>Times New Roman</vt:lpstr>
      <vt:lpstr>NEU-BZ</vt:lpstr>
      <vt:lpstr>Arial Unicode MS</vt:lpstr>
      <vt:lpstr>楷体</vt:lpstr>
      <vt:lpstr>Segoe Print</vt:lpstr>
      <vt:lpstr>A000120140530A34PPBG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思维导图</vt:lpstr>
      <vt:lpstr>方程的根与函数零点的关系</vt:lpstr>
      <vt:lpstr>方程的根与函数零点的关系</vt:lpstr>
      <vt:lpstr>二次函数y=ax2+bx+c(a&gt;0)的图象与零点的关系</vt:lpstr>
      <vt:lpstr>方程的根与函数零点的关系</vt:lpstr>
      <vt:lpstr>方程的根与函数零点的关系</vt:lpstr>
      <vt:lpstr>函数零点的求法</vt:lpstr>
      <vt:lpstr>函数零点的求法</vt:lpstr>
      <vt:lpstr>零点存在性定理</vt:lpstr>
      <vt:lpstr>零点存在性定理</vt:lpstr>
      <vt:lpstr>零点存在性定理</vt:lpstr>
      <vt:lpstr>零点存在性定理</vt:lpstr>
      <vt:lpstr>零点存在性定理</vt:lpstr>
      <vt:lpstr>零点存在性定理</vt:lpstr>
      <vt:lpstr>零点存在性定理</vt:lpstr>
      <vt:lpstr>零点存在性定理</vt:lpstr>
      <vt:lpstr>二次函数零点的分布问题</vt:lpstr>
      <vt:lpstr>二次函数零点的分布问题</vt:lpstr>
      <vt:lpstr>二次函数零点的分布问题</vt:lpstr>
      <vt:lpstr>二次函数零点的分布问题</vt:lpstr>
      <vt:lpstr>二次函数零点的分布问题</vt:lpstr>
      <vt:lpstr>二次函数零点的分布问题</vt:lpstr>
      <vt:lpstr>二次函数零点的分布问题</vt:lpstr>
      <vt:lpstr>二次函数零点的分布问题</vt:lpstr>
      <vt:lpstr>小结回顾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cbf</dc:creator>
  <cp:lastModifiedBy>dell</cp:lastModifiedBy>
  <cp:revision>31</cp:revision>
  <dcterms:created xsi:type="dcterms:W3CDTF">2016-11-08T15:31:00Z</dcterms:created>
  <dcterms:modified xsi:type="dcterms:W3CDTF">2017-11-10T02:00:47Z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