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 id="2147483677" r:id="rId2"/>
  </p:sldMasterIdLst>
  <p:sldIdLst>
    <p:sldId id="262" r:id="rId3"/>
    <p:sldId id="264" r:id="rId4"/>
    <p:sldId id="312" r:id="rId5"/>
    <p:sldId id="314" r:id="rId6"/>
    <p:sldId id="315" r:id="rId7"/>
    <p:sldId id="316" r:id="rId8"/>
    <p:sldId id="317" r:id="rId9"/>
    <p:sldId id="306" r:id="rId10"/>
    <p:sldId id="318" r:id="rId11"/>
    <p:sldId id="319" r:id="rId12"/>
    <p:sldId id="320" r:id="rId13"/>
    <p:sldId id="260" r:id="rId14"/>
    <p:sldId id="321" r:id="rId15"/>
    <p:sldId id="32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a:srgbClr val="00A1E9"/>
    <a:srgbClr val="17B7FF"/>
    <a:srgbClr val="0066CC"/>
    <a:srgbClr val="02B0F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333" autoAdjust="0"/>
  </p:normalViewPr>
  <p:slideViewPr>
    <p:cSldViewPr snapToGrid="0">
      <p:cViewPr varScale="1">
        <p:scale>
          <a:sx n="88" d="100"/>
          <a:sy n="88" d="100"/>
        </p:scale>
        <p:origin x="-162" y="-108"/>
      </p:cViewPr>
      <p:guideLst>
        <p:guide orient="horz" pos="214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FD3B61F3-DABD-4D26-8DF9-C03C8A069B9B}" type="datetimeFigureOut">
              <a:rPr lang="zh-CN" altLang="en-US" smtClean="0"/>
              <a:pPr/>
              <a:t>2019/2/28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C29070B1-5320-4AD1-9F6B-8453A41EDF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FD3B61F3-DABD-4D26-8DF9-C03C8A069B9B}" type="datetimeFigureOut">
              <a:rPr lang="zh-CN" altLang="en-US" smtClean="0"/>
              <a:pPr/>
              <a:t>2019/2/28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29070B1-5320-4AD1-9F6B-8453A41EDF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FD3B61F3-DABD-4D26-8DF9-C03C8A069B9B}" type="datetimeFigureOut">
              <a:rPr lang="zh-CN" altLang="en-US" smtClean="0"/>
              <a:pPr/>
              <a:t>2019/2/28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29070B1-5320-4AD1-9F6B-8453A41EDFD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9">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2.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2.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5.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12.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5.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12.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5.xml"/><Relationship Id="rId1" Type="http://schemas.openxmlformats.org/officeDocument/2006/relationships/vmlDrawing" Target="../drawings/vmlDrawing12.vml"/><Relationship Id="rId6" Type="http://schemas.openxmlformats.org/officeDocument/2006/relationships/package" Target="../embeddings/Microsoft_Office_Word___12.docx"/><Relationship Id="rId5" Type="http://schemas.openxmlformats.org/officeDocument/2006/relationships/slide" Target="slide12.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2.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2.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2.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2.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2.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2.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小专题</a:t>
            </a:r>
            <a:r>
              <a:rPr lang="en-US" altLang="zh-CN" dirty="0"/>
              <a:t>(  </a:t>
            </a:r>
            <a:r>
              <a:rPr lang="zh-CN" altLang="zh-CN" dirty="0"/>
              <a:t>二</a:t>
            </a:r>
            <a:r>
              <a:rPr lang="en-US" altLang="zh-CN" dirty="0"/>
              <a:t>  )</a:t>
            </a:r>
            <a:r>
              <a:rPr lang="zh-CN" altLang="zh-CN" i="1" dirty="0"/>
              <a:t>　</a:t>
            </a:r>
            <a:r>
              <a:rPr lang="zh-CN" altLang="zh-CN" dirty="0"/>
              <a:t>二次根式运算规律的探究</a:t>
            </a: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2</a:t>
            </a:r>
            <a:endParaRPr lang="zh-CN" altLang="en-US" dirty="0">
              <a:solidFill>
                <a:srgbClr val="C00000"/>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sp>
        <p:nvSpPr>
          <p:cNvPr id="5" name="矩形 4"/>
          <p:cNvSpPr>
            <a:spLocks noChangeAspect="1"/>
          </p:cNvSpPr>
          <p:nvPr/>
        </p:nvSpPr>
        <p:spPr>
          <a:xfrm>
            <a:off x="381000" y="1718880"/>
            <a:ext cx="3578224" cy="53553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en-US" altLang="zh-CN" sz="2400" i="1"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现有一组有规律的数</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en-US" sz="2400" dirty="0" smtClean="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02095857"/>
              </p:ext>
            </p:extLst>
          </p:nvPr>
        </p:nvGraphicFramePr>
        <p:xfrm>
          <a:off x="380999" y="2270189"/>
          <a:ext cx="11310144" cy="823515"/>
        </p:xfrm>
        <a:graphic>
          <a:graphicData uri="http://schemas.openxmlformats.org/presentationml/2006/ole">
            <p:oleObj spid="_x0000_s8196" name="文档" r:id="rId6" imgW="4917454" imgH="358050" progId="Word.Document.12">
              <p:embed/>
            </p:oleObj>
          </a:graphicData>
        </a:graphic>
      </p:graphicFrame>
      <p:sp>
        <p:nvSpPr>
          <p:cNvPr id="8" name="矩形 7"/>
          <p:cNvSpPr>
            <a:spLocks noChangeAspect="1"/>
          </p:cNvSpPr>
          <p:nvPr/>
        </p:nvSpPr>
        <p:spPr>
          <a:xfrm>
            <a:off x="381000" y="3168884"/>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第</a:t>
            </a:r>
            <a:r>
              <a:rPr lang="en-US" altLang="zh-CN" sz="2400" dirty="0">
                <a:solidFill>
                  <a:srgbClr val="000000"/>
                </a:solidFill>
                <a:latin typeface="Times New Roman" panose="02020603050405020304" pitchFamily="18" charset="0"/>
                <a:cs typeface="Times New Roman" panose="02020603050405020304" pitchFamily="18" charset="0"/>
              </a:rPr>
              <a:t>50</a:t>
            </a:r>
            <a:r>
              <a:rPr lang="zh-CN" altLang="zh-CN" sz="2400" dirty="0">
                <a:solidFill>
                  <a:srgbClr val="000000"/>
                </a:solidFill>
                <a:latin typeface="Times New Roman" panose="02020603050405020304" pitchFamily="18" charset="0"/>
                <a:cs typeface="Times New Roman" panose="02020603050405020304" pitchFamily="18" charset="0"/>
              </a:rPr>
              <a:t>个数是什么数</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把从第</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个数开始的前</a:t>
            </a:r>
            <a:r>
              <a:rPr lang="en-US" altLang="zh-CN" sz="2400" dirty="0">
                <a:solidFill>
                  <a:srgbClr val="000000"/>
                </a:solidFill>
                <a:latin typeface="Times New Roman" panose="02020603050405020304" pitchFamily="18" charset="0"/>
                <a:cs typeface="Times New Roman" panose="02020603050405020304" pitchFamily="18" charset="0"/>
              </a:rPr>
              <a:t>2017</a:t>
            </a:r>
            <a:r>
              <a:rPr lang="zh-CN" altLang="zh-CN" sz="2400" dirty="0">
                <a:solidFill>
                  <a:srgbClr val="000000"/>
                </a:solidFill>
                <a:latin typeface="Times New Roman" panose="02020603050405020304" pitchFamily="18" charset="0"/>
                <a:cs typeface="Times New Roman" panose="02020603050405020304" pitchFamily="18" charset="0"/>
              </a:rPr>
              <a:t>个数相加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结果是多少</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从第</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个数起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把连续若干个数的平方相加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如果和为</a:t>
            </a:r>
            <a:r>
              <a:rPr lang="en-US" altLang="zh-CN" sz="2400" dirty="0">
                <a:solidFill>
                  <a:srgbClr val="000000"/>
                </a:solidFill>
                <a:latin typeface="Times New Roman" panose="02020603050405020304" pitchFamily="18" charset="0"/>
                <a:cs typeface="Times New Roman" panose="02020603050405020304" pitchFamily="18" charset="0"/>
              </a:rPr>
              <a:t>520,</a:t>
            </a:r>
            <a:r>
              <a:rPr lang="zh-CN" altLang="zh-CN" sz="2400" dirty="0">
                <a:solidFill>
                  <a:srgbClr val="000000"/>
                </a:solidFill>
                <a:latin typeface="Times New Roman" panose="02020603050405020304" pitchFamily="18" charset="0"/>
                <a:cs typeface="Times New Roman" panose="02020603050405020304" pitchFamily="18" charset="0"/>
              </a:rPr>
              <a:t>那么一共是多少个数的平方相加</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73952090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2</a:t>
            </a:r>
            <a:endParaRPr lang="zh-CN" altLang="en-US" dirty="0">
              <a:solidFill>
                <a:srgbClr val="C00000"/>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68737882"/>
              </p:ext>
            </p:extLst>
          </p:nvPr>
        </p:nvGraphicFramePr>
        <p:xfrm>
          <a:off x="380999" y="1897666"/>
          <a:ext cx="11310144" cy="3267523"/>
        </p:xfrm>
        <a:graphic>
          <a:graphicData uri="http://schemas.openxmlformats.org/presentationml/2006/ole">
            <p:oleObj spid="_x0000_s9220" name="文档" r:id="rId6" imgW="4917454" imgH="1420662" progId="Word.Document.12">
              <p:embed/>
            </p:oleObj>
          </a:graphicData>
        </a:graphic>
      </p:graphicFrame>
    </p:spTree>
    <p:extLst>
      <p:ext uri="{BB962C8B-B14F-4D97-AF65-F5344CB8AC3E}">
        <p14:creationId xmlns:p14="http://schemas.microsoft.com/office/powerpoint/2010/main" xmlns="" val="941654139"/>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3</a:t>
            </a:r>
            <a:endParaRPr lang="zh-CN" altLang="en-US" dirty="0">
              <a:solidFill>
                <a:srgbClr val="C00000"/>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02785315"/>
              </p:ext>
            </p:extLst>
          </p:nvPr>
        </p:nvGraphicFramePr>
        <p:xfrm>
          <a:off x="384175" y="1563688"/>
          <a:ext cx="11290300" cy="4306887"/>
        </p:xfrm>
        <a:graphic>
          <a:graphicData uri="http://schemas.openxmlformats.org/presentationml/2006/ole">
            <p:oleObj spid="_x0000_s10244" name="文档" r:id="rId6" imgW="4917454" imgH="1884361" progId="Word.Document.12">
              <p:embed/>
            </p:oleObj>
          </a:graphicData>
        </a:graphic>
      </p:graphicFrame>
      <p:sp>
        <p:nvSpPr>
          <p:cNvPr id="9" name="矩形 8"/>
          <p:cNvSpPr/>
          <p:nvPr/>
        </p:nvSpPr>
        <p:spPr>
          <a:xfrm>
            <a:off x="5878416" y="3327760"/>
            <a:ext cx="2041217" cy="387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5866225" y="3727227"/>
            <a:ext cx="2041217" cy="0"/>
          </a:xfrm>
          <a:prstGeom prst="line">
            <a:avLst/>
          </a:prstGeom>
        </p:spPr>
        <p:style>
          <a:lnRef idx="1">
            <a:schemeClr val="dk1"/>
          </a:lnRef>
          <a:fillRef idx="0">
            <a:schemeClr val="dk1"/>
          </a:fillRef>
          <a:effectRef idx="0">
            <a:schemeClr val="dk1"/>
          </a:effectRef>
          <a:fontRef idx="minor">
            <a:schemeClr val="tx1"/>
          </a:fontRef>
        </p:style>
      </p:cxnSp>
      <p:sp>
        <p:nvSpPr>
          <p:cNvPr id="11" name="矩形 10"/>
          <p:cNvSpPr/>
          <p:nvPr/>
        </p:nvSpPr>
        <p:spPr>
          <a:xfrm>
            <a:off x="221533" y="4660614"/>
            <a:ext cx="10115835" cy="17556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3</a:t>
            </a:r>
            <a:endParaRPr lang="zh-CN" altLang="en-US" dirty="0">
              <a:solidFill>
                <a:srgbClr val="C00000"/>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690048472"/>
              </p:ext>
            </p:extLst>
          </p:nvPr>
        </p:nvGraphicFramePr>
        <p:xfrm>
          <a:off x="380999" y="1744408"/>
          <a:ext cx="11310144" cy="3804922"/>
        </p:xfrm>
        <a:graphic>
          <a:graphicData uri="http://schemas.openxmlformats.org/presentationml/2006/ole">
            <p:oleObj spid="_x0000_s11268" name="文档" r:id="rId6" imgW="4917454" imgH="1654314" progId="Word.Document.12">
              <p:embed/>
            </p:oleObj>
          </a:graphicData>
        </a:graphic>
      </p:graphicFrame>
    </p:spTree>
    <p:extLst>
      <p:ext uri="{BB962C8B-B14F-4D97-AF65-F5344CB8AC3E}">
        <p14:creationId xmlns:p14="http://schemas.microsoft.com/office/powerpoint/2010/main" xmlns="" val="3947477153"/>
      </p:ext>
    </p:extLst>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3</a:t>
            </a:r>
            <a:endParaRPr lang="zh-CN" altLang="en-US" dirty="0">
              <a:solidFill>
                <a:srgbClr val="C00000"/>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77149495"/>
              </p:ext>
            </p:extLst>
          </p:nvPr>
        </p:nvGraphicFramePr>
        <p:xfrm>
          <a:off x="380999" y="1467326"/>
          <a:ext cx="11310144" cy="4912066"/>
        </p:xfrm>
        <a:graphic>
          <a:graphicData uri="http://schemas.openxmlformats.org/presentationml/2006/ole">
            <p:oleObj spid="_x0000_s12292" name="文档" r:id="rId6" imgW="4917454" imgH="2135681" progId="Word.Document.12">
              <p:embed/>
            </p:oleObj>
          </a:graphicData>
        </a:graphic>
      </p:graphicFrame>
      <p:sp>
        <p:nvSpPr>
          <p:cNvPr id="6" name="矩形 5"/>
          <p:cNvSpPr/>
          <p:nvPr/>
        </p:nvSpPr>
        <p:spPr>
          <a:xfrm>
            <a:off x="346442" y="4133671"/>
            <a:ext cx="8596080" cy="2379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9868254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专题概述.EPS" descr="id:2147495385;FounderCES"/>
          <p:cNvPicPr/>
          <p:nvPr/>
        </p:nvPicPr>
        <p:blipFill>
          <a:blip r:embed="rId2"/>
          <a:stretch>
            <a:fillRect/>
          </a:stretch>
        </p:blipFill>
        <p:spPr>
          <a:xfrm>
            <a:off x="4871085" y="2336241"/>
            <a:ext cx="2303526" cy="542179"/>
          </a:xfrm>
          <a:prstGeom prst="rect">
            <a:avLst/>
          </a:prstGeom>
        </p:spPr>
      </p:pic>
      <p:sp>
        <p:nvSpPr>
          <p:cNvPr id="2" name="矩形 1"/>
          <p:cNvSpPr>
            <a:spLocks noChangeAspect="1"/>
          </p:cNvSpPr>
          <p:nvPr/>
        </p:nvSpPr>
        <p:spPr>
          <a:xfrm>
            <a:off x="381000" y="2878420"/>
            <a:ext cx="11430000" cy="137954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以二次根式的运算为载体的规律探究题是中考常考题型之一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这类题新颖、独特、综合性强</a:t>
            </a:r>
            <a:r>
              <a:rPr lang="en-US" altLang="zh-CN" sz="2400" i="1"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解此类题先要通过观察题目中所给出的若干个与二次根式有关的算式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从中寻找它们的共性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进而归纳、猜想出一般的结论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再利用探究的结论解决新的问题</a:t>
            </a:r>
            <a:r>
              <a:rPr lang="en-US" altLang="zh-CN" sz="2400" i="1"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3" action="ppaction://hlinksldjump"/>
          </p:cNvPr>
          <p:cNvSpPr/>
          <p:nvPr/>
        </p:nvSpPr>
        <p:spPr>
          <a:xfrm>
            <a:off x="49311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1</a:t>
            </a:r>
            <a:endParaRPr lang="zh-CN" altLang="en-US" dirty="0">
              <a:solidFill>
                <a:srgbClr val="C00000"/>
              </a:solidFill>
            </a:endParaRPr>
          </a:p>
        </p:txBody>
      </p:sp>
      <p:sp>
        <p:nvSpPr>
          <p:cNvPr id="5" name="圆角矩形 4">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6" name="圆角矩形 5">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15404416"/>
              </p:ext>
            </p:extLst>
          </p:nvPr>
        </p:nvGraphicFramePr>
        <p:xfrm>
          <a:off x="380999" y="1787430"/>
          <a:ext cx="11310144" cy="3324747"/>
        </p:xfrm>
        <a:graphic>
          <a:graphicData uri="http://schemas.openxmlformats.org/presentationml/2006/ole">
            <p:oleObj spid="_x0000_s1028" name="文档" r:id="rId6" imgW="4917454" imgH="1445542" progId="Word.Document.12">
              <p:embed/>
            </p:oleObj>
          </a:graphicData>
        </a:graphic>
      </p:graphicFrame>
      <p:sp>
        <p:nvSpPr>
          <p:cNvPr id="7" name="矩形 6"/>
          <p:cNvSpPr/>
          <p:nvPr/>
        </p:nvSpPr>
        <p:spPr>
          <a:xfrm>
            <a:off x="5966360" y="2632944"/>
            <a:ext cx="1085544" cy="32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68460" y="3030496"/>
            <a:ext cx="612761" cy="32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3774" y="3808208"/>
            <a:ext cx="9956103" cy="1399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6066380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3" action="ppaction://hlinksldjump"/>
          </p:cNvPr>
          <p:cNvSpPr/>
          <p:nvPr/>
        </p:nvSpPr>
        <p:spPr>
          <a:xfrm>
            <a:off x="49311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1</a:t>
            </a:r>
            <a:endParaRPr lang="zh-CN" altLang="en-US" dirty="0">
              <a:solidFill>
                <a:srgbClr val="C00000"/>
              </a:solidFill>
            </a:endParaRPr>
          </a:p>
        </p:txBody>
      </p:sp>
      <p:sp>
        <p:nvSpPr>
          <p:cNvPr id="5" name="圆角矩形 4">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6" name="圆角矩形 5">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232516845"/>
              </p:ext>
            </p:extLst>
          </p:nvPr>
        </p:nvGraphicFramePr>
        <p:xfrm>
          <a:off x="380999" y="1548574"/>
          <a:ext cx="11310144" cy="4594436"/>
        </p:xfrm>
        <a:graphic>
          <a:graphicData uri="http://schemas.openxmlformats.org/presentationml/2006/ole">
            <p:oleObj spid="_x0000_s2052" name="文档" r:id="rId6" imgW="4917454" imgH="1997581" progId="Word.Document.12">
              <p:embed/>
            </p:oleObj>
          </a:graphicData>
        </a:graphic>
      </p:graphicFrame>
      <p:sp>
        <p:nvSpPr>
          <p:cNvPr id="9" name="矩形 8"/>
          <p:cNvSpPr/>
          <p:nvPr/>
        </p:nvSpPr>
        <p:spPr>
          <a:xfrm>
            <a:off x="3950121" y="4308529"/>
            <a:ext cx="897144" cy="10028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937929" y="5323552"/>
            <a:ext cx="89714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40126743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3" action="ppaction://hlinksldjump"/>
          </p:cNvPr>
          <p:cNvSpPr/>
          <p:nvPr/>
        </p:nvSpPr>
        <p:spPr>
          <a:xfrm>
            <a:off x="49311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1</a:t>
            </a:r>
            <a:endParaRPr lang="zh-CN" altLang="en-US" dirty="0">
              <a:solidFill>
                <a:srgbClr val="C00000"/>
              </a:solidFill>
            </a:endParaRPr>
          </a:p>
        </p:txBody>
      </p:sp>
      <p:sp>
        <p:nvSpPr>
          <p:cNvPr id="5" name="圆角矩形 4">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6" name="圆角矩形 5">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69421123"/>
              </p:ext>
            </p:extLst>
          </p:nvPr>
        </p:nvGraphicFramePr>
        <p:xfrm>
          <a:off x="380999" y="2119122"/>
          <a:ext cx="11310144" cy="2250775"/>
        </p:xfrm>
        <a:graphic>
          <a:graphicData uri="http://schemas.openxmlformats.org/presentationml/2006/ole">
            <p:oleObj spid="_x0000_s3076" name="文档" r:id="rId6" imgW="4917454" imgH="978598" progId="Word.Document.12">
              <p:embed/>
            </p:oleObj>
          </a:graphicData>
        </a:graphic>
      </p:graphicFrame>
    </p:spTree>
    <p:extLst>
      <p:ext uri="{BB962C8B-B14F-4D97-AF65-F5344CB8AC3E}">
        <p14:creationId xmlns:p14="http://schemas.microsoft.com/office/powerpoint/2010/main" xmlns="" val="295147192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3" action="ppaction://hlinksldjump"/>
          </p:cNvPr>
          <p:cNvSpPr/>
          <p:nvPr/>
        </p:nvSpPr>
        <p:spPr>
          <a:xfrm>
            <a:off x="49311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1</a:t>
            </a:r>
            <a:endParaRPr lang="zh-CN" altLang="en-US" dirty="0">
              <a:solidFill>
                <a:srgbClr val="C00000"/>
              </a:solidFill>
            </a:endParaRPr>
          </a:p>
        </p:txBody>
      </p:sp>
      <p:sp>
        <p:nvSpPr>
          <p:cNvPr id="5" name="圆角矩形 4">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6" name="圆角矩形 5">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80865655"/>
              </p:ext>
            </p:extLst>
          </p:nvPr>
        </p:nvGraphicFramePr>
        <p:xfrm>
          <a:off x="380999" y="1385855"/>
          <a:ext cx="11310144" cy="5339995"/>
        </p:xfrm>
        <a:graphic>
          <a:graphicData uri="http://schemas.openxmlformats.org/presentationml/2006/ole">
            <p:oleObj spid="_x0000_s4100" name="文档" r:id="rId6" imgW="4917454" imgH="2321737" progId="Word.Document.12">
              <p:embed/>
            </p:oleObj>
          </a:graphicData>
        </a:graphic>
      </p:graphicFrame>
    </p:spTree>
    <p:extLst>
      <p:ext uri="{BB962C8B-B14F-4D97-AF65-F5344CB8AC3E}">
        <p14:creationId xmlns:p14="http://schemas.microsoft.com/office/powerpoint/2010/main" xmlns="" val="248498757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3" action="ppaction://hlinksldjump"/>
          </p:cNvPr>
          <p:cNvSpPr/>
          <p:nvPr/>
        </p:nvSpPr>
        <p:spPr>
          <a:xfrm>
            <a:off x="49311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1</a:t>
            </a:r>
            <a:endParaRPr lang="zh-CN" altLang="en-US" dirty="0">
              <a:solidFill>
                <a:srgbClr val="C00000"/>
              </a:solidFill>
            </a:endParaRPr>
          </a:p>
        </p:txBody>
      </p:sp>
      <p:sp>
        <p:nvSpPr>
          <p:cNvPr id="5" name="圆角矩形 4">
            <a:hlinkClick r:id="rId4" action="ppaction://hlinksldjump"/>
          </p:cNvPr>
          <p:cNvSpPr/>
          <p:nvPr/>
        </p:nvSpPr>
        <p:spPr>
          <a:xfrm>
            <a:off x="177327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2</a:t>
            </a:r>
            <a:endParaRPr lang="zh-CN" altLang="en-US" dirty="0">
              <a:solidFill>
                <a:schemeClr val="bg1"/>
              </a:solidFill>
            </a:endParaRPr>
          </a:p>
        </p:txBody>
      </p:sp>
      <p:sp>
        <p:nvSpPr>
          <p:cNvPr id="6" name="圆角矩形 5">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80058948"/>
              </p:ext>
            </p:extLst>
          </p:nvPr>
        </p:nvGraphicFramePr>
        <p:xfrm>
          <a:off x="380999" y="1445102"/>
          <a:ext cx="11310144" cy="5012413"/>
        </p:xfrm>
        <a:graphic>
          <a:graphicData uri="http://schemas.openxmlformats.org/presentationml/2006/ole">
            <p:oleObj spid="_x0000_s5124" name="文档" r:id="rId6" imgW="4917454" imgH="2179310" progId="Word.Document.12">
              <p:embed/>
            </p:oleObj>
          </a:graphicData>
        </a:graphic>
      </p:graphicFrame>
      <p:sp>
        <p:nvSpPr>
          <p:cNvPr id="7" name="矩形 6"/>
          <p:cNvSpPr/>
          <p:nvPr/>
        </p:nvSpPr>
        <p:spPr>
          <a:xfrm>
            <a:off x="252532" y="3389752"/>
            <a:ext cx="8178546" cy="30832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19735476"/>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2</a:t>
            </a:r>
            <a:endParaRPr lang="zh-CN" altLang="en-US" dirty="0">
              <a:solidFill>
                <a:srgbClr val="C00000"/>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38250570"/>
              </p:ext>
            </p:extLst>
          </p:nvPr>
        </p:nvGraphicFramePr>
        <p:xfrm>
          <a:off x="380999" y="1500154"/>
          <a:ext cx="11441764" cy="4816694"/>
        </p:xfrm>
        <a:graphic>
          <a:graphicData uri="http://schemas.openxmlformats.org/presentationml/2006/ole">
            <p:oleObj spid="_x0000_s6148" name="文档" r:id="rId6" imgW="4974680" imgH="2094215" progId="Word.Document.12">
              <p:embed/>
            </p:oleObj>
          </a:graphicData>
        </a:graphic>
      </p:graphicFrame>
      <p:sp>
        <p:nvSpPr>
          <p:cNvPr id="7" name="矩形 6"/>
          <p:cNvSpPr/>
          <p:nvPr/>
        </p:nvSpPr>
        <p:spPr>
          <a:xfrm>
            <a:off x="7176830" y="2343260"/>
            <a:ext cx="403520" cy="3520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9311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类型</a:t>
            </a:r>
            <a:r>
              <a:rPr lang="en-US" altLang="zh-CN" dirty="0" smtClean="0">
                <a:solidFill>
                  <a:schemeClr val="bg1"/>
                </a:solidFill>
              </a:rPr>
              <a:t>1</a:t>
            </a:r>
            <a:endParaRPr lang="zh-CN" altLang="en-US" dirty="0">
              <a:solidFill>
                <a:schemeClr val="bg1"/>
              </a:solidFill>
            </a:endParaRPr>
          </a:p>
        </p:txBody>
      </p:sp>
      <p:sp>
        <p:nvSpPr>
          <p:cNvPr id="3" name="圆角矩形 2">
            <a:hlinkClick r:id="rId4" action="ppaction://hlinksldjump"/>
          </p:cNvPr>
          <p:cNvSpPr/>
          <p:nvPr/>
        </p:nvSpPr>
        <p:spPr>
          <a:xfrm>
            <a:off x="1773274" y="957426"/>
            <a:ext cx="1183342" cy="376518"/>
          </a:xfrm>
          <a:prstGeom prst="roundRect">
            <a:avLst/>
          </a:prstGeom>
          <a:solidFill>
            <a:srgbClr val="FFF100"/>
          </a:solidFill>
          <a:ln>
            <a:solidFill>
              <a:srgbClr val="FFF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类型</a:t>
            </a:r>
            <a:r>
              <a:rPr lang="en-US" altLang="zh-CN" dirty="0">
                <a:solidFill>
                  <a:srgbClr val="C00000"/>
                </a:solidFill>
              </a:rPr>
              <a:t>2</a:t>
            </a:r>
            <a:endParaRPr lang="zh-CN" altLang="en-US" dirty="0">
              <a:solidFill>
                <a:srgbClr val="C00000"/>
              </a:solidFill>
            </a:endParaRPr>
          </a:p>
        </p:txBody>
      </p:sp>
      <p:sp>
        <p:nvSpPr>
          <p:cNvPr id="4" name="圆角矩形 3">
            <a:hlinkClick r:id="rId5" action="ppaction://hlinksldjump"/>
          </p:cNvPr>
          <p:cNvSpPr/>
          <p:nvPr/>
        </p:nvSpPr>
        <p:spPr>
          <a:xfrm>
            <a:off x="3053434" y="957426"/>
            <a:ext cx="1183342" cy="376518"/>
          </a:xfrm>
          <a:prstGeom prst="roundRect">
            <a:avLst/>
          </a:prstGeom>
          <a:solidFill>
            <a:srgbClr val="17B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类型</a:t>
            </a:r>
            <a:r>
              <a:rPr lang="en-US" altLang="zh-CN" dirty="0">
                <a:solidFill>
                  <a:schemeClr val="bg1"/>
                </a:solidFill>
              </a:rPr>
              <a:t>3</a:t>
            </a:r>
            <a:endParaRPr lang="zh-CN" altLang="en-US" dirty="0">
              <a:solidFill>
                <a:schemeClr val="bg1"/>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239002737"/>
              </p:ext>
            </p:extLst>
          </p:nvPr>
        </p:nvGraphicFramePr>
        <p:xfrm>
          <a:off x="380999" y="1593753"/>
          <a:ext cx="11443420" cy="4218754"/>
        </p:xfrm>
        <a:graphic>
          <a:graphicData uri="http://schemas.openxmlformats.org/presentationml/2006/ole">
            <p:oleObj spid="_x0000_s7172" name="文档" r:id="rId6" imgW="4975400" imgH="1834241" progId="Word.Document.12">
              <p:embed/>
            </p:oleObj>
          </a:graphicData>
        </a:graphic>
      </p:graphicFrame>
      <p:sp>
        <p:nvSpPr>
          <p:cNvPr id="6" name="矩形 5"/>
          <p:cNvSpPr/>
          <p:nvPr/>
        </p:nvSpPr>
        <p:spPr>
          <a:xfrm>
            <a:off x="778080" y="5052448"/>
            <a:ext cx="1444859" cy="729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765888" y="5793703"/>
            <a:ext cx="1444859"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48896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30</TotalTime>
  <Words>318</Words>
  <Application>Microsoft Office PowerPoint</Application>
  <PresentationFormat>自定义</PresentationFormat>
  <Paragraphs>42</Paragraphs>
  <Slides>14</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17" baseType="lpstr">
      <vt:lpstr>主题2</vt:lpstr>
      <vt:lpstr>海阔天空</vt:lpstr>
      <vt:lpstr>文档</vt:lpstr>
      <vt:lpstr>小专题(  二  )　二次根式运算规律的探究</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2018-10-20T02:37:35Z</dcterms:created>
  <dcterms:modified xsi:type="dcterms:W3CDTF">2019-02-28T06:20:33Z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