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3"/>
    <p:sldId id="257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6" r:id="rId13"/>
    <p:sldId id="282" r:id="rId14"/>
    <p:sldId id="283" r:id="rId15"/>
    <p:sldId id="284" r:id="rId16"/>
    <p:sldId id="285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14" y="-264"/>
      </p:cViewPr>
      <p:guideLst>
        <p:guide orient="horz" pos="220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049" descr="bg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27"/>
          <p:cNvSpPr>
            <a:spLocks noGrp="1"/>
          </p:cNvSpPr>
          <p:nvPr>
            <p:ph type="ctrTitle"/>
          </p:nvPr>
        </p:nvSpPr>
        <p:spPr>
          <a:xfrm>
            <a:off x="624417" y="2997200"/>
            <a:ext cx="10943167" cy="9604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r">
              <a:defRPr sz="3400" b="0" kern="1200">
                <a:solidFill>
                  <a:schemeClr val="tx1"/>
                </a:solidFill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Rectangle 31"/>
          <p:cNvSpPr>
            <a:spLocks noGrp="1"/>
          </p:cNvSpPr>
          <p:nvPr>
            <p:ph type="subTitle" idx="1" hasCustomPrompt="1"/>
          </p:nvPr>
        </p:nvSpPr>
        <p:spPr>
          <a:xfrm>
            <a:off x="624417" y="3952875"/>
            <a:ext cx="10943167" cy="4079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r">
              <a:buNone/>
              <a:defRPr sz="1800" b="0" kern="1200">
                <a:ea typeface="微软雅黑" panose="020B0503020204020204" charset="-122"/>
              </a:defRPr>
            </a:lvl1pPr>
            <a:lvl2pPr marL="457200" lvl="1" indent="-457200" algn="ctr">
              <a:buNone/>
              <a:defRPr sz="1800" b="1" kern="1200">
                <a:ea typeface="华文细黑" pitchFamily="2" charset="-122"/>
              </a:defRPr>
            </a:lvl2pPr>
            <a:lvl3pPr marL="914400" lvl="2" indent="-914400" algn="ctr">
              <a:buNone/>
              <a:defRPr sz="1800" b="1" kern="1200">
                <a:ea typeface="华文细黑" pitchFamily="2" charset="-122"/>
              </a:defRPr>
            </a:lvl3pPr>
            <a:lvl4pPr marL="1371600" lvl="3" indent="-1371600" algn="ctr">
              <a:buNone/>
              <a:defRPr sz="1800" b="1" kern="1200">
                <a:ea typeface="华文细黑" pitchFamily="2" charset="-122"/>
              </a:defRPr>
            </a:lvl4pPr>
            <a:lvl5pPr marL="1828800" lvl="4" indent="-1828800" algn="ctr">
              <a:buNone/>
              <a:defRPr sz="1800" b="1" kern="1200">
                <a:ea typeface="华文细黑" pitchFamily="2" charset="-122"/>
              </a:defRPr>
            </a:lvl5pPr>
          </a:lstStyle>
          <a:p>
            <a:pPr lvl="0"/>
            <a:r>
              <a:rPr lang="zh-CN" altLang="en-US"/>
              <a:t>单击添加署名或公司信息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3380" y="190500"/>
            <a:ext cx="2736320" cy="61182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17" y="190500"/>
            <a:ext cx="8050335" cy="61182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7" y="1125538"/>
            <a:ext cx="5362152" cy="5183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432" y="1125538"/>
            <a:ext cx="5362152" cy="5183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1"/>
          <p:cNvSpPr>
            <a:spLocks noGrp="1"/>
          </p:cNvSpPr>
          <p:nvPr>
            <p:ph type="body" idx="1"/>
          </p:nvPr>
        </p:nvSpPr>
        <p:spPr>
          <a:xfrm>
            <a:off x="624417" y="1125538"/>
            <a:ext cx="10943167" cy="518318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</p:txBody>
      </p:sp>
      <p:sp>
        <p:nvSpPr>
          <p:cNvPr id="1027" name="Rectangle 27"/>
          <p:cNvSpPr>
            <a:spLocks noGrp="1"/>
          </p:cNvSpPr>
          <p:nvPr>
            <p:ph type="title"/>
          </p:nvPr>
        </p:nvSpPr>
        <p:spPr>
          <a:xfrm>
            <a:off x="626533" y="190500"/>
            <a:ext cx="10943167" cy="863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矩形 1027"/>
          <p:cNvSpPr/>
          <p:nvPr/>
        </p:nvSpPr>
        <p:spPr>
          <a:xfrm>
            <a:off x="5135033" y="6524625"/>
            <a:ext cx="1919817" cy="1968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ctr" eaLnBrk="0" hangingPunct="0"/>
            <a:r>
              <a:rPr lang="de-DE" altLang="en-US" sz="1000" b="1" dirty="0">
                <a:latin typeface="Arial" panose="020B0604020202020204" pitchFamily="34" charset="0"/>
                <a:ea typeface="华文细黑" pitchFamily="2" charset="-122"/>
              </a:rPr>
              <a:t>Page </a:t>
            </a:r>
            <a:r>
              <a:rPr lang="de-DE" altLang="en-US" sz="1000" b="1" dirty="0">
                <a:latin typeface="Arial" panose="020B0604020202020204" pitchFamily="34" charset="0"/>
                <a:ea typeface="华文细黑" pitchFamily="2" charset="-122"/>
                <a:sym typeface="MS UI Gothic" panose="020B0600070205080204" pitchFamily="2" charset="-128"/>
              </a:rPr>
              <a:t></a:t>
            </a:r>
            <a:r>
              <a:rPr lang="de-DE" altLang="en-US" sz="1000" b="1" dirty="0">
                <a:latin typeface="Arial" panose="020B0604020202020204" pitchFamily="34" charset="0"/>
                <a:ea typeface="华文细黑" pitchFamily="2" charset="-122"/>
              </a:rPr>
              <a:t> </a:t>
            </a:r>
            <a:fld id="{9A0DB2DC-4C9A-4742-B13C-FB6460FD3503}" type="slidenum">
              <a:rPr lang="zh-CN" altLang="en-US" sz="1000" b="1" dirty="0">
                <a:latin typeface="Arial" panose="020B0604020202020204" pitchFamily="34" charset="0"/>
                <a:ea typeface="华文细黑" pitchFamily="2" charset="-122"/>
              </a:rPr>
            </a:fld>
            <a:endParaRPr lang="zh-CN" altLang="en-US" sz="1000" b="1" dirty="0">
              <a:latin typeface="Arial" panose="020B0604020202020204" pitchFamily="34" charset="0"/>
              <a:ea typeface="华文细黑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0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000000"/>
        </a:buClr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000000"/>
        </a:buClr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000000"/>
        </a:buClr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000000"/>
        </a:buClr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1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1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1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1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1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1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1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1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1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7.xml"/><Relationship Id="rId4" Type="http://schemas.openxmlformats.org/officeDocument/2006/relationships/slide" Target="slide2.xml"/><Relationship Id="rId3" Type="http://schemas.openxmlformats.org/officeDocument/2006/relationships/image" Target="../media/image10.wmf"/><Relationship Id="rId2" Type="http://schemas.openxmlformats.org/officeDocument/2006/relationships/oleObject" Target="../embeddings/oleObject6.bin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7.xml"/><Relationship Id="rId4" Type="http://schemas.openxmlformats.org/officeDocument/2006/relationships/slide" Target="slide2.xml"/><Relationship Id="rId3" Type="http://schemas.openxmlformats.org/officeDocument/2006/relationships/image" Target="../media/image13.wmf"/><Relationship Id="rId2" Type="http://schemas.openxmlformats.org/officeDocument/2006/relationships/oleObject" Target="../embeddings/oleObject7.bin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wmf"/><Relationship Id="rId2" Type="http://schemas.openxmlformats.org/officeDocument/2006/relationships/oleObject" Target="../embeddings/oleObject8.bin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wmf"/><Relationship Id="rId2" Type="http://schemas.openxmlformats.org/officeDocument/2006/relationships/oleObject" Target="../embeddings/oleObject9.bin"/><Relationship Id="rId1" Type="http://schemas.openxmlformats.org/officeDocument/2006/relationships/tags" Target="../tags/tag1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9.vml"/><Relationship Id="rId7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1.bin"/><Relationship Id="rId3" Type="http://schemas.openxmlformats.org/officeDocument/2006/relationships/image" Target="../media/image16.wmf"/><Relationship Id="rId2" Type="http://schemas.openxmlformats.org/officeDocument/2006/relationships/oleObject" Target="../embeddings/oleObject10.bin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.xml"/><Relationship Id="rId8" Type="http://schemas.openxmlformats.org/officeDocument/2006/relationships/slide" Target="slide7.xml"/><Relationship Id="rId7" Type="http://schemas.openxmlformats.org/officeDocument/2006/relationships/slide" Target="slide13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12.xml"/><Relationship Id="rId3" Type="http://schemas.openxmlformats.org/officeDocument/2006/relationships/slide" Target="slide11.xml"/><Relationship Id="rId2" Type="http://schemas.openxmlformats.org/officeDocument/2006/relationships/slide" Target="slide3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5.xml"/><Relationship Id="rId3" Type="http://schemas.openxmlformats.org/officeDocument/2006/relationships/image" Target="../media/image3.emf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2.xml"/><Relationship Id="rId2" Type="http://schemas.openxmlformats.org/officeDocument/2006/relationships/image" Target="../media/image4.emf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slide" Target="slide2.xml"/><Relationship Id="rId3" Type="http://schemas.openxmlformats.org/officeDocument/2006/relationships/image" Target="../media/image5.wmf"/><Relationship Id="rId2" Type="http://schemas.openxmlformats.org/officeDocument/2006/relationships/oleObject" Target="../embeddings/oleObject1.bin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6.wmf"/><Relationship Id="rId2" Type="http://schemas.openxmlformats.org/officeDocument/2006/relationships/oleObject" Target="../embeddings/oleObject2.bin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wmf"/><Relationship Id="rId2" Type="http://schemas.openxmlformats.org/officeDocument/2006/relationships/oleObject" Target="../embeddings/oleObject4.bin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wmf"/><Relationship Id="rId2" Type="http://schemas.openxmlformats.org/officeDocument/2006/relationships/oleObject" Target="../embeddings/oleObject5.bin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3277" y="2009140"/>
            <a:ext cx="10943167" cy="960438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en-US" altLang="zh-CN" sz="6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1.3.1</a:t>
            </a:r>
            <a:r>
              <a:rPr lang="zh-CN" altLang="en-US" sz="6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单调性与最大</a:t>
            </a:r>
            <a:r>
              <a:rPr lang="en-US" altLang="zh-CN" sz="6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6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</a:t>
            </a:r>
            <a:r>
              <a:rPr lang="en-US" altLang="zh-CN" sz="6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6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值</a:t>
            </a:r>
            <a:endParaRPr lang="zh-CN" altLang="en-US" sz="66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258560" y="3850005"/>
            <a:ext cx="5077460" cy="870585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838200" y="159385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抽象函数的单调性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ea"/>
            </a:endParaRPr>
          </a:p>
        </p:txBody>
      </p:sp>
      <p:graphicFrame>
        <p:nvGraphicFramePr>
          <p:cNvPr id="2" name="对象 1">
            <a:hlinkClick r:id="" action="ppaction://ole?verb=0"/>
          </p:cNvPr>
          <p:cNvGraphicFramePr/>
          <p:nvPr/>
        </p:nvGraphicFramePr>
        <p:xfrm>
          <a:off x="433070" y="2086610"/>
          <a:ext cx="11134090" cy="1272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2" imgW="96012000" imgH="10972800" progId="Equation.3">
                  <p:embed/>
                </p:oleObj>
              </mc:Choice>
              <mc:Fallback>
                <p:oleObj name="" r:id="rId2" imgW="96012000" imgH="10972800" progId="Equation.3">
                  <p:embed/>
                  <p:pic>
                    <p:nvPicPr>
                      <p:cNvPr id="0" name="图片 5120" descr="image1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33070" y="2086610"/>
                        <a:ext cx="11134090" cy="127254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3" name=" 213">
            <a:hlinkClick r:id="rId4" action="ppaction://hlinksldjump"/>
          </p:cNvPr>
          <p:cNvSpPr/>
          <p:nvPr/>
        </p:nvSpPr>
        <p:spPr>
          <a:xfrm>
            <a:off x="10535285" y="5821680"/>
            <a:ext cx="1322070" cy="692785"/>
          </a:xfrm>
          <a:custGeom>
            <a:avLst/>
            <a:gdLst/>
            <a:ahLst/>
            <a:cxnLst/>
            <a:rect l="l" t="t" r="r" b="b"/>
            <a:pathLst>
              <a:path w="1160528" h="1137856">
                <a:moveTo>
                  <a:pt x="301373" y="145324"/>
                </a:moveTo>
                <a:cubicBezTo>
                  <a:pt x="77474" y="176329"/>
                  <a:pt x="-76715" y="585266"/>
                  <a:pt x="580264" y="1067944"/>
                </a:cubicBezTo>
                <a:cubicBezTo>
                  <a:pt x="1535870" y="365866"/>
                  <a:pt x="775286" y="-180195"/>
                  <a:pt x="580264" y="365866"/>
                </a:cubicBezTo>
                <a:cubicBezTo>
                  <a:pt x="519320" y="195222"/>
                  <a:pt x="403145" y="131231"/>
                  <a:pt x="301373" y="145324"/>
                </a:cubicBezTo>
                <a:close/>
                <a:moveTo>
                  <a:pt x="237013" y="2324"/>
                </a:moveTo>
                <a:cubicBezTo>
                  <a:pt x="362271" y="-15022"/>
                  <a:pt x="505256" y="63737"/>
                  <a:pt x="580264" y="273760"/>
                </a:cubicBezTo>
                <a:cubicBezTo>
                  <a:pt x="820291" y="-398315"/>
                  <a:pt x="1756395" y="273760"/>
                  <a:pt x="580264" y="1137856"/>
                </a:cubicBezTo>
                <a:cubicBezTo>
                  <a:pt x="-228326" y="543790"/>
                  <a:pt x="-38555" y="40484"/>
                  <a:pt x="237013" y="2324"/>
                </a:cubicBezTo>
                <a:close/>
              </a:path>
            </a:pathLst>
          </a:cu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导   图</a:t>
            </a:r>
            <a:endParaRPr lang="zh-CN" alt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838200" y="159385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函数的最大（小）值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234440" y="1386841"/>
          <a:ext cx="8915400" cy="4815840"/>
        </p:xfrm>
        <a:graphic>
          <a:graphicData uri="http://schemas.openxmlformats.org/drawingml/2006/table">
            <a:tbl>
              <a:tblPr/>
              <a:tblGrid>
                <a:gridCol w="4458417"/>
                <a:gridCol w="4456983"/>
              </a:tblGrid>
              <a:tr h="1317213"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一般地</a:t>
                      </a:r>
                      <a:r>
                        <a:rPr lang="en-US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设函数</a:t>
                      </a:r>
                      <a:r>
                        <a:rPr lang="en-US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y=f(x)</a:t>
                      </a:r>
                      <a:r>
                        <a:rPr lang="zh-CN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的定义域为</a:t>
                      </a:r>
                      <a:r>
                        <a:rPr lang="en-US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I,</a:t>
                      </a:r>
                      <a:r>
                        <a:rPr lang="zh-CN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如果存在实数</a:t>
                      </a:r>
                      <a:r>
                        <a:rPr lang="en-US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M</a:t>
                      </a:r>
                      <a:r>
                        <a:rPr lang="zh-CN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满足</a:t>
                      </a:r>
                      <a:endParaRPr lang="zh-CN" sz="2800" b="1" i="0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50800" marR="50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  <a:tr h="139945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对于任意的</a:t>
                      </a:r>
                      <a:r>
                        <a:rPr lang="en-US" sz="2800" b="1" i="0" kern="100" dirty="0" err="1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x∈I</a:t>
                      </a:r>
                      <a:r>
                        <a:rPr lang="en-US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都有</a:t>
                      </a:r>
                      <a:r>
                        <a:rPr lang="en-US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⑨</a:t>
                      </a:r>
                      <a:r>
                        <a:rPr lang="zh-CN" sz="2800" b="1" i="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　　　</a:t>
                      </a:r>
                      <a:r>
                        <a:rPr lang="en-US" sz="2800" b="1" i="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 </a:t>
                      </a:r>
                      <a:endParaRPr lang="zh-CN" sz="2800" b="1" i="0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50800" marR="50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对于任意的</a:t>
                      </a:r>
                      <a:r>
                        <a:rPr lang="en-US" sz="2800" b="1" i="0" kern="100" dirty="0" err="1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x∈I</a:t>
                      </a:r>
                      <a:r>
                        <a:rPr lang="en-US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都有</a:t>
                      </a:r>
                      <a:r>
                        <a:rPr lang="en-US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2800" b="1" i="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　　　</a:t>
                      </a:r>
                      <a:r>
                        <a:rPr lang="en-US" sz="2800" b="1" i="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 </a:t>
                      </a:r>
                      <a:endParaRPr lang="zh-CN" sz="2800" b="1" i="0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50800" marR="50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972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存在</a:t>
                      </a:r>
                      <a:r>
                        <a:rPr lang="en-US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x</a:t>
                      </a:r>
                      <a:r>
                        <a:rPr lang="en-US" sz="2800" b="1" i="0" kern="100" baseline="-250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r>
                        <a:rPr lang="en-US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∈I,</a:t>
                      </a:r>
                      <a:r>
                        <a:rPr lang="zh-CN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使得</a:t>
                      </a:r>
                      <a:r>
                        <a:rPr lang="en-US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⑩</a:t>
                      </a:r>
                      <a:r>
                        <a:rPr lang="zh-CN" sz="2800" b="1" i="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　　　</a:t>
                      </a:r>
                      <a:r>
                        <a:rPr lang="en-US" sz="2800" b="1" i="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 </a:t>
                      </a:r>
                      <a:endParaRPr lang="zh-CN" sz="2800" b="1" i="0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50800" marR="50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存在</a:t>
                      </a:r>
                      <a:r>
                        <a:rPr lang="en-US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x</a:t>
                      </a:r>
                      <a:r>
                        <a:rPr lang="en-US" sz="2800" b="1" i="0" kern="100" baseline="-250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0</a:t>
                      </a:r>
                      <a:r>
                        <a:rPr lang="en-US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∈I,</a:t>
                      </a:r>
                      <a:r>
                        <a:rPr lang="zh-CN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使得</a:t>
                      </a:r>
                      <a:r>
                        <a:rPr lang="en-US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2800" b="1" i="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　　　</a:t>
                      </a:r>
                      <a:r>
                        <a:rPr lang="en-US" sz="2800" b="1" i="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 </a:t>
                      </a:r>
                      <a:endParaRPr lang="zh-CN" sz="2800" b="1" i="0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50800" marR="50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945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那么称</a:t>
                      </a:r>
                      <a:r>
                        <a:rPr lang="en-US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M</a:t>
                      </a:r>
                      <a:r>
                        <a:rPr lang="zh-CN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是函数</a:t>
                      </a:r>
                      <a:r>
                        <a:rPr lang="en-US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y=f(x)</a:t>
                      </a:r>
                      <a:r>
                        <a:rPr lang="zh-CN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的最大值</a:t>
                      </a:r>
                      <a:endParaRPr lang="zh-CN" sz="2800" b="1" i="0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50800" marR="50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那么称</a:t>
                      </a:r>
                      <a:r>
                        <a:rPr lang="en-US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M</a:t>
                      </a:r>
                      <a:r>
                        <a:rPr lang="zh-CN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是函数</a:t>
                      </a:r>
                      <a:r>
                        <a:rPr lang="en-US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y=f(x)</a:t>
                      </a:r>
                      <a:r>
                        <a:rPr lang="zh-CN" sz="2800" b="1" i="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的最小值</a:t>
                      </a:r>
                      <a:endParaRPr lang="zh-CN" sz="2800" b="1" i="0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50800" marR="50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0722" name="图片 6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14300" cy="114300"/>
          </a:xfrm>
          <a:prstGeom prst="rect">
            <a:avLst/>
          </a:prstGeom>
          <a:noFill/>
        </p:spPr>
      </p:pic>
      <p:pic>
        <p:nvPicPr>
          <p:cNvPr id="30721" name="图片 6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14300" cy="114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94310" y="159385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利用函数的单调性求函数的最大（小）值</a:t>
            </a:r>
            <a:endParaRPr lang="en-US" altLang="zh-CN" sz="4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ea"/>
            </a:endParaRPr>
          </a:p>
        </p:txBody>
      </p:sp>
      <p:graphicFrame>
        <p:nvGraphicFramePr>
          <p:cNvPr id="2" name="对象 1">
            <a:hlinkClick r:id="" action="ppaction://ole?verb=0"/>
          </p:cNvPr>
          <p:cNvGraphicFramePr/>
          <p:nvPr/>
        </p:nvGraphicFramePr>
        <p:xfrm>
          <a:off x="854075" y="1485265"/>
          <a:ext cx="10483215" cy="982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2" imgW="58521600" imgH="5486400" progId="">
                  <p:embed/>
                </p:oleObj>
              </mc:Choice>
              <mc:Fallback>
                <p:oleObj name="" r:id="rId2" imgW="58521600" imgH="5486400" progId="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54075" y="1485265"/>
                        <a:ext cx="10483215" cy="9829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970915" y="2875915"/>
            <a:ext cx="10249535" cy="3535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求函数最大（小）值时注意三点</a:t>
            </a:r>
            <a:endParaRPr lang="zh-CN" altLang="en-US" sz="2800" dirty="0">
              <a:solidFill>
                <a:srgbClr val="FF0000"/>
              </a:solidFill>
            </a:endParaRPr>
          </a:p>
          <a:p>
            <a:r>
              <a:rPr lang="zh-CN" altLang="en-US" sz="2800" dirty="0">
                <a:solidFill>
                  <a:srgbClr val="FF0000"/>
                </a:solidFill>
              </a:rPr>
              <a:t>（１）利用图象写出最值时要写最高（低）点的纵坐标，而不是横坐标</a:t>
            </a:r>
            <a:r>
              <a:rPr lang="en-US" altLang="zh-CN" sz="2800" dirty="0">
                <a:solidFill>
                  <a:srgbClr val="FF0000"/>
                </a:solidFill>
              </a:rPr>
              <a:t>.</a:t>
            </a:r>
            <a:endParaRPr lang="en-US" altLang="zh-CN" sz="2800" dirty="0">
              <a:solidFill>
                <a:srgbClr val="FF0000"/>
              </a:solidFill>
            </a:endParaRPr>
          </a:p>
          <a:p>
            <a:r>
              <a:rPr lang="zh-CN" altLang="en-US" sz="2800" dirty="0">
                <a:solidFill>
                  <a:srgbClr val="FF0000"/>
                </a:solidFill>
              </a:rPr>
              <a:t>（２）单调性法求最值不要忘了求定义域</a:t>
            </a:r>
            <a:r>
              <a:rPr lang="en-US" altLang="zh-CN" sz="2800" dirty="0">
                <a:solidFill>
                  <a:srgbClr val="FF0000"/>
                </a:solidFill>
              </a:rPr>
              <a:t>.</a:t>
            </a:r>
            <a:endParaRPr lang="en-US" altLang="zh-CN" sz="2800" dirty="0">
              <a:solidFill>
                <a:srgbClr val="FF0000"/>
              </a:solidFill>
            </a:endParaRPr>
          </a:p>
          <a:p>
            <a:r>
              <a:rPr lang="zh-CN" altLang="en-US" sz="2800" dirty="0">
                <a:solidFill>
                  <a:srgbClr val="FF0000"/>
                </a:solidFill>
              </a:rPr>
              <a:t>（３）单调性法求最值，尤其是闭区间上的最值，不判断单调性而直接将两端点代入是最容易出错的</a:t>
            </a:r>
            <a:r>
              <a:rPr lang="en-US" altLang="zh-CN" sz="2800" dirty="0">
                <a:solidFill>
                  <a:srgbClr val="FF0000"/>
                </a:solidFill>
              </a:rPr>
              <a:t>.</a:t>
            </a:r>
            <a:endParaRPr lang="en-US" altLang="zh-CN" sz="2800" dirty="0">
              <a:solidFill>
                <a:srgbClr val="FF0000"/>
              </a:solidFill>
            </a:endParaRPr>
          </a:p>
          <a:p>
            <a:endParaRPr lang="en-US" altLang="zh-CN" sz="2800" dirty="0">
              <a:solidFill>
                <a:srgbClr val="FF0000"/>
              </a:solidFill>
            </a:endParaRPr>
          </a:p>
          <a:p>
            <a:r>
              <a:rPr lang="zh-CN" altLang="en-US" sz="2800" dirty="0">
                <a:solidFill>
                  <a:srgbClr val="FF0000"/>
                </a:solidFill>
              </a:rPr>
              <a:t>求最值还有其他一些方法，与求函数的值域相类似</a:t>
            </a:r>
            <a:r>
              <a:rPr lang="en-US" altLang="zh-CN" sz="2800" dirty="0">
                <a:solidFill>
                  <a:srgbClr val="FF0000"/>
                </a:solidFill>
              </a:rPr>
              <a:t>.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213" name=" 213">
            <a:hlinkClick r:id="rId4" action="ppaction://hlinksldjump"/>
          </p:cNvPr>
          <p:cNvSpPr/>
          <p:nvPr/>
        </p:nvSpPr>
        <p:spPr>
          <a:xfrm>
            <a:off x="10535285" y="5821680"/>
            <a:ext cx="1322070" cy="692785"/>
          </a:xfrm>
          <a:custGeom>
            <a:avLst/>
            <a:gdLst/>
            <a:ahLst/>
            <a:cxnLst/>
            <a:rect l="l" t="t" r="r" b="b"/>
            <a:pathLst>
              <a:path w="1160528" h="1137856">
                <a:moveTo>
                  <a:pt x="301373" y="145324"/>
                </a:moveTo>
                <a:cubicBezTo>
                  <a:pt x="77474" y="176329"/>
                  <a:pt x="-76715" y="585266"/>
                  <a:pt x="580264" y="1067944"/>
                </a:cubicBezTo>
                <a:cubicBezTo>
                  <a:pt x="1535870" y="365866"/>
                  <a:pt x="775286" y="-180195"/>
                  <a:pt x="580264" y="365866"/>
                </a:cubicBezTo>
                <a:cubicBezTo>
                  <a:pt x="519320" y="195222"/>
                  <a:pt x="403145" y="131231"/>
                  <a:pt x="301373" y="145324"/>
                </a:cubicBezTo>
                <a:close/>
                <a:moveTo>
                  <a:pt x="237013" y="2324"/>
                </a:moveTo>
                <a:cubicBezTo>
                  <a:pt x="362271" y="-15022"/>
                  <a:pt x="505256" y="63737"/>
                  <a:pt x="580264" y="273760"/>
                </a:cubicBezTo>
                <a:cubicBezTo>
                  <a:pt x="820291" y="-398315"/>
                  <a:pt x="1756395" y="273760"/>
                  <a:pt x="580264" y="1137856"/>
                </a:cubicBezTo>
                <a:cubicBezTo>
                  <a:pt x="-228326" y="543790"/>
                  <a:pt x="-38555" y="40484"/>
                  <a:pt x="237013" y="2324"/>
                </a:cubicBezTo>
                <a:close/>
              </a:path>
            </a:pathLst>
          </a:cu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导   图</a:t>
            </a:r>
            <a:endParaRPr lang="zh-CN" alt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94310" y="159385"/>
            <a:ext cx="11084560" cy="13258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函数的单调性的运用</a:t>
            </a:r>
            <a:r>
              <a:rPr lang="en-US" altLang="zh-CN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——</a:t>
            </a:r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比较函数值的大小</a:t>
            </a:r>
            <a:endParaRPr lang="zh-CN" altLang="en-US" sz="4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ea"/>
            </a:endParaRPr>
          </a:p>
        </p:txBody>
      </p:sp>
      <p:graphicFrame>
        <p:nvGraphicFramePr>
          <p:cNvPr id="2" name="对象 1">
            <a:hlinkClick r:id="" action="ppaction://ole?verb=0"/>
          </p:cNvPr>
          <p:cNvGraphicFramePr/>
          <p:nvPr/>
        </p:nvGraphicFramePr>
        <p:xfrm>
          <a:off x="805180" y="1997075"/>
          <a:ext cx="10270490" cy="2360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" r:id="rId2" imgW="71628000" imgH="16459200" progId="">
                  <p:embed/>
                </p:oleObj>
              </mc:Choice>
              <mc:Fallback>
                <p:oleObj name="" r:id="rId2" imgW="71628000" imgH="16459200" progId="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05180" y="1997075"/>
                        <a:ext cx="10270490" cy="236029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94310" y="159385"/>
            <a:ext cx="11084560" cy="13258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函数的单调性的运用</a:t>
            </a:r>
            <a:r>
              <a:rPr lang="en-US" altLang="zh-CN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——</a:t>
            </a:r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求参数的取值范围</a:t>
            </a:r>
            <a:endParaRPr lang="zh-CN" altLang="en-US" sz="4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7355" y="3395345"/>
            <a:ext cx="11337290" cy="3108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１</a:t>
            </a:r>
            <a:r>
              <a:rPr lang="en-US" altLang="zh-CN" sz="2800" dirty="0">
                <a:solidFill>
                  <a:srgbClr val="FF0000"/>
                </a:solidFill>
              </a:rPr>
              <a:t>.</a:t>
            </a:r>
            <a:r>
              <a:rPr lang="zh-CN" altLang="en-US" sz="2800" dirty="0">
                <a:solidFill>
                  <a:srgbClr val="FF0000"/>
                </a:solidFill>
              </a:rPr>
              <a:t>由已知函数的单调性求参数的取值范围的方法：视参数为已知数，依据函数的图象或单调性定义，确定函数的单调区间，与已知单调区间比较求参</a:t>
            </a:r>
            <a:r>
              <a:rPr lang="en-US" altLang="zh-CN" sz="2800" dirty="0">
                <a:solidFill>
                  <a:srgbClr val="FF0000"/>
                </a:solidFill>
              </a:rPr>
              <a:t>.</a:t>
            </a:r>
            <a:endParaRPr lang="en-US" altLang="zh-CN" sz="2800" dirty="0">
              <a:solidFill>
                <a:srgbClr val="FF0000"/>
              </a:solidFill>
            </a:endParaRPr>
          </a:p>
          <a:p>
            <a:r>
              <a:rPr lang="zh-CN" altLang="en-US" sz="2800" dirty="0">
                <a:solidFill>
                  <a:srgbClr val="FF0000"/>
                </a:solidFill>
              </a:rPr>
              <a:t>２</a:t>
            </a:r>
            <a:r>
              <a:rPr lang="en-US" altLang="zh-CN" sz="2800" dirty="0">
                <a:solidFill>
                  <a:srgbClr val="FF0000"/>
                </a:solidFill>
              </a:rPr>
              <a:t>.</a:t>
            </a:r>
            <a:r>
              <a:rPr lang="zh-CN" altLang="en-US" sz="2800" dirty="0">
                <a:solidFill>
                  <a:srgbClr val="FF0000"/>
                </a:solidFill>
              </a:rPr>
              <a:t>依据常见函数，如一次函数、反比例函数、二次函数等的单调性求解</a:t>
            </a:r>
            <a:r>
              <a:rPr lang="en-US" altLang="zh-CN" sz="2800" dirty="0">
                <a:solidFill>
                  <a:srgbClr val="FF0000"/>
                </a:solidFill>
              </a:rPr>
              <a:t>.</a:t>
            </a:r>
            <a:endParaRPr lang="en-US" altLang="zh-CN" sz="2800" dirty="0">
              <a:solidFill>
                <a:srgbClr val="FF0000"/>
              </a:solidFill>
            </a:endParaRPr>
          </a:p>
          <a:p>
            <a:endParaRPr lang="en-US" altLang="zh-CN" sz="2800" dirty="0">
              <a:solidFill>
                <a:srgbClr val="FF0000"/>
              </a:solidFill>
            </a:endParaRPr>
          </a:p>
          <a:p>
            <a:r>
              <a:rPr lang="zh-CN" altLang="en-US" sz="2800" dirty="0">
                <a:solidFill>
                  <a:srgbClr val="00B050"/>
                </a:solidFill>
              </a:rPr>
              <a:t>若一个函数在区间Ｄ上是单调的，则该函数在Ｄ的任意子区间上也具有相同的单调性</a:t>
            </a:r>
            <a:r>
              <a:rPr lang="en-US" altLang="zh-CN" sz="2800" dirty="0">
                <a:solidFill>
                  <a:srgbClr val="00B050"/>
                </a:solidFill>
              </a:rPr>
              <a:t>.</a:t>
            </a:r>
            <a:endParaRPr lang="en-US" altLang="zh-CN" sz="2800" dirty="0">
              <a:solidFill>
                <a:srgbClr val="00B050"/>
              </a:solidFill>
            </a:endParaRPr>
          </a:p>
        </p:txBody>
      </p:sp>
      <p:graphicFrame>
        <p:nvGraphicFramePr>
          <p:cNvPr id="4" name="对象 3">
            <a:hlinkClick r:id="" action="ppaction://ole?verb=0"/>
          </p:cNvPr>
          <p:cNvGraphicFramePr/>
          <p:nvPr/>
        </p:nvGraphicFramePr>
        <p:xfrm>
          <a:off x="708025" y="1351280"/>
          <a:ext cx="10008870" cy="1884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" r:id="rId2" imgW="77724000" imgH="14630400" progId="">
                  <p:embed/>
                </p:oleObj>
              </mc:Choice>
              <mc:Fallback>
                <p:oleObj name="" r:id="rId2" imgW="77724000" imgH="14630400" progId="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08025" y="1351280"/>
                        <a:ext cx="10008870" cy="188404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94310" y="159385"/>
            <a:ext cx="11084560" cy="13258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函数的单调性的运用</a:t>
            </a:r>
            <a:r>
              <a:rPr lang="en-US" altLang="zh-CN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——</a:t>
            </a:r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解不等式</a:t>
            </a:r>
            <a:endParaRPr lang="zh-CN" altLang="en-US" sz="4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ea"/>
            </a:endParaRPr>
          </a:p>
        </p:txBody>
      </p:sp>
      <p:graphicFrame>
        <p:nvGraphicFramePr>
          <p:cNvPr id="2" name="对象 1">
            <a:hlinkClick r:id="" action="ppaction://ole?verb=0"/>
          </p:cNvPr>
          <p:cNvGraphicFramePr/>
          <p:nvPr/>
        </p:nvGraphicFramePr>
        <p:xfrm>
          <a:off x="457200" y="1688465"/>
          <a:ext cx="11278235" cy="1134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" r:id="rId2" imgW="103022400" imgH="10363200" progId="">
                  <p:embed/>
                </p:oleObj>
              </mc:Choice>
              <mc:Fallback>
                <p:oleObj name="" r:id="rId2" imgW="103022400" imgH="10363200" progId="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57200" y="1688465"/>
                        <a:ext cx="11278235" cy="113474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0"/>
          </p:cNvPr>
          <p:cNvGraphicFramePr/>
          <p:nvPr/>
        </p:nvGraphicFramePr>
        <p:xfrm>
          <a:off x="1988820" y="3407410"/>
          <a:ext cx="9679305" cy="2386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" r:id="rId4" imgW="89001600" imgH="21945600" progId="">
                  <p:embed/>
                </p:oleObj>
              </mc:Choice>
              <mc:Fallback>
                <p:oleObj name="" r:id="rId4" imgW="89001600" imgH="21945600" progId="">
                  <p:embed/>
                  <p:pic>
                    <p:nvPicPr>
                      <p:cNvPr id="0" name="图片 92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88820" y="3407410"/>
                        <a:ext cx="9679305" cy="238696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 cap="flat" cmpd="sng">
                        <a:solidFill>
                          <a:srgbClr val="FF00FF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3" name=" 213">
            <a:hlinkClick r:id="rId6" action="ppaction://hlinksldjump"/>
          </p:cNvPr>
          <p:cNvSpPr/>
          <p:nvPr/>
        </p:nvSpPr>
        <p:spPr>
          <a:xfrm>
            <a:off x="10535285" y="5821680"/>
            <a:ext cx="1322070" cy="692785"/>
          </a:xfrm>
          <a:custGeom>
            <a:avLst/>
            <a:gdLst/>
            <a:ahLst/>
            <a:cxnLst/>
            <a:rect l="l" t="t" r="r" b="b"/>
            <a:pathLst>
              <a:path w="1160528" h="1137856">
                <a:moveTo>
                  <a:pt x="301373" y="145324"/>
                </a:moveTo>
                <a:cubicBezTo>
                  <a:pt x="77474" y="176329"/>
                  <a:pt x="-76715" y="585266"/>
                  <a:pt x="580264" y="1067944"/>
                </a:cubicBezTo>
                <a:cubicBezTo>
                  <a:pt x="1535870" y="365866"/>
                  <a:pt x="775286" y="-180195"/>
                  <a:pt x="580264" y="365866"/>
                </a:cubicBezTo>
                <a:cubicBezTo>
                  <a:pt x="519320" y="195222"/>
                  <a:pt x="403145" y="131231"/>
                  <a:pt x="301373" y="145324"/>
                </a:cubicBezTo>
                <a:close/>
                <a:moveTo>
                  <a:pt x="237013" y="2324"/>
                </a:moveTo>
                <a:cubicBezTo>
                  <a:pt x="362271" y="-15022"/>
                  <a:pt x="505256" y="63737"/>
                  <a:pt x="580264" y="273760"/>
                </a:cubicBezTo>
                <a:cubicBezTo>
                  <a:pt x="820291" y="-398315"/>
                  <a:pt x="1756395" y="273760"/>
                  <a:pt x="580264" y="1137856"/>
                </a:cubicBezTo>
                <a:cubicBezTo>
                  <a:pt x="-228326" y="543790"/>
                  <a:pt x="-38555" y="40484"/>
                  <a:pt x="237013" y="2324"/>
                </a:cubicBezTo>
                <a:close/>
              </a:path>
            </a:pathLst>
          </a:cu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导   图</a:t>
            </a:r>
            <a:endParaRPr lang="zh-CN" alt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608965" y="121285"/>
            <a:ext cx="3021965" cy="10795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0000"/>
            <a:scene3d>
              <a:camera prst="orthographicFront"/>
              <a:lightRig rig="threePt" dir="t"/>
            </a:scene3d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6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思维导图</a:t>
            </a:r>
            <a:endParaRPr lang="zh-CN" altLang="en-US" sz="6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ea"/>
            </a:endParaRPr>
          </a:p>
        </p:txBody>
      </p:sp>
      <p:sp>
        <p:nvSpPr>
          <p:cNvPr id="2" name="六边形 1"/>
          <p:cNvSpPr/>
          <p:nvPr/>
        </p:nvSpPr>
        <p:spPr>
          <a:xfrm>
            <a:off x="4405630" y="704850"/>
            <a:ext cx="1844040" cy="1026160"/>
          </a:xfrm>
          <a:prstGeom prst="hex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hlinkClick r:id="rId2" action="ppaction://hlinksldjump"/>
          </p:cNvPr>
          <p:cNvSpPr txBox="1"/>
          <p:nvPr/>
        </p:nvSpPr>
        <p:spPr>
          <a:xfrm>
            <a:off x="4490085" y="704850"/>
            <a:ext cx="1675130" cy="10668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函数的单调性</a:t>
            </a:r>
            <a:endParaRPr lang="zh-CN" altLang="en-US" sz="32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6" name=" 186"/>
          <p:cNvSpPr/>
          <p:nvPr/>
        </p:nvSpPr>
        <p:spPr>
          <a:xfrm>
            <a:off x="8583930" y="574675"/>
            <a:ext cx="2862580" cy="124523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文本框 9">
            <a:hlinkClick r:id="rId3" action="ppaction://hlinksldjump"/>
          </p:cNvPr>
          <p:cNvSpPr txBox="1"/>
          <p:nvPr/>
        </p:nvSpPr>
        <p:spPr>
          <a:xfrm>
            <a:off x="8909050" y="645795"/>
            <a:ext cx="2367915" cy="10668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最大</a:t>
            </a:r>
            <a:r>
              <a:rPr lang="en-US" altLang="zh-CN" sz="32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32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</a:t>
            </a:r>
            <a:r>
              <a:rPr lang="en-US" altLang="zh-CN" sz="32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32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值的定义</a:t>
            </a:r>
            <a:endParaRPr lang="zh-CN" altLang="en-US" sz="320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0" name=" 160"/>
          <p:cNvSpPr/>
          <p:nvPr/>
        </p:nvSpPr>
        <p:spPr>
          <a:xfrm>
            <a:off x="6085205" y="1080135"/>
            <a:ext cx="2491105" cy="31686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 12"/>
          <p:cNvSpPr/>
          <p:nvPr/>
        </p:nvSpPr>
        <p:spPr>
          <a:xfrm rot="8220000" flipV="1">
            <a:off x="1922780" y="2182495"/>
            <a:ext cx="2947670" cy="26098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 186"/>
          <p:cNvSpPr/>
          <p:nvPr/>
        </p:nvSpPr>
        <p:spPr>
          <a:xfrm>
            <a:off x="203835" y="2908935"/>
            <a:ext cx="2202815" cy="127381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2270" y="3061970"/>
            <a:ext cx="1847215" cy="10668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增函数的定义</a:t>
            </a:r>
            <a:endParaRPr lang="zh-CN" altLang="en-US" sz="32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 186"/>
          <p:cNvSpPr/>
          <p:nvPr/>
        </p:nvSpPr>
        <p:spPr>
          <a:xfrm>
            <a:off x="4994910" y="3691255"/>
            <a:ext cx="2093595" cy="122364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14925" y="3848735"/>
            <a:ext cx="1847215" cy="10668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减函数的定义</a:t>
            </a:r>
            <a:endParaRPr lang="zh-CN" altLang="en-US" sz="32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 160"/>
          <p:cNvSpPr/>
          <p:nvPr/>
        </p:nvSpPr>
        <p:spPr>
          <a:xfrm rot="4920000" flipV="1">
            <a:off x="3936365" y="3997960"/>
            <a:ext cx="389255" cy="223456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 186"/>
          <p:cNvSpPr/>
          <p:nvPr/>
        </p:nvSpPr>
        <p:spPr>
          <a:xfrm>
            <a:off x="8841740" y="3145790"/>
            <a:ext cx="2225040" cy="138938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文本框 24">
            <a:hlinkClick r:id="rId4" action="ppaction://hlinksldjump"/>
          </p:cNvPr>
          <p:cNvSpPr txBox="1"/>
          <p:nvPr/>
        </p:nvSpPr>
        <p:spPr>
          <a:xfrm>
            <a:off x="9093200" y="3341370"/>
            <a:ext cx="1847215" cy="10668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利用单调性求最值</a:t>
            </a:r>
            <a:endParaRPr lang="zh-CN" altLang="en-US" sz="32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 160"/>
          <p:cNvSpPr/>
          <p:nvPr/>
        </p:nvSpPr>
        <p:spPr>
          <a:xfrm rot="1800000">
            <a:off x="1868170" y="3862705"/>
            <a:ext cx="885190" cy="30353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 160"/>
          <p:cNvSpPr/>
          <p:nvPr/>
        </p:nvSpPr>
        <p:spPr>
          <a:xfrm rot="6660000">
            <a:off x="777875" y="4369435"/>
            <a:ext cx="1054735" cy="36576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 186">
            <a:hlinkClick r:id="rId5" action="ppaction://hlinksldjump"/>
          </p:cNvPr>
          <p:cNvSpPr/>
          <p:nvPr/>
        </p:nvSpPr>
        <p:spPr>
          <a:xfrm>
            <a:off x="382270" y="4961890"/>
            <a:ext cx="2809240" cy="145542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73710" y="5093970"/>
            <a:ext cx="2626360" cy="10668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用定义判断</a:t>
            </a:r>
            <a:endParaRPr lang="zh-CN" altLang="en-US" sz="320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2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函数的单调性</a:t>
            </a:r>
            <a:endParaRPr lang="zh-CN" altLang="en-US" sz="320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 12"/>
          <p:cNvSpPr/>
          <p:nvPr/>
        </p:nvSpPr>
        <p:spPr>
          <a:xfrm rot="12780000">
            <a:off x="4030980" y="3362325"/>
            <a:ext cx="1692275" cy="28003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 186"/>
          <p:cNvSpPr/>
          <p:nvPr/>
        </p:nvSpPr>
        <p:spPr>
          <a:xfrm>
            <a:off x="2522855" y="3005455"/>
            <a:ext cx="1967230" cy="142938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文本框 31">
            <a:hlinkClick r:id="rId6" action="ppaction://hlinksldjump"/>
          </p:cNvPr>
          <p:cNvSpPr txBox="1"/>
          <p:nvPr/>
        </p:nvSpPr>
        <p:spPr>
          <a:xfrm>
            <a:off x="2642870" y="3186430"/>
            <a:ext cx="1847215" cy="10668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求函数的单调区间</a:t>
            </a:r>
            <a:endParaRPr lang="zh-CN" altLang="en-US" sz="320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 160"/>
          <p:cNvSpPr/>
          <p:nvPr/>
        </p:nvSpPr>
        <p:spPr>
          <a:xfrm rot="4620000">
            <a:off x="9183370" y="2310765"/>
            <a:ext cx="1478915" cy="26098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 160"/>
          <p:cNvSpPr/>
          <p:nvPr/>
        </p:nvSpPr>
        <p:spPr>
          <a:xfrm rot="4560000">
            <a:off x="4662805" y="2543810"/>
            <a:ext cx="2023110" cy="34163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 160"/>
          <p:cNvSpPr/>
          <p:nvPr/>
        </p:nvSpPr>
        <p:spPr>
          <a:xfrm rot="4200000" flipV="1">
            <a:off x="9424670" y="3076575"/>
            <a:ext cx="3267710" cy="37274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" name=" 186"/>
          <p:cNvSpPr/>
          <p:nvPr/>
        </p:nvSpPr>
        <p:spPr>
          <a:xfrm>
            <a:off x="9653905" y="4752340"/>
            <a:ext cx="2494280" cy="175006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977120" y="4850130"/>
            <a:ext cx="1847215" cy="15544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最值其他求</a:t>
            </a:r>
            <a:r>
              <a:rPr lang="zh-CN" altLang="en-US" sz="320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法类似值域</a:t>
            </a:r>
            <a:r>
              <a:rPr lang="zh-CN" altLang="en-US" sz="32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求法</a:t>
            </a:r>
            <a:endParaRPr lang="zh-CN" altLang="en-US" sz="320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 160"/>
          <p:cNvSpPr/>
          <p:nvPr/>
        </p:nvSpPr>
        <p:spPr>
          <a:xfrm rot="2760000">
            <a:off x="5777865" y="1812925"/>
            <a:ext cx="908685" cy="24130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" name=" 186"/>
          <p:cNvSpPr/>
          <p:nvPr/>
        </p:nvSpPr>
        <p:spPr>
          <a:xfrm>
            <a:off x="6533515" y="1534795"/>
            <a:ext cx="2225040" cy="138938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634480" y="1691640"/>
            <a:ext cx="1847215" cy="10668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单调性的应用</a:t>
            </a:r>
            <a:endParaRPr lang="zh-CN" altLang="en-US" sz="32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 160"/>
          <p:cNvSpPr/>
          <p:nvPr/>
        </p:nvSpPr>
        <p:spPr>
          <a:xfrm rot="2760000">
            <a:off x="8524240" y="2831465"/>
            <a:ext cx="908685" cy="24130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" name=" 186"/>
          <p:cNvSpPr/>
          <p:nvPr/>
        </p:nvSpPr>
        <p:spPr>
          <a:xfrm>
            <a:off x="6807835" y="4861560"/>
            <a:ext cx="2285365" cy="165671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2" name="文本框 41">
            <a:hlinkClick r:id="rId7" action="ppaction://hlinksldjump"/>
          </p:cNvPr>
          <p:cNvSpPr txBox="1"/>
          <p:nvPr/>
        </p:nvSpPr>
        <p:spPr>
          <a:xfrm>
            <a:off x="7061835" y="4915535"/>
            <a:ext cx="1847215" cy="15544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求参数</a:t>
            </a:r>
            <a:endParaRPr lang="zh-CN" altLang="en-US" sz="32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2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解不等式</a:t>
            </a:r>
            <a:endParaRPr lang="zh-CN" altLang="en-US" sz="32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2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比较大小</a:t>
            </a:r>
            <a:endParaRPr lang="zh-CN" altLang="en-US" sz="32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 12"/>
          <p:cNvSpPr/>
          <p:nvPr/>
        </p:nvSpPr>
        <p:spPr>
          <a:xfrm rot="4020000" flipV="1">
            <a:off x="6584950" y="3611880"/>
            <a:ext cx="2228850" cy="32131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4" name=" 186">
            <a:hlinkClick r:id="rId8" action="ppaction://hlinksldjump"/>
          </p:cNvPr>
          <p:cNvSpPr/>
          <p:nvPr/>
        </p:nvSpPr>
        <p:spPr>
          <a:xfrm>
            <a:off x="53975" y="1080135"/>
            <a:ext cx="2809240" cy="145542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43510" y="1261745"/>
            <a:ext cx="2626360" cy="10668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复合、抽象</a:t>
            </a:r>
            <a:endParaRPr lang="zh-CN" altLang="en-US" sz="320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2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函数的单调性</a:t>
            </a:r>
            <a:endParaRPr lang="zh-CN" altLang="en-US" sz="320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 160"/>
          <p:cNvSpPr/>
          <p:nvPr/>
        </p:nvSpPr>
        <p:spPr>
          <a:xfrm rot="4920000" flipV="1">
            <a:off x="3452495" y="414655"/>
            <a:ext cx="389255" cy="197294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0" name=" 2050">
            <a:hlinkClick r:id="" action="ppaction://hlinkshowjump?jump=endshow"/>
          </p:cNvPr>
          <p:cNvSpPr/>
          <p:nvPr/>
        </p:nvSpPr>
        <p:spPr bwMode="auto">
          <a:xfrm>
            <a:off x="5467985" y="6107430"/>
            <a:ext cx="1256030" cy="720090"/>
          </a:xfrm>
          <a:custGeom>
            <a:avLst/>
            <a:gdLst>
              <a:gd name="T0" fmla="*/ 913166 w 4940"/>
              <a:gd name="T1" fmla="*/ 216832 h 3973"/>
              <a:gd name="T2" fmla="*/ 832184 w 4940"/>
              <a:gd name="T3" fmla="*/ 139667 h 3973"/>
              <a:gd name="T4" fmla="*/ 750431 w 4940"/>
              <a:gd name="T5" fmla="*/ 81408 h 3973"/>
              <a:gd name="T6" fmla="*/ 668293 w 4940"/>
              <a:gd name="T7" fmla="*/ 40897 h 3973"/>
              <a:gd name="T8" fmla="*/ 586925 w 4940"/>
              <a:gd name="T9" fmla="*/ 14661 h 3973"/>
              <a:gd name="T10" fmla="*/ 506715 w 4940"/>
              <a:gd name="T11" fmla="*/ 2315 h 3973"/>
              <a:gd name="T12" fmla="*/ 429203 w 4940"/>
              <a:gd name="T13" fmla="*/ 772 h 3973"/>
              <a:gd name="T14" fmla="*/ 354777 w 4940"/>
              <a:gd name="T15" fmla="*/ 8102 h 3973"/>
              <a:gd name="T16" fmla="*/ 285364 w 4940"/>
              <a:gd name="T17" fmla="*/ 22763 h 3973"/>
              <a:gd name="T18" fmla="*/ 220965 w 4940"/>
              <a:gd name="T19" fmla="*/ 42826 h 3973"/>
              <a:gd name="T20" fmla="*/ 136898 w 4940"/>
              <a:gd name="T21" fmla="*/ 77164 h 3973"/>
              <a:gd name="T22" fmla="*/ 52060 w 4940"/>
              <a:gd name="T23" fmla="*/ 123077 h 3973"/>
              <a:gd name="T24" fmla="*/ 0 w 4940"/>
              <a:gd name="T25" fmla="*/ 158573 h 3973"/>
              <a:gd name="T26" fmla="*/ 23523 w 4940"/>
              <a:gd name="T27" fmla="*/ 1411336 h 3973"/>
              <a:gd name="T28" fmla="*/ 90237 w 4940"/>
              <a:gd name="T29" fmla="*/ 1371211 h 3973"/>
              <a:gd name="T30" fmla="*/ 191271 w 4940"/>
              <a:gd name="T31" fmla="*/ 1323755 h 3973"/>
              <a:gd name="T32" fmla="*/ 252200 w 4940"/>
              <a:gd name="T33" fmla="*/ 1302149 h 3973"/>
              <a:gd name="T34" fmla="*/ 319300 w 4940"/>
              <a:gd name="T35" fmla="*/ 1284787 h 3973"/>
              <a:gd name="T36" fmla="*/ 391798 w 4940"/>
              <a:gd name="T37" fmla="*/ 1273212 h 3973"/>
              <a:gd name="T38" fmla="*/ 467381 w 4940"/>
              <a:gd name="T39" fmla="*/ 1270511 h 3973"/>
              <a:gd name="T40" fmla="*/ 546434 w 4940"/>
              <a:gd name="T41" fmla="*/ 1277070 h 3973"/>
              <a:gd name="T42" fmla="*/ 627802 w 4940"/>
              <a:gd name="T43" fmla="*/ 1295975 h 3973"/>
              <a:gd name="T44" fmla="*/ 709555 w 4940"/>
              <a:gd name="T45" fmla="*/ 1329156 h 3973"/>
              <a:gd name="T46" fmla="*/ 791693 w 4940"/>
              <a:gd name="T47" fmla="*/ 1378155 h 3973"/>
              <a:gd name="T48" fmla="*/ 873061 w 4940"/>
              <a:gd name="T49" fmla="*/ 1445288 h 3973"/>
              <a:gd name="T50" fmla="*/ 952500 w 4940"/>
              <a:gd name="T51" fmla="*/ 1532870 h 3973"/>
              <a:gd name="T52" fmla="*/ 1011887 w 4940"/>
              <a:gd name="T53" fmla="*/ 1465351 h 3973"/>
              <a:gd name="T54" fmla="*/ 1092868 w 4940"/>
              <a:gd name="T55" fmla="*/ 1393588 h 3973"/>
              <a:gd name="T56" fmla="*/ 1175007 w 4940"/>
              <a:gd name="T57" fmla="*/ 1339959 h 3973"/>
              <a:gd name="T58" fmla="*/ 1256760 w 4940"/>
              <a:gd name="T59" fmla="*/ 1302920 h 3973"/>
              <a:gd name="T60" fmla="*/ 1338128 w 4940"/>
              <a:gd name="T61" fmla="*/ 1280928 h 3973"/>
              <a:gd name="T62" fmla="*/ 1417952 w 4940"/>
              <a:gd name="T63" fmla="*/ 1270897 h 3973"/>
              <a:gd name="T64" fmla="*/ 1494692 w 4940"/>
              <a:gd name="T65" fmla="*/ 1271669 h 3973"/>
              <a:gd name="T66" fmla="*/ 1567962 w 4940"/>
              <a:gd name="T67" fmla="*/ 1281314 h 3973"/>
              <a:gd name="T68" fmla="*/ 1635832 w 4940"/>
              <a:gd name="T69" fmla="*/ 1297519 h 3973"/>
              <a:gd name="T70" fmla="*/ 1698689 w 4940"/>
              <a:gd name="T71" fmla="*/ 1318353 h 3973"/>
              <a:gd name="T72" fmla="*/ 1792397 w 4940"/>
              <a:gd name="T73" fmla="*/ 1359250 h 3973"/>
              <a:gd name="T74" fmla="*/ 1868365 w 4940"/>
              <a:gd name="T75" fmla="*/ 1402848 h 3973"/>
              <a:gd name="T76" fmla="*/ 1905000 w 4940"/>
              <a:gd name="T77" fmla="*/ 158573 h 3973"/>
              <a:gd name="T78" fmla="*/ 1868365 w 4940"/>
              <a:gd name="T79" fmla="*/ 133109 h 3973"/>
              <a:gd name="T80" fmla="*/ 1792397 w 4940"/>
              <a:gd name="T81" fmla="*/ 89511 h 3973"/>
              <a:gd name="T82" fmla="*/ 1698689 w 4940"/>
              <a:gd name="T83" fmla="*/ 47842 h 3973"/>
              <a:gd name="T84" fmla="*/ 1635832 w 4940"/>
              <a:gd name="T85" fmla="*/ 27393 h 3973"/>
              <a:gd name="T86" fmla="*/ 1567962 w 4940"/>
              <a:gd name="T87" fmla="*/ 11575 h 3973"/>
              <a:gd name="T88" fmla="*/ 1494692 w 4940"/>
              <a:gd name="T89" fmla="*/ 1929 h 3973"/>
              <a:gd name="T90" fmla="*/ 1417952 w 4940"/>
              <a:gd name="T91" fmla="*/ 1157 h 3973"/>
              <a:gd name="T92" fmla="*/ 1338128 w 4940"/>
              <a:gd name="T93" fmla="*/ 10417 h 3973"/>
              <a:gd name="T94" fmla="*/ 1256760 w 4940"/>
              <a:gd name="T95" fmla="*/ 33181 h 3973"/>
              <a:gd name="T96" fmla="*/ 1175007 w 4940"/>
              <a:gd name="T97" fmla="*/ 70220 h 3973"/>
              <a:gd name="T98" fmla="*/ 1092868 w 4940"/>
              <a:gd name="T99" fmla="*/ 123463 h 3973"/>
              <a:gd name="T100" fmla="*/ 1011887 w 4940"/>
              <a:gd name="T101" fmla="*/ 195612 h 3973"/>
              <a:gd name="T102" fmla="*/ 952500 w 4940"/>
              <a:gd name="T103" fmla="*/ 262745 h 3973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940" h="3973">
                <a:moveTo>
                  <a:pt x="2470" y="681"/>
                </a:moveTo>
                <a:lnTo>
                  <a:pt x="2470" y="681"/>
                </a:lnTo>
                <a:lnTo>
                  <a:pt x="2419" y="619"/>
                </a:lnTo>
                <a:lnTo>
                  <a:pt x="2368" y="562"/>
                </a:lnTo>
                <a:lnTo>
                  <a:pt x="2315" y="507"/>
                </a:lnTo>
                <a:lnTo>
                  <a:pt x="2264" y="455"/>
                </a:lnTo>
                <a:lnTo>
                  <a:pt x="2211" y="407"/>
                </a:lnTo>
                <a:lnTo>
                  <a:pt x="2158" y="362"/>
                </a:lnTo>
                <a:lnTo>
                  <a:pt x="2106" y="320"/>
                </a:lnTo>
                <a:lnTo>
                  <a:pt x="2053" y="281"/>
                </a:lnTo>
                <a:lnTo>
                  <a:pt x="2000" y="244"/>
                </a:lnTo>
                <a:lnTo>
                  <a:pt x="1946" y="211"/>
                </a:lnTo>
                <a:lnTo>
                  <a:pt x="1894" y="182"/>
                </a:lnTo>
                <a:lnTo>
                  <a:pt x="1840" y="154"/>
                </a:lnTo>
                <a:lnTo>
                  <a:pt x="1787" y="128"/>
                </a:lnTo>
                <a:lnTo>
                  <a:pt x="1733" y="106"/>
                </a:lnTo>
                <a:lnTo>
                  <a:pt x="1680" y="86"/>
                </a:lnTo>
                <a:lnTo>
                  <a:pt x="1628" y="68"/>
                </a:lnTo>
                <a:lnTo>
                  <a:pt x="1575" y="52"/>
                </a:lnTo>
                <a:lnTo>
                  <a:pt x="1522" y="38"/>
                </a:lnTo>
                <a:lnTo>
                  <a:pt x="1469" y="27"/>
                </a:lnTo>
                <a:lnTo>
                  <a:pt x="1417" y="19"/>
                </a:lnTo>
                <a:lnTo>
                  <a:pt x="1365" y="11"/>
                </a:lnTo>
                <a:lnTo>
                  <a:pt x="1314" y="6"/>
                </a:lnTo>
                <a:lnTo>
                  <a:pt x="1264" y="3"/>
                </a:lnTo>
                <a:lnTo>
                  <a:pt x="1212" y="0"/>
                </a:lnTo>
                <a:lnTo>
                  <a:pt x="1163" y="0"/>
                </a:lnTo>
                <a:lnTo>
                  <a:pt x="1113" y="2"/>
                </a:lnTo>
                <a:lnTo>
                  <a:pt x="1064" y="5"/>
                </a:lnTo>
                <a:lnTo>
                  <a:pt x="1016" y="9"/>
                </a:lnTo>
                <a:lnTo>
                  <a:pt x="968" y="15"/>
                </a:lnTo>
                <a:lnTo>
                  <a:pt x="920" y="21"/>
                </a:lnTo>
                <a:lnTo>
                  <a:pt x="875" y="30"/>
                </a:lnTo>
                <a:lnTo>
                  <a:pt x="828" y="38"/>
                </a:lnTo>
                <a:lnTo>
                  <a:pt x="784" y="48"/>
                </a:lnTo>
                <a:lnTo>
                  <a:pt x="740" y="59"/>
                </a:lnTo>
                <a:lnTo>
                  <a:pt x="697" y="71"/>
                </a:lnTo>
                <a:lnTo>
                  <a:pt x="654" y="84"/>
                </a:lnTo>
                <a:lnTo>
                  <a:pt x="614" y="96"/>
                </a:lnTo>
                <a:lnTo>
                  <a:pt x="573" y="111"/>
                </a:lnTo>
                <a:lnTo>
                  <a:pt x="534" y="124"/>
                </a:lnTo>
                <a:lnTo>
                  <a:pt x="496" y="139"/>
                </a:lnTo>
                <a:lnTo>
                  <a:pt x="423" y="169"/>
                </a:lnTo>
                <a:lnTo>
                  <a:pt x="355" y="200"/>
                </a:lnTo>
                <a:lnTo>
                  <a:pt x="292" y="232"/>
                </a:lnTo>
                <a:lnTo>
                  <a:pt x="234" y="263"/>
                </a:lnTo>
                <a:lnTo>
                  <a:pt x="181" y="292"/>
                </a:lnTo>
                <a:lnTo>
                  <a:pt x="135" y="319"/>
                </a:lnTo>
                <a:lnTo>
                  <a:pt x="95" y="345"/>
                </a:lnTo>
                <a:lnTo>
                  <a:pt x="61" y="367"/>
                </a:lnTo>
                <a:lnTo>
                  <a:pt x="16" y="399"/>
                </a:lnTo>
                <a:lnTo>
                  <a:pt x="0" y="411"/>
                </a:lnTo>
                <a:lnTo>
                  <a:pt x="0" y="3702"/>
                </a:lnTo>
                <a:lnTo>
                  <a:pt x="16" y="3690"/>
                </a:lnTo>
                <a:lnTo>
                  <a:pt x="61" y="3658"/>
                </a:lnTo>
                <a:lnTo>
                  <a:pt x="95" y="3636"/>
                </a:lnTo>
                <a:lnTo>
                  <a:pt x="135" y="3612"/>
                </a:lnTo>
                <a:lnTo>
                  <a:pt x="181" y="3583"/>
                </a:lnTo>
                <a:lnTo>
                  <a:pt x="234" y="3554"/>
                </a:lnTo>
                <a:lnTo>
                  <a:pt x="292" y="3523"/>
                </a:lnTo>
                <a:lnTo>
                  <a:pt x="355" y="3493"/>
                </a:lnTo>
                <a:lnTo>
                  <a:pt x="423" y="3461"/>
                </a:lnTo>
                <a:lnTo>
                  <a:pt x="496" y="3431"/>
                </a:lnTo>
                <a:lnTo>
                  <a:pt x="534" y="3417"/>
                </a:lnTo>
                <a:lnTo>
                  <a:pt x="573" y="3402"/>
                </a:lnTo>
                <a:lnTo>
                  <a:pt x="614" y="3388"/>
                </a:lnTo>
                <a:lnTo>
                  <a:pt x="654" y="3375"/>
                </a:lnTo>
                <a:lnTo>
                  <a:pt x="697" y="3363"/>
                </a:lnTo>
                <a:lnTo>
                  <a:pt x="740" y="3350"/>
                </a:lnTo>
                <a:lnTo>
                  <a:pt x="784" y="3339"/>
                </a:lnTo>
                <a:lnTo>
                  <a:pt x="828" y="3330"/>
                </a:lnTo>
                <a:lnTo>
                  <a:pt x="875" y="3321"/>
                </a:lnTo>
                <a:lnTo>
                  <a:pt x="920" y="3312"/>
                </a:lnTo>
                <a:lnTo>
                  <a:pt x="968" y="3306"/>
                </a:lnTo>
                <a:lnTo>
                  <a:pt x="1016" y="3300"/>
                </a:lnTo>
                <a:lnTo>
                  <a:pt x="1064" y="3296"/>
                </a:lnTo>
                <a:lnTo>
                  <a:pt x="1113" y="3294"/>
                </a:lnTo>
                <a:lnTo>
                  <a:pt x="1163" y="3292"/>
                </a:lnTo>
                <a:lnTo>
                  <a:pt x="1212" y="3293"/>
                </a:lnTo>
                <a:lnTo>
                  <a:pt x="1264" y="3294"/>
                </a:lnTo>
                <a:lnTo>
                  <a:pt x="1314" y="3298"/>
                </a:lnTo>
                <a:lnTo>
                  <a:pt x="1365" y="3303"/>
                </a:lnTo>
                <a:lnTo>
                  <a:pt x="1417" y="3310"/>
                </a:lnTo>
                <a:lnTo>
                  <a:pt x="1469" y="3320"/>
                </a:lnTo>
                <a:lnTo>
                  <a:pt x="1522" y="3331"/>
                </a:lnTo>
                <a:lnTo>
                  <a:pt x="1575" y="3344"/>
                </a:lnTo>
                <a:lnTo>
                  <a:pt x="1628" y="3359"/>
                </a:lnTo>
                <a:lnTo>
                  <a:pt x="1680" y="3377"/>
                </a:lnTo>
                <a:lnTo>
                  <a:pt x="1733" y="3397"/>
                </a:lnTo>
                <a:lnTo>
                  <a:pt x="1787" y="3420"/>
                </a:lnTo>
                <a:lnTo>
                  <a:pt x="1840" y="3445"/>
                </a:lnTo>
                <a:lnTo>
                  <a:pt x="1894" y="3473"/>
                </a:lnTo>
                <a:lnTo>
                  <a:pt x="1946" y="3504"/>
                </a:lnTo>
                <a:lnTo>
                  <a:pt x="2000" y="3537"/>
                </a:lnTo>
                <a:lnTo>
                  <a:pt x="2053" y="3572"/>
                </a:lnTo>
                <a:lnTo>
                  <a:pt x="2106" y="3612"/>
                </a:lnTo>
                <a:lnTo>
                  <a:pt x="2158" y="3653"/>
                </a:lnTo>
                <a:lnTo>
                  <a:pt x="2211" y="3699"/>
                </a:lnTo>
                <a:lnTo>
                  <a:pt x="2264" y="3746"/>
                </a:lnTo>
                <a:lnTo>
                  <a:pt x="2315" y="3798"/>
                </a:lnTo>
                <a:lnTo>
                  <a:pt x="2368" y="3853"/>
                </a:lnTo>
                <a:lnTo>
                  <a:pt x="2419" y="3911"/>
                </a:lnTo>
                <a:lnTo>
                  <a:pt x="2470" y="3973"/>
                </a:lnTo>
                <a:lnTo>
                  <a:pt x="2521" y="3911"/>
                </a:lnTo>
                <a:lnTo>
                  <a:pt x="2573" y="3853"/>
                </a:lnTo>
                <a:lnTo>
                  <a:pt x="2624" y="3798"/>
                </a:lnTo>
                <a:lnTo>
                  <a:pt x="2676" y="3746"/>
                </a:lnTo>
                <a:lnTo>
                  <a:pt x="2728" y="3699"/>
                </a:lnTo>
                <a:lnTo>
                  <a:pt x="2781" y="3653"/>
                </a:lnTo>
                <a:lnTo>
                  <a:pt x="2834" y="3612"/>
                </a:lnTo>
                <a:lnTo>
                  <a:pt x="2886" y="3572"/>
                </a:lnTo>
                <a:lnTo>
                  <a:pt x="2940" y="3537"/>
                </a:lnTo>
                <a:lnTo>
                  <a:pt x="2993" y="3504"/>
                </a:lnTo>
                <a:lnTo>
                  <a:pt x="3047" y="3473"/>
                </a:lnTo>
                <a:lnTo>
                  <a:pt x="3100" y="3445"/>
                </a:lnTo>
                <a:lnTo>
                  <a:pt x="3154" y="3420"/>
                </a:lnTo>
                <a:lnTo>
                  <a:pt x="3206" y="3397"/>
                </a:lnTo>
                <a:lnTo>
                  <a:pt x="3259" y="3377"/>
                </a:lnTo>
                <a:lnTo>
                  <a:pt x="3313" y="3359"/>
                </a:lnTo>
                <a:lnTo>
                  <a:pt x="3366" y="3344"/>
                </a:lnTo>
                <a:lnTo>
                  <a:pt x="3418" y="3331"/>
                </a:lnTo>
                <a:lnTo>
                  <a:pt x="3470" y="3320"/>
                </a:lnTo>
                <a:lnTo>
                  <a:pt x="3523" y="3310"/>
                </a:lnTo>
                <a:lnTo>
                  <a:pt x="3574" y="3303"/>
                </a:lnTo>
                <a:lnTo>
                  <a:pt x="3626" y="3298"/>
                </a:lnTo>
                <a:lnTo>
                  <a:pt x="3677" y="3294"/>
                </a:lnTo>
                <a:lnTo>
                  <a:pt x="3727" y="3293"/>
                </a:lnTo>
                <a:lnTo>
                  <a:pt x="3778" y="3292"/>
                </a:lnTo>
                <a:lnTo>
                  <a:pt x="3827" y="3294"/>
                </a:lnTo>
                <a:lnTo>
                  <a:pt x="3876" y="3296"/>
                </a:lnTo>
                <a:lnTo>
                  <a:pt x="3925" y="3300"/>
                </a:lnTo>
                <a:lnTo>
                  <a:pt x="3973" y="3306"/>
                </a:lnTo>
                <a:lnTo>
                  <a:pt x="4019" y="3312"/>
                </a:lnTo>
                <a:lnTo>
                  <a:pt x="4066" y="3321"/>
                </a:lnTo>
                <a:lnTo>
                  <a:pt x="4111" y="3330"/>
                </a:lnTo>
                <a:lnTo>
                  <a:pt x="4155" y="3339"/>
                </a:lnTo>
                <a:lnTo>
                  <a:pt x="4199" y="3350"/>
                </a:lnTo>
                <a:lnTo>
                  <a:pt x="4242" y="3363"/>
                </a:lnTo>
                <a:lnTo>
                  <a:pt x="4285" y="3375"/>
                </a:lnTo>
                <a:lnTo>
                  <a:pt x="4327" y="3388"/>
                </a:lnTo>
                <a:lnTo>
                  <a:pt x="4366" y="3402"/>
                </a:lnTo>
                <a:lnTo>
                  <a:pt x="4405" y="3417"/>
                </a:lnTo>
                <a:lnTo>
                  <a:pt x="4444" y="3431"/>
                </a:lnTo>
                <a:lnTo>
                  <a:pt x="4517" y="3461"/>
                </a:lnTo>
                <a:lnTo>
                  <a:pt x="4585" y="3493"/>
                </a:lnTo>
                <a:lnTo>
                  <a:pt x="4648" y="3523"/>
                </a:lnTo>
                <a:lnTo>
                  <a:pt x="4707" y="3554"/>
                </a:lnTo>
                <a:lnTo>
                  <a:pt x="4758" y="3583"/>
                </a:lnTo>
                <a:lnTo>
                  <a:pt x="4805" y="3612"/>
                </a:lnTo>
                <a:lnTo>
                  <a:pt x="4845" y="3636"/>
                </a:lnTo>
                <a:lnTo>
                  <a:pt x="4878" y="3658"/>
                </a:lnTo>
                <a:lnTo>
                  <a:pt x="4924" y="3690"/>
                </a:lnTo>
                <a:lnTo>
                  <a:pt x="4940" y="3702"/>
                </a:lnTo>
                <a:lnTo>
                  <a:pt x="4940" y="411"/>
                </a:lnTo>
                <a:lnTo>
                  <a:pt x="4924" y="399"/>
                </a:lnTo>
                <a:lnTo>
                  <a:pt x="4878" y="367"/>
                </a:lnTo>
                <a:lnTo>
                  <a:pt x="4845" y="345"/>
                </a:lnTo>
                <a:lnTo>
                  <a:pt x="4805" y="319"/>
                </a:lnTo>
                <a:lnTo>
                  <a:pt x="4758" y="292"/>
                </a:lnTo>
                <a:lnTo>
                  <a:pt x="4707" y="263"/>
                </a:lnTo>
                <a:lnTo>
                  <a:pt x="4648" y="232"/>
                </a:lnTo>
                <a:lnTo>
                  <a:pt x="4585" y="200"/>
                </a:lnTo>
                <a:lnTo>
                  <a:pt x="4517" y="169"/>
                </a:lnTo>
                <a:lnTo>
                  <a:pt x="4444" y="139"/>
                </a:lnTo>
                <a:lnTo>
                  <a:pt x="4405" y="124"/>
                </a:lnTo>
                <a:lnTo>
                  <a:pt x="4366" y="111"/>
                </a:lnTo>
                <a:lnTo>
                  <a:pt x="4327" y="96"/>
                </a:lnTo>
                <a:lnTo>
                  <a:pt x="4285" y="84"/>
                </a:lnTo>
                <a:lnTo>
                  <a:pt x="4242" y="71"/>
                </a:lnTo>
                <a:lnTo>
                  <a:pt x="4199" y="59"/>
                </a:lnTo>
                <a:lnTo>
                  <a:pt x="4155" y="48"/>
                </a:lnTo>
                <a:lnTo>
                  <a:pt x="4111" y="38"/>
                </a:lnTo>
                <a:lnTo>
                  <a:pt x="4066" y="30"/>
                </a:lnTo>
                <a:lnTo>
                  <a:pt x="4019" y="21"/>
                </a:lnTo>
                <a:lnTo>
                  <a:pt x="3973" y="15"/>
                </a:lnTo>
                <a:lnTo>
                  <a:pt x="3925" y="9"/>
                </a:lnTo>
                <a:lnTo>
                  <a:pt x="3876" y="5"/>
                </a:lnTo>
                <a:lnTo>
                  <a:pt x="3827" y="2"/>
                </a:lnTo>
                <a:lnTo>
                  <a:pt x="3778" y="0"/>
                </a:lnTo>
                <a:lnTo>
                  <a:pt x="3727" y="0"/>
                </a:lnTo>
                <a:lnTo>
                  <a:pt x="3677" y="3"/>
                </a:lnTo>
                <a:lnTo>
                  <a:pt x="3626" y="6"/>
                </a:lnTo>
                <a:lnTo>
                  <a:pt x="3574" y="11"/>
                </a:lnTo>
                <a:lnTo>
                  <a:pt x="3523" y="19"/>
                </a:lnTo>
                <a:lnTo>
                  <a:pt x="3470" y="27"/>
                </a:lnTo>
                <a:lnTo>
                  <a:pt x="3418" y="38"/>
                </a:lnTo>
                <a:lnTo>
                  <a:pt x="3366" y="52"/>
                </a:lnTo>
                <a:lnTo>
                  <a:pt x="3313" y="68"/>
                </a:lnTo>
                <a:lnTo>
                  <a:pt x="3259" y="86"/>
                </a:lnTo>
                <a:lnTo>
                  <a:pt x="3206" y="106"/>
                </a:lnTo>
                <a:lnTo>
                  <a:pt x="3154" y="128"/>
                </a:lnTo>
                <a:lnTo>
                  <a:pt x="3100" y="154"/>
                </a:lnTo>
                <a:lnTo>
                  <a:pt x="3047" y="182"/>
                </a:lnTo>
                <a:lnTo>
                  <a:pt x="2993" y="211"/>
                </a:lnTo>
                <a:lnTo>
                  <a:pt x="2940" y="244"/>
                </a:lnTo>
                <a:lnTo>
                  <a:pt x="2886" y="281"/>
                </a:lnTo>
                <a:lnTo>
                  <a:pt x="2834" y="320"/>
                </a:lnTo>
                <a:lnTo>
                  <a:pt x="2781" y="362"/>
                </a:lnTo>
                <a:lnTo>
                  <a:pt x="2728" y="407"/>
                </a:lnTo>
                <a:lnTo>
                  <a:pt x="2676" y="455"/>
                </a:lnTo>
                <a:lnTo>
                  <a:pt x="2624" y="507"/>
                </a:lnTo>
                <a:lnTo>
                  <a:pt x="2573" y="562"/>
                </a:lnTo>
                <a:lnTo>
                  <a:pt x="2521" y="619"/>
                </a:lnTo>
                <a:lnTo>
                  <a:pt x="2470" y="681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400">
                <a:solidFill>
                  <a:srgbClr val="FF0000"/>
                </a:solidFill>
              </a:rPr>
              <a:t>结束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8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  <p:bldP spid="10" grpId="0"/>
      <p:bldP spid="160" grpId="0" bldLvl="0" animBg="1"/>
      <p:bldP spid="12" grpId="0" bldLvl="0" animBg="1"/>
      <p:bldP spid="13" grpId="0" bldLvl="0" animBg="1"/>
      <p:bldP spid="14" grpId="0"/>
      <p:bldP spid="16" grpId="0" bldLvl="0" animBg="1"/>
      <p:bldP spid="17" grpId="0"/>
      <p:bldP spid="20" grpId="0" animBg="1"/>
      <p:bldP spid="20" grpId="1" bldLvl="0" animBg="1"/>
      <p:bldP spid="24" grpId="0" bldLvl="0" animBg="1"/>
      <p:bldP spid="25" grpId="0"/>
      <p:bldP spid="26" grpId="0" bldLvl="0" animBg="1"/>
      <p:bldP spid="27" grpId="0" animBg="1"/>
      <p:bldP spid="27" grpId="1" bldLvl="0" animBg="1"/>
      <p:bldP spid="28" grpId="0" animBg="1"/>
      <p:bldP spid="28" grpId="1" bldLvl="0" animBg="1"/>
      <p:bldP spid="29" grpId="0"/>
      <p:bldP spid="29" grpId="1"/>
      <p:bldP spid="30" grpId="0" bldLvl="0" animBg="1"/>
      <p:bldP spid="31" grpId="0" animBg="1"/>
      <p:bldP spid="32" grpId="0"/>
      <p:bldP spid="6" grpId="0" animBg="1"/>
      <p:bldP spid="8" grpId="0" bldLvl="0" animBg="1"/>
      <p:bldP spid="34" grpId="0" bldLvl="0" animBg="1"/>
      <p:bldP spid="35" grpId="0" bldLvl="0" animBg="1"/>
      <p:bldP spid="36" grpId="0"/>
      <p:bldP spid="37" grpId="0" animBg="1"/>
      <p:bldP spid="38" grpId="0" animBg="1"/>
      <p:bldP spid="39" grpId="0"/>
      <p:bldP spid="40" grpId="0" animBg="1"/>
      <p:bldP spid="41" grpId="0" bldLvl="0" animBg="1"/>
      <p:bldP spid="42" grpId="0"/>
      <p:bldP spid="43" grpId="0" bldLvl="0" animBg="1"/>
      <p:bldP spid="44" grpId="0" animBg="1"/>
      <p:bldP spid="44" grpId="1" animBg="1"/>
      <p:bldP spid="45" grpId="0"/>
      <p:bldP spid="45" grpId="1"/>
      <p:bldP spid="46" grpId="0" animBg="1"/>
      <p:bldP spid="4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838200" y="159385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增（减）函数的定义</a:t>
            </a:r>
            <a:endParaRPr lang="zh-CN" altLang="en-US" sz="4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228600" lvl="0" indent="-2286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2800"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-167" r="16485" b="4756"/>
          <a:stretch>
            <a:fillRect/>
          </a:stretch>
        </p:blipFill>
        <p:spPr>
          <a:xfrm>
            <a:off x="838200" y="1222375"/>
            <a:ext cx="10988675" cy="522541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838200" y="159385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函数的单调区间</a:t>
            </a:r>
            <a:endParaRPr lang="zh-CN" altLang="en-US" sz="4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-823" r="28621"/>
          <a:stretch>
            <a:fillRect/>
          </a:stretch>
        </p:blipFill>
        <p:spPr>
          <a:xfrm>
            <a:off x="975360" y="2125345"/>
            <a:ext cx="9791700" cy="2021840"/>
          </a:xfrm>
          <a:prstGeom prst="rect">
            <a:avLst/>
          </a:prstGeom>
        </p:spPr>
      </p:pic>
      <p:sp>
        <p:nvSpPr>
          <p:cNvPr id="213" name=" 213">
            <a:hlinkClick r:id="rId3" action="ppaction://hlinksldjump"/>
          </p:cNvPr>
          <p:cNvSpPr/>
          <p:nvPr/>
        </p:nvSpPr>
        <p:spPr>
          <a:xfrm>
            <a:off x="10560050" y="5821680"/>
            <a:ext cx="1297305" cy="680085"/>
          </a:xfrm>
          <a:custGeom>
            <a:avLst/>
            <a:gdLst/>
            <a:ahLst/>
            <a:cxnLst/>
            <a:rect l="l" t="t" r="r" b="b"/>
            <a:pathLst>
              <a:path w="1160528" h="1137856">
                <a:moveTo>
                  <a:pt x="301373" y="145324"/>
                </a:moveTo>
                <a:cubicBezTo>
                  <a:pt x="77474" y="176329"/>
                  <a:pt x="-76715" y="585266"/>
                  <a:pt x="580264" y="1067944"/>
                </a:cubicBezTo>
                <a:cubicBezTo>
                  <a:pt x="1535870" y="365866"/>
                  <a:pt x="775286" y="-180195"/>
                  <a:pt x="580264" y="365866"/>
                </a:cubicBezTo>
                <a:cubicBezTo>
                  <a:pt x="519320" y="195222"/>
                  <a:pt x="403145" y="131231"/>
                  <a:pt x="301373" y="145324"/>
                </a:cubicBezTo>
                <a:close/>
                <a:moveTo>
                  <a:pt x="237013" y="2324"/>
                </a:moveTo>
                <a:cubicBezTo>
                  <a:pt x="362271" y="-15022"/>
                  <a:pt x="505256" y="63737"/>
                  <a:pt x="580264" y="273760"/>
                </a:cubicBezTo>
                <a:cubicBezTo>
                  <a:pt x="820291" y="-398315"/>
                  <a:pt x="1756395" y="273760"/>
                  <a:pt x="580264" y="1137856"/>
                </a:cubicBezTo>
                <a:cubicBezTo>
                  <a:pt x="-228326" y="543790"/>
                  <a:pt x="-38555" y="40484"/>
                  <a:pt x="237013" y="2324"/>
                </a:cubicBezTo>
                <a:close/>
              </a:path>
            </a:pathLst>
          </a:cu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导   图</a:t>
            </a:r>
            <a:endParaRPr lang="zh-CN" alt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838200" y="159385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用定义判断函数的单调性</a:t>
            </a:r>
            <a:endParaRPr lang="zh-CN" altLang="en-US" sz="4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ea"/>
            </a:endParaRPr>
          </a:p>
        </p:txBody>
      </p:sp>
      <p:graphicFrame>
        <p:nvGraphicFramePr>
          <p:cNvPr id="2" name="对象 1">
            <a:hlinkClick r:id="" action="ppaction://ole?verb=0"/>
          </p:cNvPr>
          <p:cNvGraphicFramePr/>
          <p:nvPr/>
        </p:nvGraphicFramePr>
        <p:xfrm>
          <a:off x="965200" y="1931670"/>
          <a:ext cx="10057765" cy="2263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67665600" imgH="15240000" progId="Equation.3">
                  <p:embed/>
                </p:oleObj>
              </mc:Choice>
              <mc:Fallback>
                <p:oleObj name="" r:id="rId2" imgW="67665600" imgH="15240000" progId="Equation.3">
                  <p:embed/>
                  <p:pic>
                    <p:nvPicPr>
                      <p:cNvPr id="0" name="图片 1024" descr="image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65200" y="1931670"/>
                        <a:ext cx="10057765" cy="226314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3" name=" 213">
            <a:hlinkClick r:id="rId4" action="ppaction://hlinksldjump"/>
          </p:cNvPr>
          <p:cNvSpPr/>
          <p:nvPr/>
        </p:nvSpPr>
        <p:spPr>
          <a:xfrm>
            <a:off x="10535285" y="5821680"/>
            <a:ext cx="1322070" cy="692785"/>
          </a:xfrm>
          <a:custGeom>
            <a:avLst/>
            <a:gdLst/>
            <a:ahLst/>
            <a:cxnLst/>
            <a:rect l="l" t="t" r="r" b="b"/>
            <a:pathLst>
              <a:path w="1160528" h="1137856">
                <a:moveTo>
                  <a:pt x="301373" y="145324"/>
                </a:moveTo>
                <a:cubicBezTo>
                  <a:pt x="77474" y="176329"/>
                  <a:pt x="-76715" y="585266"/>
                  <a:pt x="580264" y="1067944"/>
                </a:cubicBezTo>
                <a:cubicBezTo>
                  <a:pt x="1535870" y="365866"/>
                  <a:pt x="775286" y="-180195"/>
                  <a:pt x="580264" y="365866"/>
                </a:cubicBezTo>
                <a:cubicBezTo>
                  <a:pt x="519320" y="195222"/>
                  <a:pt x="403145" y="131231"/>
                  <a:pt x="301373" y="145324"/>
                </a:cubicBezTo>
                <a:close/>
                <a:moveTo>
                  <a:pt x="237013" y="2324"/>
                </a:moveTo>
                <a:cubicBezTo>
                  <a:pt x="362271" y="-15022"/>
                  <a:pt x="505256" y="63737"/>
                  <a:pt x="580264" y="273760"/>
                </a:cubicBezTo>
                <a:cubicBezTo>
                  <a:pt x="820291" y="-398315"/>
                  <a:pt x="1756395" y="273760"/>
                  <a:pt x="580264" y="1137856"/>
                </a:cubicBezTo>
                <a:cubicBezTo>
                  <a:pt x="-228326" y="543790"/>
                  <a:pt x="-38555" y="40484"/>
                  <a:pt x="237013" y="2324"/>
                </a:cubicBezTo>
                <a:close/>
              </a:path>
            </a:pathLst>
          </a:cu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导   图</a:t>
            </a:r>
            <a:endParaRPr lang="zh-CN" alt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838200" y="159385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求函数的单调区间</a:t>
            </a:r>
            <a:endParaRPr lang="zh-CN" altLang="en-US" sz="4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ea"/>
            </a:endParaRPr>
          </a:p>
        </p:txBody>
      </p:sp>
      <p:graphicFrame>
        <p:nvGraphicFramePr>
          <p:cNvPr id="2" name="对象 1">
            <a:hlinkClick r:id="" action="ppaction://ole?verb=0"/>
          </p:cNvPr>
          <p:cNvGraphicFramePr/>
          <p:nvPr/>
        </p:nvGraphicFramePr>
        <p:xfrm>
          <a:off x="627380" y="1597660"/>
          <a:ext cx="8235315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2" imgW="64312800" imgH="5181600" progId="Equation.3">
                  <p:embed/>
                </p:oleObj>
              </mc:Choice>
              <mc:Fallback>
                <p:oleObj name="" r:id="rId2" imgW="64312800" imgH="5181600" progId="Equation.3">
                  <p:embed/>
                  <p:pic>
                    <p:nvPicPr>
                      <p:cNvPr id="0" name="图片 2048" descr="image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27380" y="1597660"/>
                        <a:ext cx="8235315" cy="6635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0"/>
          </p:cNvPr>
          <p:cNvGraphicFramePr/>
          <p:nvPr/>
        </p:nvGraphicFramePr>
        <p:xfrm>
          <a:off x="772478" y="3210560"/>
          <a:ext cx="8502650" cy="1705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4" imgW="75895200" imgH="15240000" progId="">
                  <p:embed/>
                </p:oleObj>
              </mc:Choice>
              <mc:Fallback>
                <p:oleObj name="" r:id="rId4" imgW="75895200" imgH="15240000" progId="">
                  <p:embed/>
                  <p:pic>
                    <p:nvPicPr>
                      <p:cNvPr id="0" name="图片 2049" descr="image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72478" y="3210560"/>
                        <a:ext cx="8502650" cy="170561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3" name=" 213">
            <a:hlinkClick r:id="rId6" action="ppaction://hlinksldjump"/>
          </p:cNvPr>
          <p:cNvSpPr/>
          <p:nvPr/>
        </p:nvSpPr>
        <p:spPr>
          <a:xfrm>
            <a:off x="10535285" y="5821680"/>
            <a:ext cx="1322070" cy="692785"/>
          </a:xfrm>
          <a:custGeom>
            <a:avLst/>
            <a:gdLst/>
            <a:ahLst/>
            <a:cxnLst/>
            <a:rect l="l" t="t" r="r" b="b"/>
            <a:pathLst>
              <a:path w="1160528" h="1137856">
                <a:moveTo>
                  <a:pt x="301373" y="145324"/>
                </a:moveTo>
                <a:cubicBezTo>
                  <a:pt x="77474" y="176329"/>
                  <a:pt x="-76715" y="585266"/>
                  <a:pt x="580264" y="1067944"/>
                </a:cubicBezTo>
                <a:cubicBezTo>
                  <a:pt x="1535870" y="365866"/>
                  <a:pt x="775286" y="-180195"/>
                  <a:pt x="580264" y="365866"/>
                </a:cubicBezTo>
                <a:cubicBezTo>
                  <a:pt x="519320" y="195222"/>
                  <a:pt x="403145" y="131231"/>
                  <a:pt x="301373" y="145324"/>
                </a:cubicBezTo>
                <a:close/>
                <a:moveTo>
                  <a:pt x="237013" y="2324"/>
                </a:moveTo>
                <a:cubicBezTo>
                  <a:pt x="362271" y="-15022"/>
                  <a:pt x="505256" y="63737"/>
                  <a:pt x="580264" y="273760"/>
                </a:cubicBezTo>
                <a:cubicBezTo>
                  <a:pt x="820291" y="-398315"/>
                  <a:pt x="1756395" y="273760"/>
                  <a:pt x="580264" y="1137856"/>
                </a:cubicBezTo>
                <a:cubicBezTo>
                  <a:pt x="-228326" y="543790"/>
                  <a:pt x="-38555" y="40484"/>
                  <a:pt x="237013" y="2324"/>
                </a:cubicBezTo>
                <a:close/>
              </a:path>
            </a:pathLst>
          </a:cu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导   图</a:t>
            </a:r>
            <a:endParaRPr lang="zh-CN" alt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821690" y="159385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复合函数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单调性的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判断</a:t>
            </a: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——“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同增 异减</a:t>
            </a: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”</a:t>
            </a:r>
            <a:endParaRPr lang="en-US" altLang="zh-CN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ea"/>
            </a:endParaRPr>
          </a:p>
        </p:txBody>
      </p:sp>
      <p:graphicFrame>
        <p:nvGraphicFramePr>
          <p:cNvPr id="2" name="对象 1">
            <a:hlinkClick r:id="" action="ppaction://ole?verb=0"/>
          </p:cNvPr>
          <p:cNvGraphicFramePr/>
          <p:nvPr/>
        </p:nvGraphicFramePr>
        <p:xfrm>
          <a:off x="428625" y="1741805"/>
          <a:ext cx="11038840" cy="355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2" imgW="88087200" imgH="28346400" progId="Equation.3">
                  <p:embed/>
                </p:oleObj>
              </mc:Choice>
              <mc:Fallback>
                <p:oleObj name="" r:id="rId2" imgW="88087200" imgH="28346400" progId="Equation.3">
                  <p:embed/>
                  <p:pic>
                    <p:nvPicPr>
                      <p:cNvPr id="0" name="图片 3072" descr="image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28625" y="1741805"/>
                        <a:ext cx="11038840" cy="35528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838200" y="159385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复合函数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单调性的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判断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ea"/>
            </a:endParaRPr>
          </a:p>
        </p:txBody>
      </p:sp>
      <p:graphicFrame>
        <p:nvGraphicFramePr>
          <p:cNvPr id="2" name="对象 1">
            <a:hlinkClick r:id="" action="ppaction://ole?verb=0"/>
          </p:cNvPr>
          <p:cNvGraphicFramePr/>
          <p:nvPr/>
        </p:nvGraphicFramePr>
        <p:xfrm>
          <a:off x="1996440" y="2404745"/>
          <a:ext cx="7933055" cy="1182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2" imgW="63398400" imgH="9448800" progId="Equation.3">
                  <p:embed/>
                </p:oleObj>
              </mc:Choice>
              <mc:Fallback>
                <p:oleObj name="" r:id="rId2" imgW="63398400" imgH="9448800" progId="Equation.3">
                  <p:embed/>
                  <p:pic>
                    <p:nvPicPr>
                      <p:cNvPr id="0" name="图片 4096" descr="image9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96440" y="2404745"/>
                        <a:ext cx="7933055" cy="118237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838200" y="159385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抽象函数的单调性</a:t>
            </a:r>
            <a:endParaRPr lang="zh-CN" altLang="en-US" sz="4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0930" y="1541145"/>
            <a:ext cx="10113645" cy="4027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没有给出具体解析式的函数，称为抽象函数，解决此类函数单调性问题通常有两种方法：</a:t>
            </a:r>
            <a:endParaRPr lang="zh-CN" altLang="en-US" sz="3200"/>
          </a:p>
          <a:p>
            <a:r>
              <a:rPr lang="en-US" altLang="zh-CN" sz="3200"/>
              <a:t>1</a:t>
            </a:r>
            <a:r>
              <a:rPr lang="zh-CN" altLang="en-US" sz="3200"/>
              <a:t>、</a:t>
            </a:r>
            <a:r>
              <a:rPr lang="en-US" altLang="zh-CN" sz="3200"/>
              <a:t>“</a:t>
            </a:r>
            <a:r>
              <a:rPr lang="zh-CN" altLang="en-US" sz="3200"/>
              <a:t>凑</a:t>
            </a:r>
            <a:r>
              <a:rPr lang="en-US" altLang="zh-CN" sz="3200"/>
              <a:t>”——</a:t>
            </a:r>
            <a:r>
              <a:rPr lang="zh-CN" altLang="en-US" sz="3200"/>
              <a:t>凑定义或凑已知，从而使用定义或已知条件得了结论；</a:t>
            </a:r>
            <a:endParaRPr lang="zh-CN" altLang="en-US" sz="3200"/>
          </a:p>
          <a:p>
            <a:r>
              <a:rPr lang="en-US" altLang="zh-CN" sz="3200"/>
              <a:t>2</a:t>
            </a:r>
            <a:r>
              <a:rPr lang="zh-CN" altLang="en-US" sz="3200"/>
              <a:t>、</a:t>
            </a:r>
            <a:r>
              <a:rPr lang="en-US" altLang="zh-CN" sz="3200"/>
              <a:t>“</a:t>
            </a:r>
            <a:r>
              <a:rPr lang="zh-CN" altLang="en-US" sz="3200"/>
              <a:t>赋值</a:t>
            </a:r>
            <a:r>
              <a:rPr lang="en-US" altLang="zh-CN" sz="3200"/>
              <a:t>”——</a:t>
            </a:r>
            <a:r>
              <a:rPr lang="zh-CN" altLang="en-US" sz="3200"/>
              <a:t>给变量赋值，要根据条件与结论的关系探索适合的数值。</a:t>
            </a:r>
            <a:endParaRPr lang="zh-CN" altLang="en-US" sz="3200"/>
          </a:p>
          <a:p>
            <a:endParaRPr lang="zh-CN" altLang="en-US" sz="3200"/>
          </a:p>
          <a:p>
            <a:r>
              <a:rPr lang="zh-CN" altLang="en-US" sz="3200"/>
              <a:t>证明抽象函数的单调性离不开</a:t>
            </a:r>
            <a:r>
              <a:rPr lang="en-US" altLang="zh-CN" sz="3200"/>
              <a:t>“</a:t>
            </a:r>
            <a:r>
              <a:rPr lang="zh-CN" altLang="en-US" sz="3200"/>
              <a:t>定义法</a:t>
            </a:r>
            <a:r>
              <a:rPr lang="en-US" altLang="zh-CN" sz="3200"/>
              <a:t>”</a:t>
            </a:r>
            <a:r>
              <a:rPr lang="zh-CN" altLang="en-US" sz="3200"/>
              <a:t>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0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1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2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3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4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5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6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7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.xml><?xml version="1.0" encoding="utf-8"?>
<p:tagLst xmlns:p="http://schemas.openxmlformats.org/presentationml/2006/main">
  <p:tag name="KSO_WM_TEMPLATE_CATEGORY" val="diagram"/>
  <p:tag name="KSO_WM_TEMPLATE_INDEX" val="160999"/>
  <p:tag name="KSO_WM_TAG_VERSION" val="1.0"/>
  <p:tag name="KSO_WM_SLIDE_ID" val="diagram160999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3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4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i"/>
  <p:tag name="KSO_WM_UNIT_ID" val="diagram160999_1*i*1"/>
  <p:tag name="KSO_WM_TEMPLATE_CATEGORY" val="diagram"/>
  <p:tag name="KSO_WM_TEMPLATE_INDEX" val="160999"/>
  <p:tag name="KSO_WM_UNIT_INDEX" val="1"/>
</p:tagLst>
</file>

<file path=ppt/tags/tag5.xml><?xml version="1.0" encoding="utf-8"?>
<p:tagLst xmlns:p="http://schemas.openxmlformats.org/presentationml/2006/main">
  <p:tag name="KSO_WM_TEMPLATE_CATEGORY" val="diagram"/>
  <p:tag name="KSO_WM_TEMPLATE_INDEX" val="160999"/>
  <p:tag name="KSO_WM_TAG_VERSION" val="1.0"/>
  <p:tag name="KSO_WM_SLIDE_ID" val="diagram160999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6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7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8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9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heme/theme1.xml><?xml version="1.0" encoding="utf-8"?>
<a:theme xmlns:a="http://schemas.openxmlformats.org/drawingml/2006/main" name="海阔天空">
  <a:themeElements>
    <a:clrScheme name="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850</Words>
  <Application>WPS 演示</Application>
  <PresentationFormat>自定义</PresentationFormat>
  <Paragraphs>104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15</vt:i4>
      </vt:variant>
    </vt:vector>
  </HeadingPairs>
  <TitlesOfParts>
    <vt:vector size="33" baseType="lpstr">
      <vt:lpstr>Arial</vt:lpstr>
      <vt:lpstr>宋体</vt:lpstr>
      <vt:lpstr>Wingdings</vt:lpstr>
      <vt:lpstr>华文细黑</vt:lpstr>
      <vt:lpstr>MS UI Gothic</vt:lpstr>
      <vt:lpstr>微软雅黑</vt:lpstr>
      <vt:lpstr>Calibri</vt:lpstr>
      <vt:lpstr>NEU-BZ</vt:lpstr>
      <vt:lpstr>Times New Roman</vt:lpstr>
      <vt:lpstr>方正书宋_GBK</vt:lpstr>
      <vt:lpstr>Arial Unicode MS</vt:lpstr>
      <vt:lpstr>Segoe Print</vt:lpstr>
      <vt:lpstr>海阔天空</vt:lpstr>
      <vt:lpstr>Equation.3</vt:lpstr>
      <vt:lpstr>Equation.3</vt:lpstr>
      <vt:lpstr>Equation.3</vt:lpstr>
      <vt:lpstr>Equation.3</vt:lpstr>
      <vt:lpstr>Equation.3</vt:lpstr>
      <vt:lpstr>1.3.1单调性与最大(小)值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1.2.2函数的表示法</dc:title>
  <dc:creator/>
  <cp:lastModifiedBy>dell</cp:lastModifiedBy>
  <cp:revision>41</cp:revision>
  <dcterms:created xsi:type="dcterms:W3CDTF">2015-05-05T08:02:00Z</dcterms:created>
  <dcterms:modified xsi:type="dcterms:W3CDTF">2017-11-10T01:57:45Z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