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9" r:id="rId3"/>
    <p:sldId id="275" r:id="rId4"/>
    <p:sldId id="456" r:id="rId5"/>
    <p:sldId id="480" r:id="rId6"/>
    <p:sldId id="454" r:id="rId7"/>
    <p:sldId id="457" r:id="rId8"/>
    <p:sldId id="455" r:id="rId9"/>
    <p:sldId id="458" r:id="rId10"/>
    <p:sldId id="481" r:id="rId11"/>
    <p:sldId id="482" r:id="rId12"/>
    <p:sldId id="400" r:id="rId13"/>
    <p:sldId id="483" r:id="rId15"/>
    <p:sldId id="460" r:id="rId16"/>
    <p:sldId id="428" r:id="rId17"/>
    <p:sldId id="459" r:id="rId18"/>
    <p:sldId id="429" r:id="rId19"/>
    <p:sldId id="489" r:id="rId20"/>
    <p:sldId id="531" r:id="rId21"/>
    <p:sldId id="583" r:id="rId22"/>
    <p:sldId id="584" r:id="rId23"/>
    <p:sldId id="585" r:id="rId24"/>
    <p:sldId id="586" r:id="rId25"/>
    <p:sldId id="461" r:id="rId26"/>
    <p:sldId id="533" r:id="rId27"/>
    <p:sldId id="511" r:id="rId28"/>
    <p:sldId id="534" r:id="rId29"/>
    <p:sldId id="512" r:id="rId30"/>
    <p:sldId id="587" r:id="rId31"/>
    <p:sldId id="588" r:id="rId32"/>
    <p:sldId id="589" r:id="rId33"/>
    <p:sldId id="590" r:id="rId34"/>
    <p:sldId id="591" r:id="rId35"/>
    <p:sldId id="595" r:id="rId36"/>
    <p:sldId id="521" r:id="rId37"/>
    <p:sldId id="566" r:id="rId38"/>
    <p:sldId id="430" r:id="rId39"/>
    <p:sldId id="596" r:id="rId40"/>
    <p:sldId id="597" r:id="rId41"/>
    <p:sldId id="592" r:id="rId42"/>
    <p:sldId id="593" r:id="rId43"/>
    <p:sldId id="524" r:id="rId44"/>
    <p:sldId id="564" r:id="rId45"/>
    <p:sldId id="528" r:id="rId46"/>
    <p:sldId id="599" r:id="rId47"/>
    <p:sldId id="365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3"/>
    <a:srgbClr val="FFFFFF"/>
    <a:srgbClr val="006600"/>
    <a:srgbClr val="149494"/>
    <a:srgbClr val="000099"/>
    <a:srgbClr val="660066"/>
    <a:srgbClr val="00CC00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59"/>
  </p:normalViewPr>
  <p:slideViewPr>
    <p:cSldViewPr showGuides="1">
      <p:cViewPr varScale="1">
        <p:scale>
          <a:sx n="86" d="100"/>
          <a:sy n="86" d="100"/>
        </p:scale>
        <p:origin x="-1494" y="-84"/>
      </p:cViewPr>
      <p:guideLst>
        <p:guide orient="horz" pos="4200"/>
        <p:guide pos="5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/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/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/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oleObject" Target="../embeddings/oleObject8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1.wmf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oleObject" Target="../embeddings/oleObject18.bin"/><Relationship Id="rId7" Type="http://schemas.openxmlformats.org/officeDocument/2006/relationships/oleObject" Target="../embeddings/oleObject17.bin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4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12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Relationship Id="rId3" Type="http://schemas.openxmlformats.org/officeDocument/2006/relationships/oleObject" Target="../embeddings/oleObject20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Relationship Id="rId3" Type="http://schemas.openxmlformats.org/officeDocument/2006/relationships/oleObject" Target="../embeddings/oleObject25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Relationship Id="rId3" Type="http://schemas.openxmlformats.org/officeDocument/2006/relationships/oleObject" Target="../embeddings/oleObject29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28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32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Relationship Id="rId3" Type="http://schemas.openxmlformats.org/officeDocument/2006/relationships/oleObject" Target="../embeddings/oleObject34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33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Relationship Id="rId3" Type="http://schemas.openxmlformats.org/officeDocument/2006/relationships/oleObject" Target="../embeddings/oleObject38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37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7.xml"/><Relationship Id="rId3" Type="http://schemas.openxmlformats.org/officeDocument/2006/relationships/oleObject" Target="../embeddings/oleObject43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2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7.xml"/><Relationship Id="rId3" Type="http://schemas.openxmlformats.org/officeDocument/2006/relationships/oleObject" Target="../embeddings/oleObject45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4.bin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7.xml"/><Relationship Id="rId3" Type="http://schemas.openxmlformats.org/officeDocument/2006/relationships/oleObject" Target="../embeddings/oleObject47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6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Rectangle 5"/>
          <p:cNvSpPr/>
          <p:nvPr/>
        </p:nvSpPr>
        <p:spPr>
          <a:xfrm>
            <a:off x="2947988" y="3240088"/>
            <a:ext cx="29765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/>
            <a:r>
              <a:rPr lang="zh-CN" altLang="en-US" sz="4400" dirty="0">
                <a:solidFill>
                  <a:srgbClr val="CC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小结与复习</a:t>
            </a:r>
            <a:endParaRPr lang="zh-CN" altLang="en-US" sz="4400" dirty="0">
              <a:solidFill>
                <a:srgbClr val="CC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75" name="Text Box 4"/>
          <p:cNvSpPr txBox="1"/>
          <p:nvPr/>
        </p:nvSpPr>
        <p:spPr>
          <a:xfrm>
            <a:off x="0" y="1643063"/>
            <a:ext cx="89646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第四章 图形初步认识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076" name="Object 5"/>
          <p:cNvGraphicFramePr/>
          <p:nvPr/>
        </p:nvGraphicFramePr>
        <p:xfrm>
          <a:off x="1116013" y="692150"/>
          <a:ext cx="16557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3267075" imgH="1476375" progId="PBrush">
                  <p:embed/>
                </p:oleObj>
              </mc:Choice>
              <mc:Fallback>
                <p:oleObj name="" r:id="rId1" imgW="3267075" imgH="1476375" progId="PBrush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6013" y="692150"/>
                        <a:ext cx="1655762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/>
          <p:nvPr/>
        </p:nvSpPr>
        <p:spPr>
          <a:xfrm>
            <a:off x="1042988" y="763588"/>
            <a:ext cx="1928812" cy="4603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9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优</a:t>
            </a:r>
            <a:r>
              <a:rPr lang="zh-CN" altLang="en-US" sz="8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翼</a:t>
            </a:r>
            <a:r>
              <a:rPr lang="zh-CN" altLang="en-US" sz="1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en-US" sz="2000" b="1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课</a:t>
            </a:r>
            <a:r>
              <a:rPr lang="zh-CN" altLang="en-US" sz="800" b="1" i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0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件</a:t>
            </a:r>
            <a:r>
              <a:rPr lang="zh-CN" altLang="en-US" sz="2400" b="1" i="1" dirty="0">
                <a:solidFill>
                  <a:srgbClr val="0066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i="1" dirty="0">
                <a:solidFill>
                  <a:srgbClr val="006666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 </a:t>
            </a:r>
            <a:endParaRPr lang="zh-CN" altLang="en-US" sz="2400" b="1" i="1" dirty="0">
              <a:solidFill>
                <a:srgbClr val="006666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078" name="AutoShape 7"/>
          <p:cNvSpPr/>
          <p:nvPr/>
        </p:nvSpPr>
        <p:spPr>
          <a:xfrm>
            <a:off x="0" y="6429375"/>
            <a:ext cx="9144000" cy="42862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MH_Text_1"/>
          <p:cNvSpPr/>
          <p:nvPr/>
        </p:nvSpPr>
        <p:spPr>
          <a:xfrm>
            <a:off x="723900" y="5016500"/>
            <a:ext cx="1665288" cy="1055688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lvl="0" indent="0"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MH_SubTitle_1">
            <a:hlinkClick r:id="rId3" action="ppaction://hlinksldjump"/>
          </p:cNvPr>
          <p:cNvSpPr/>
          <p:nvPr/>
        </p:nvSpPr>
        <p:spPr>
          <a:xfrm>
            <a:off x="722313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要点梳理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MH_Other_1"/>
          <p:cNvSpPr/>
          <p:nvPr/>
        </p:nvSpPr>
        <p:spPr>
          <a:xfrm>
            <a:off x="2149475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2" name="MH_Text_2"/>
          <p:cNvSpPr/>
          <p:nvPr/>
        </p:nvSpPr>
        <p:spPr>
          <a:xfrm>
            <a:off x="2711450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lvl="0" indent="0"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MH_SubTitle_2">
            <a:hlinkClick r:id="rId4" action="ppaction://hlinksldjump"/>
          </p:cNvPr>
          <p:cNvSpPr/>
          <p:nvPr/>
        </p:nvSpPr>
        <p:spPr>
          <a:xfrm>
            <a:off x="2711450" y="5287963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考点讲练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4" name="MH_Other_2"/>
          <p:cNvSpPr/>
          <p:nvPr/>
        </p:nvSpPr>
        <p:spPr>
          <a:xfrm>
            <a:off x="2746375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5" name="MH_Other_3"/>
          <p:cNvSpPr/>
          <p:nvPr/>
        </p:nvSpPr>
        <p:spPr>
          <a:xfrm>
            <a:off x="4179888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6" name="MH_Text_3"/>
          <p:cNvSpPr/>
          <p:nvPr/>
        </p:nvSpPr>
        <p:spPr>
          <a:xfrm>
            <a:off x="4719638" y="5014913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lvl="0" indent="0"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7" name="MH_SubTitle_3"/>
          <p:cNvSpPr/>
          <p:nvPr/>
        </p:nvSpPr>
        <p:spPr>
          <a:xfrm>
            <a:off x="4719638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8" name="MH_Other_4"/>
          <p:cNvSpPr/>
          <p:nvPr/>
        </p:nvSpPr>
        <p:spPr>
          <a:xfrm>
            <a:off x="4776788" y="5456238"/>
            <a:ext cx="169862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9" name="MH_Other_5"/>
          <p:cNvSpPr/>
          <p:nvPr/>
        </p:nvSpPr>
        <p:spPr>
          <a:xfrm>
            <a:off x="6178550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0" name="MH_Text_4"/>
          <p:cNvSpPr/>
          <p:nvPr/>
        </p:nvSpPr>
        <p:spPr>
          <a:xfrm>
            <a:off x="6727825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p>
            <a:pPr lvl="0" indent="0"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1" name="MH_SubTitle_4">
            <a:hlinkClick r:id="rId5" action="ppaction://hlinksldjump"/>
          </p:cNvPr>
          <p:cNvSpPr/>
          <p:nvPr/>
        </p:nvSpPr>
        <p:spPr>
          <a:xfrm>
            <a:off x="6727825" y="5287963"/>
            <a:ext cx="1668463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2" name="MH_Other_6"/>
          <p:cNvSpPr/>
          <p:nvPr/>
        </p:nvSpPr>
        <p:spPr>
          <a:xfrm>
            <a:off x="6777038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3" name="MH_Other_7"/>
          <p:cNvGrpSpPr/>
          <p:nvPr/>
        </p:nvGrpSpPr>
        <p:grpSpPr>
          <a:xfrm>
            <a:off x="2085975" y="5411788"/>
            <a:ext cx="890588" cy="266700"/>
            <a:chOff x="0" y="0"/>
            <a:chExt cx="561" cy="169"/>
          </a:xfrm>
        </p:grpSpPr>
        <p:pic>
          <p:nvPicPr>
            <p:cNvPr id="3094" name="MH_Other_7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5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lvl="0" indent="0"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96" name="MH_Other_8"/>
          <p:cNvSpPr/>
          <p:nvPr/>
        </p:nvSpPr>
        <p:spPr>
          <a:xfrm>
            <a:off x="2184400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7" name="MH_Other_9"/>
          <p:cNvGrpSpPr/>
          <p:nvPr/>
        </p:nvGrpSpPr>
        <p:grpSpPr>
          <a:xfrm>
            <a:off x="4116388" y="5411788"/>
            <a:ext cx="889000" cy="266700"/>
            <a:chOff x="0" y="0"/>
            <a:chExt cx="560" cy="169"/>
          </a:xfrm>
        </p:grpSpPr>
        <p:pic>
          <p:nvPicPr>
            <p:cNvPr id="3098" name="MH_Other_9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lvl="0" indent="0"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00" name="MH_Other_10"/>
          <p:cNvSpPr/>
          <p:nvPr/>
        </p:nvSpPr>
        <p:spPr>
          <a:xfrm>
            <a:off x="4214813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101" name="MH_Other_11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050" y="5411788"/>
            <a:ext cx="890588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" name="Text Box 31"/>
          <p:cNvSpPr txBox="1"/>
          <p:nvPr/>
        </p:nvSpPr>
        <p:spPr>
          <a:xfrm>
            <a:off x="6226175" y="5513388"/>
            <a:ext cx="669925" cy="61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3" name="MH_Other_12"/>
          <p:cNvSpPr/>
          <p:nvPr/>
        </p:nvSpPr>
        <p:spPr>
          <a:xfrm>
            <a:off x="6213475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Text Box 33"/>
          <p:cNvSpPr txBox="1"/>
          <p:nvPr/>
        </p:nvSpPr>
        <p:spPr>
          <a:xfrm>
            <a:off x="5626735" y="601980"/>
            <a:ext cx="31349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七年级数学上（</a:t>
            </a:r>
            <a:r>
              <a:rPr lang="en-US" altLang="zh-CN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RJ</a:t>
            </a:r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教学课件</a:t>
            </a:r>
            <a:endParaRPr lang="zh-CN" altLang="en-US" sz="24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Text Box 5"/>
          <p:cNvSpPr txBox="1"/>
          <p:nvPr/>
        </p:nvSpPr>
        <p:spPr>
          <a:xfrm>
            <a:off x="654050" y="1244600"/>
            <a:ext cx="21685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方位角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974725" y="1787525"/>
            <a:ext cx="7824788" cy="2892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① 定义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物体运动的方向与正北、正南方向之间的夹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角称为方位角，一般以正北、正南为基准，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用向东或向西旋转的角度表示方向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② 书写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通常要先写北或南，再写偏东或偏西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7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charRg st="85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charRg st="85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charRg st="9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charRg st="92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11"/>
          <p:cNvGrpSpPr/>
          <p:nvPr/>
        </p:nvGrpSpPr>
        <p:grpSpPr>
          <a:xfrm>
            <a:off x="250825" y="812800"/>
            <a:ext cx="6202363" cy="601663"/>
            <a:chOff x="250824" y="1196974"/>
            <a:chExt cx="4046656" cy="529988"/>
          </a:xfrm>
        </p:grpSpPr>
        <p:sp>
          <p:nvSpPr>
            <p:cNvPr id="13314" name="圆角矩形 31"/>
            <p:cNvSpPr/>
            <p:nvPr/>
          </p:nvSpPr>
          <p:spPr>
            <a:xfrm>
              <a:off x="250824" y="1196974"/>
              <a:ext cx="3455660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15" name="文本框 19"/>
            <p:cNvSpPr/>
            <p:nvPr/>
          </p:nvSpPr>
          <p:spPr>
            <a:xfrm>
              <a:off x="377955" y="1234671"/>
              <a:ext cx="3919525" cy="4830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考点一  </a:t>
              </a: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从不同方向看立体图形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80"/>
          <p:cNvSpPr>
            <a:spLocks noChangeArrowheads="1"/>
          </p:cNvSpPr>
          <p:nvPr/>
        </p:nvSpPr>
        <p:spPr bwMode="auto">
          <a:xfrm>
            <a:off x="71438" y="71438"/>
            <a:ext cx="12033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考点讲练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Rectangle 3"/>
          <p:cNvSpPr>
            <a:spLocks noGrp="1"/>
          </p:cNvSpPr>
          <p:nvPr/>
        </p:nvSpPr>
        <p:spPr>
          <a:xfrm>
            <a:off x="396875" y="2074863"/>
            <a:ext cx="8448675" cy="45259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如右图是由几个小立方体搭成的几何体的从上面看到的平面图，小正方形中的数字表示在该位置小正方体的个数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,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画出从正面和左面方向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看到的平面图形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13318" name="Group 4" descr="21世纪教育网 -- 中国最大型、最专业的中小学教育资源门户网站"/>
          <p:cNvGrpSpPr/>
          <p:nvPr/>
        </p:nvGrpSpPr>
        <p:grpSpPr>
          <a:xfrm>
            <a:off x="5741988" y="3305175"/>
            <a:ext cx="2409825" cy="1447800"/>
            <a:chOff x="0" y="0"/>
            <a:chExt cx="1704" cy="1020"/>
          </a:xfrm>
        </p:grpSpPr>
        <p:grpSp>
          <p:nvGrpSpPr>
            <p:cNvPr id="13319" name="Group 5"/>
            <p:cNvGrpSpPr/>
            <p:nvPr/>
          </p:nvGrpSpPr>
          <p:grpSpPr>
            <a:xfrm>
              <a:off x="203" y="0"/>
              <a:ext cx="1501" cy="1005"/>
              <a:chOff x="153" y="0"/>
              <a:chExt cx="1501" cy="1005"/>
            </a:xfrm>
          </p:grpSpPr>
          <p:sp>
            <p:nvSpPr>
              <p:cNvPr id="13320" name="Text Box 6"/>
              <p:cNvSpPr txBox="1"/>
              <p:nvPr/>
            </p:nvSpPr>
            <p:spPr>
              <a:xfrm>
                <a:off x="153" y="504"/>
                <a:ext cx="420" cy="4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1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3321" name="Text Box 7"/>
              <p:cNvSpPr txBox="1"/>
              <p:nvPr/>
            </p:nvSpPr>
            <p:spPr>
              <a:xfrm>
                <a:off x="1235" y="9"/>
                <a:ext cx="419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1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3322" name="Text Box 8"/>
              <p:cNvSpPr txBox="1"/>
              <p:nvPr/>
            </p:nvSpPr>
            <p:spPr>
              <a:xfrm>
                <a:off x="693" y="0"/>
                <a:ext cx="466" cy="5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2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3323" name="Text Box 9"/>
              <p:cNvSpPr txBox="1"/>
              <p:nvPr/>
            </p:nvSpPr>
            <p:spPr>
              <a:xfrm>
                <a:off x="707" y="540"/>
                <a:ext cx="436" cy="4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2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</p:grpSp>
        <p:grpSp>
          <p:nvGrpSpPr>
            <p:cNvPr id="13324" name="Group 10"/>
            <p:cNvGrpSpPr/>
            <p:nvPr/>
          </p:nvGrpSpPr>
          <p:grpSpPr>
            <a:xfrm>
              <a:off x="0" y="30"/>
              <a:ext cx="1671" cy="990"/>
              <a:chOff x="0" y="0"/>
              <a:chExt cx="3241" cy="1920"/>
            </a:xfrm>
          </p:grpSpPr>
          <p:sp>
            <p:nvSpPr>
              <p:cNvPr id="13325" name="Rectangle 11"/>
              <p:cNvSpPr/>
              <p:nvPr/>
            </p:nvSpPr>
            <p:spPr>
              <a:xfrm>
                <a:off x="0" y="960"/>
                <a:ext cx="1080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3326" name="Rectangle 12"/>
              <p:cNvSpPr/>
              <p:nvPr/>
            </p:nvSpPr>
            <p:spPr>
              <a:xfrm>
                <a:off x="1080" y="960"/>
                <a:ext cx="1081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3327" name="Rectangle 13"/>
              <p:cNvSpPr/>
              <p:nvPr/>
            </p:nvSpPr>
            <p:spPr>
              <a:xfrm>
                <a:off x="1080" y="0"/>
                <a:ext cx="1081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3328" name="Rectangle 14"/>
              <p:cNvSpPr/>
              <p:nvPr/>
            </p:nvSpPr>
            <p:spPr>
              <a:xfrm>
                <a:off x="2161" y="0"/>
                <a:ext cx="1080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矩形 80"/>
          <p:cNvSpPr>
            <a:spLocks noChangeArrowheads="1"/>
          </p:cNvSpPr>
          <p:nvPr/>
        </p:nvSpPr>
        <p:spPr bwMode="auto">
          <a:xfrm>
            <a:off x="71438" y="71438"/>
            <a:ext cx="12033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考点讲练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362" name="Group 4" descr="21世纪教育网 -- 中国最大型、最专业的中小学教育资源门户网站"/>
          <p:cNvGrpSpPr/>
          <p:nvPr/>
        </p:nvGrpSpPr>
        <p:grpSpPr>
          <a:xfrm>
            <a:off x="5970588" y="1317625"/>
            <a:ext cx="2409825" cy="1447800"/>
            <a:chOff x="0" y="0"/>
            <a:chExt cx="1704" cy="1020"/>
          </a:xfrm>
        </p:grpSpPr>
        <p:grpSp>
          <p:nvGrpSpPr>
            <p:cNvPr id="15363" name="Group 5"/>
            <p:cNvGrpSpPr/>
            <p:nvPr/>
          </p:nvGrpSpPr>
          <p:grpSpPr>
            <a:xfrm>
              <a:off x="203" y="0"/>
              <a:ext cx="1501" cy="1005"/>
              <a:chOff x="153" y="0"/>
              <a:chExt cx="1501" cy="1005"/>
            </a:xfrm>
          </p:grpSpPr>
          <p:sp>
            <p:nvSpPr>
              <p:cNvPr id="15364" name="Text Box 6"/>
              <p:cNvSpPr txBox="1"/>
              <p:nvPr/>
            </p:nvSpPr>
            <p:spPr>
              <a:xfrm>
                <a:off x="153" y="504"/>
                <a:ext cx="420" cy="4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1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5365" name="Text Box 7"/>
              <p:cNvSpPr txBox="1"/>
              <p:nvPr/>
            </p:nvSpPr>
            <p:spPr>
              <a:xfrm>
                <a:off x="1235" y="9"/>
                <a:ext cx="419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1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5366" name="Text Box 8"/>
              <p:cNvSpPr txBox="1"/>
              <p:nvPr/>
            </p:nvSpPr>
            <p:spPr>
              <a:xfrm>
                <a:off x="693" y="0"/>
                <a:ext cx="466" cy="5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2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5367" name="Text Box 9"/>
              <p:cNvSpPr txBox="1"/>
              <p:nvPr/>
            </p:nvSpPr>
            <p:spPr>
              <a:xfrm>
                <a:off x="707" y="540"/>
                <a:ext cx="436" cy="4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>
                  <a:lnSpc>
                    <a:spcPct val="150000"/>
                  </a:lnSpc>
                </a:pPr>
                <a:r>
                  <a:rPr lang="en-US" altLang="zh-CN" sz="240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0030101010101" pitchFamily="2" charset="-122"/>
                  </a:rPr>
                  <a:t>2</a:t>
                </a:r>
                <a:endParaRPr lang="en-US" altLang="zh-CN" sz="24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</p:grpSp>
        <p:grpSp>
          <p:nvGrpSpPr>
            <p:cNvPr id="15368" name="Group 10"/>
            <p:cNvGrpSpPr/>
            <p:nvPr/>
          </p:nvGrpSpPr>
          <p:grpSpPr>
            <a:xfrm>
              <a:off x="0" y="30"/>
              <a:ext cx="1671" cy="990"/>
              <a:chOff x="0" y="0"/>
              <a:chExt cx="3241" cy="1920"/>
            </a:xfrm>
          </p:grpSpPr>
          <p:sp>
            <p:nvSpPr>
              <p:cNvPr id="15369" name="Rectangle 11"/>
              <p:cNvSpPr/>
              <p:nvPr/>
            </p:nvSpPr>
            <p:spPr>
              <a:xfrm>
                <a:off x="0" y="960"/>
                <a:ext cx="1080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5370" name="Rectangle 12"/>
              <p:cNvSpPr/>
              <p:nvPr/>
            </p:nvSpPr>
            <p:spPr>
              <a:xfrm>
                <a:off x="1080" y="960"/>
                <a:ext cx="1081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5371" name="Rectangle 13"/>
              <p:cNvSpPr/>
              <p:nvPr/>
            </p:nvSpPr>
            <p:spPr>
              <a:xfrm>
                <a:off x="1080" y="0"/>
                <a:ext cx="1081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  <p:sp>
            <p:nvSpPr>
              <p:cNvPr id="15372" name="Rectangle 14"/>
              <p:cNvSpPr/>
              <p:nvPr/>
            </p:nvSpPr>
            <p:spPr>
              <a:xfrm>
                <a:off x="2161" y="0"/>
                <a:ext cx="1080" cy="9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p>
                <a:pPr lvl="0" indent="0">
                  <a:lnSpc>
                    <a:spcPct val="150000"/>
                  </a:lnSpc>
                </a:pPr>
                <a:endParaRPr lang="zh-CN" altLang="en-US" sz="2400" dirty="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</p:grpSp>
      </p:grpSp>
      <p:pic>
        <p:nvPicPr>
          <p:cNvPr id="69647" name="Picture 15" descr="菁优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4157663"/>
            <a:ext cx="158432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8" name="Picture 16" descr="菁优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925" y="4157663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9" name="Text Box 17"/>
          <p:cNvSpPr txBox="1"/>
          <p:nvPr/>
        </p:nvSpPr>
        <p:spPr>
          <a:xfrm>
            <a:off x="1804988" y="5070475"/>
            <a:ext cx="1606550" cy="738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从正面看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9650" name="Text Box 18"/>
          <p:cNvSpPr txBox="1"/>
          <p:nvPr/>
        </p:nvSpPr>
        <p:spPr>
          <a:xfrm>
            <a:off x="5073650" y="5087938"/>
            <a:ext cx="1606550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从左面看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3563938"/>
            <a:ext cx="8937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692150" y="968375"/>
            <a:ext cx="4883150" cy="2143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解析：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根据图中的数字，可知从前面看有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列，从左到右的个数分别是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；从左面看有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列，个数都是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  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5379" name="矩形 5"/>
          <p:cNvSpPr/>
          <p:nvPr/>
        </p:nvSpPr>
        <p:spPr>
          <a:xfrm>
            <a:off x="682625" y="1052513"/>
            <a:ext cx="4824413" cy="201612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9" grpId="0"/>
      <p:bldP spid="69650" grpId="0"/>
      <p:bldP spid="2" grpId="0"/>
      <p:bldP spid="5" grpId="0" bldLvl="0" animBg="1"/>
      <p:bldP spid="153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8" name="Line 6"/>
          <p:cNvSpPr/>
          <p:nvPr/>
        </p:nvSpPr>
        <p:spPr>
          <a:xfrm>
            <a:off x="2052638" y="4291013"/>
            <a:ext cx="5184775" cy="9080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9" name="Line 7"/>
          <p:cNvSpPr/>
          <p:nvPr/>
        </p:nvSpPr>
        <p:spPr>
          <a:xfrm>
            <a:off x="3941763" y="4210050"/>
            <a:ext cx="1327150" cy="9080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0" name="Line 8"/>
          <p:cNvSpPr/>
          <p:nvPr/>
        </p:nvSpPr>
        <p:spPr>
          <a:xfrm flipH="1">
            <a:off x="2052638" y="4291013"/>
            <a:ext cx="3311525" cy="9080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1" name="Line 9"/>
          <p:cNvSpPr/>
          <p:nvPr/>
        </p:nvSpPr>
        <p:spPr>
          <a:xfrm flipH="1">
            <a:off x="3852863" y="4291013"/>
            <a:ext cx="3384550" cy="9080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1330" y="1266825"/>
            <a:ext cx="8307070" cy="5384800"/>
            <a:chOff x="758" y="1995"/>
            <a:chExt cx="13082" cy="8480"/>
          </a:xfrm>
        </p:grpSpPr>
        <p:pic>
          <p:nvPicPr>
            <p:cNvPr id="17409" name="Picture 3"/>
            <p:cNvPicPr>
              <a:picLocks noGrp="1" noChangeAspect="1"/>
            </p:cNvPicPr>
            <p:nvPr/>
          </p:nvPicPr>
          <p:blipFill>
            <a:blip r:embed="rId1"/>
            <a:srcRect b="25206"/>
            <a:stretch>
              <a:fillRect/>
            </a:stretch>
          </p:blipFill>
          <p:spPr>
            <a:xfrm>
              <a:off x="2048" y="4305"/>
              <a:ext cx="10187" cy="19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0" name="Rectangle 2"/>
            <p:cNvSpPr>
              <a:spLocks noGrp="1"/>
            </p:cNvSpPr>
            <p:nvPr/>
          </p:nvSpPr>
          <p:spPr>
            <a:xfrm>
              <a:off x="758" y="1995"/>
              <a:ext cx="13082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>
                <a:lnSpc>
                  <a:spcPts val="4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0030101010101" pitchFamily="2" charset="-122"/>
                </a:rPr>
                <a:t>1.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如图，从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正面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看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A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B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C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D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四个立体图形，分别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ts val="4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    得到 </a:t>
              </a: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a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b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c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d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四个平面图形，把上下两行相对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ts val="4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    应立体图形与平面图形用线连接起来． 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pic>
          <p:nvPicPr>
            <p:cNvPr id="17411" name="Picture 4"/>
            <p:cNvPicPr>
              <a:picLocks noChangeAspect="1"/>
            </p:cNvPicPr>
            <p:nvPr/>
          </p:nvPicPr>
          <p:blipFill>
            <a:blip r:embed="rId2"/>
            <a:srcRect b="24396"/>
            <a:stretch>
              <a:fillRect/>
            </a:stretch>
          </p:blipFill>
          <p:spPr>
            <a:xfrm>
              <a:off x="2153" y="7900"/>
              <a:ext cx="10452" cy="19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7" name="文本框 1"/>
            <p:cNvSpPr txBox="1"/>
            <p:nvPr/>
          </p:nvSpPr>
          <p:spPr>
            <a:xfrm>
              <a:off x="3060" y="6085"/>
              <a:ext cx="999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A                 B              C                  D</a:t>
              </a:r>
              <a:endParaRPr lang="zh-CN" altLang="en-US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文本框 2"/>
            <p:cNvSpPr txBox="1"/>
            <p:nvPr/>
          </p:nvSpPr>
          <p:spPr>
            <a:xfrm>
              <a:off x="2808" y="9655"/>
              <a:ext cx="9997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a                  b                  c                  d</a:t>
              </a:r>
              <a:endParaRPr lang="zh-CN" altLang="en-US" sz="2800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25" name="组合 30734"/>
          <p:cNvGrpSpPr/>
          <p:nvPr/>
        </p:nvGrpSpPr>
        <p:grpSpPr>
          <a:xfrm>
            <a:off x="234633" y="609283"/>
            <a:ext cx="1878012" cy="576262"/>
            <a:chOff x="216" y="3339"/>
            <a:chExt cx="1183" cy="363"/>
          </a:xfrm>
        </p:grpSpPr>
        <p:grpSp>
          <p:nvGrpSpPr>
            <p:cNvPr id="1331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331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0" name="TextBox 55"/>
            <p:cNvSpPr txBox="1"/>
            <p:nvPr/>
          </p:nvSpPr>
          <p:spPr>
            <a:xfrm>
              <a:off x="394" y="3362"/>
              <a:ext cx="8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000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000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bldLvl="0" animBg="1"/>
      <p:bldP spid="64519" grpId="0" bldLvl="0" animBg="1"/>
      <p:bldP spid="64520" grpId="0" bldLvl="0" animBg="1"/>
      <p:bldP spid="645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组合 11"/>
          <p:cNvGrpSpPr/>
          <p:nvPr/>
        </p:nvGrpSpPr>
        <p:grpSpPr>
          <a:xfrm>
            <a:off x="250825" y="668338"/>
            <a:ext cx="6202363" cy="601662"/>
            <a:chOff x="250824" y="1196974"/>
            <a:chExt cx="4046656" cy="529988"/>
          </a:xfrm>
        </p:grpSpPr>
        <p:sp>
          <p:nvSpPr>
            <p:cNvPr id="18434" name="圆角矩形 31"/>
            <p:cNvSpPr/>
            <p:nvPr/>
          </p:nvSpPr>
          <p:spPr>
            <a:xfrm>
              <a:off x="250824" y="1196974"/>
              <a:ext cx="3008218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35" name="文本框 19"/>
            <p:cNvSpPr/>
            <p:nvPr/>
          </p:nvSpPr>
          <p:spPr>
            <a:xfrm>
              <a:off x="377955" y="1234671"/>
              <a:ext cx="3919525" cy="4830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考点二  立体图形的展开图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6" name="文本框 3"/>
          <p:cNvSpPr txBox="1"/>
          <p:nvPr/>
        </p:nvSpPr>
        <p:spPr>
          <a:xfrm>
            <a:off x="180975" y="1681163"/>
            <a:ext cx="8628063" cy="1814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例</a:t>
            </a:r>
            <a:r>
              <a:rPr lang="en-US" altLang="zh-CN" sz="2800" b="1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根据下列多面体的平面展开图，填写多面体的名称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  <a:p>
            <a:pPr lvl="0" indent="0"/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     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(1)____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__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_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(2)_______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(3)________.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/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5792" name="Text Box 16"/>
          <p:cNvSpPr txBox="1"/>
          <p:nvPr/>
        </p:nvSpPr>
        <p:spPr>
          <a:xfrm>
            <a:off x="1633538" y="2536825"/>
            <a:ext cx="12954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长方体</a:t>
            </a:r>
            <a:endParaRPr lang="zh-CN" altLang="en-US" sz="28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793" name="Text Box 17"/>
          <p:cNvSpPr txBox="1"/>
          <p:nvPr/>
        </p:nvSpPr>
        <p:spPr>
          <a:xfrm>
            <a:off x="3594100" y="2525713"/>
            <a:ext cx="12493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三棱柱</a:t>
            </a:r>
            <a:endParaRPr lang="zh-CN" altLang="en-US" sz="28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794" name="Text Box 18"/>
          <p:cNvSpPr txBox="1"/>
          <p:nvPr/>
        </p:nvSpPr>
        <p:spPr>
          <a:xfrm>
            <a:off x="5694363" y="2525713"/>
            <a:ext cx="12493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三棱锥</a:t>
            </a:r>
            <a:endParaRPr lang="zh-CN" altLang="en-US" sz="28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8440" name="组合 7"/>
          <p:cNvGrpSpPr/>
          <p:nvPr/>
        </p:nvGrpSpPr>
        <p:grpSpPr>
          <a:xfrm>
            <a:off x="1287463" y="3683000"/>
            <a:ext cx="1855787" cy="1295400"/>
            <a:chOff x="2480" y="7948"/>
            <a:chExt cx="2923" cy="2040"/>
          </a:xfrm>
        </p:grpSpPr>
        <p:sp>
          <p:nvSpPr>
            <p:cNvPr id="18441" name="Rectangle 7"/>
            <p:cNvSpPr/>
            <p:nvPr/>
          </p:nvSpPr>
          <p:spPr>
            <a:xfrm>
              <a:off x="3647" y="8356"/>
              <a:ext cx="1757" cy="122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2" name="Line 8"/>
            <p:cNvSpPr/>
            <p:nvPr/>
          </p:nvSpPr>
          <p:spPr>
            <a:xfrm>
              <a:off x="3646" y="8356"/>
              <a:ext cx="0" cy="12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3" name="Rectangle 9"/>
            <p:cNvSpPr/>
            <p:nvPr/>
          </p:nvSpPr>
          <p:spPr>
            <a:xfrm>
              <a:off x="3646" y="7948"/>
              <a:ext cx="718" cy="408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4" name="Rectangle 10"/>
            <p:cNvSpPr/>
            <p:nvPr/>
          </p:nvSpPr>
          <p:spPr>
            <a:xfrm>
              <a:off x="3646" y="9580"/>
              <a:ext cx="718" cy="408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5" name="Line 11"/>
            <p:cNvSpPr/>
            <p:nvPr/>
          </p:nvSpPr>
          <p:spPr>
            <a:xfrm>
              <a:off x="4365" y="8356"/>
              <a:ext cx="0" cy="12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6" name="Line 12"/>
            <p:cNvSpPr/>
            <p:nvPr/>
          </p:nvSpPr>
          <p:spPr>
            <a:xfrm>
              <a:off x="4787" y="8356"/>
              <a:ext cx="0" cy="12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7" name="矩形 1"/>
            <p:cNvSpPr/>
            <p:nvPr/>
          </p:nvSpPr>
          <p:spPr>
            <a:xfrm>
              <a:off x="2480" y="9596"/>
              <a:ext cx="1154" cy="39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p>
              <a:pPr lvl="0" indent="0" defTabSz="91440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8" name="组合 8"/>
          <p:cNvGrpSpPr/>
          <p:nvPr/>
        </p:nvGrpSpPr>
        <p:grpSpPr>
          <a:xfrm>
            <a:off x="3795713" y="3590925"/>
            <a:ext cx="1347787" cy="1666875"/>
            <a:chOff x="6655" y="7618"/>
            <a:chExt cx="2122" cy="2625"/>
          </a:xfrm>
        </p:grpSpPr>
        <p:sp>
          <p:nvSpPr>
            <p:cNvPr id="18449" name="Rectangle 23"/>
            <p:cNvSpPr/>
            <p:nvPr/>
          </p:nvSpPr>
          <p:spPr>
            <a:xfrm rot="-5400000">
              <a:off x="7081" y="8573"/>
              <a:ext cx="1272" cy="708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8450" name="Group 24"/>
            <p:cNvGrpSpPr/>
            <p:nvPr/>
          </p:nvGrpSpPr>
          <p:grpSpPr>
            <a:xfrm rot="-5400000">
              <a:off x="7077" y="7861"/>
              <a:ext cx="1271" cy="2123"/>
              <a:chOff x="8280" y="2688"/>
              <a:chExt cx="720" cy="936"/>
            </a:xfrm>
          </p:grpSpPr>
          <p:sp>
            <p:nvSpPr>
              <p:cNvPr id="18451" name="Rectangle 26"/>
              <p:cNvSpPr/>
              <p:nvPr/>
            </p:nvSpPr>
            <p:spPr>
              <a:xfrm>
                <a:off x="8280" y="2688"/>
                <a:ext cx="720" cy="312"/>
              </a:xfrm>
              <a:prstGeom prst="rect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2" name="Rectangle 27"/>
              <p:cNvSpPr/>
              <p:nvPr/>
            </p:nvSpPr>
            <p:spPr>
              <a:xfrm>
                <a:off x="8280" y="3312"/>
                <a:ext cx="720" cy="312"/>
              </a:xfrm>
              <a:prstGeom prst="rect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53" name="等腰三角形 5"/>
            <p:cNvSpPr/>
            <p:nvPr/>
          </p:nvSpPr>
          <p:spPr>
            <a:xfrm>
              <a:off x="7363" y="7618"/>
              <a:ext cx="718" cy="680"/>
            </a:xfrm>
            <a:prstGeom prst="triangle">
              <a:avLst>
                <a:gd name="adj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p>
              <a:pPr lvl="0" indent="0" defTabSz="91440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等腰三角形 6"/>
            <p:cNvSpPr/>
            <p:nvPr/>
          </p:nvSpPr>
          <p:spPr>
            <a:xfrm flipV="1">
              <a:off x="7385" y="9563"/>
              <a:ext cx="696" cy="680"/>
            </a:xfrm>
            <a:prstGeom prst="triangle">
              <a:avLst>
                <a:gd name="adj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p>
              <a:pPr lvl="0" indent="0" defTabSz="91440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55" name="Group 50"/>
          <p:cNvGrpSpPr/>
          <p:nvPr/>
        </p:nvGrpSpPr>
        <p:grpSpPr>
          <a:xfrm>
            <a:off x="5922963" y="3683000"/>
            <a:ext cx="1447800" cy="1295400"/>
            <a:chOff x="8280" y="4716"/>
            <a:chExt cx="1440" cy="936"/>
          </a:xfrm>
        </p:grpSpPr>
        <p:sp>
          <p:nvSpPr>
            <p:cNvPr id="18456" name="AutoShape 51"/>
            <p:cNvSpPr/>
            <p:nvPr/>
          </p:nvSpPr>
          <p:spPr>
            <a:xfrm>
              <a:off x="8280" y="4716"/>
              <a:ext cx="1440" cy="93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AutoShape 52"/>
            <p:cNvSpPr/>
            <p:nvPr/>
          </p:nvSpPr>
          <p:spPr>
            <a:xfrm flipV="1">
              <a:off x="8640" y="5184"/>
              <a:ext cx="720" cy="468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58" name="文本框 9"/>
          <p:cNvSpPr txBox="1"/>
          <p:nvPr/>
        </p:nvSpPr>
        <p:spPr>
          <a:xfrm>
            <a:off x="2012950" y="5207000"/>
            <a:ext cx="58705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(1)                    (2)                    (3)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9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05155" y="1779905"/>
            <a:ext cx="8309610" cy="3220085"/>
            <a:chOff x="953" y="2803"/>
            <a:chExt cx="13086" cy="5071"/>
          </a:xfrm>
        </p:grpSpPr>
        <p:sp>
          <p:nvSpPr>
            <p:cNvPr id="19457" name="Text Box 2"/>
            <p:cNvSpPr txBox="1"/>
            <p:nvPr/>
          </p:nvSpPr>
          <p:spPr>
            <a:xfrm>
              <a:off x="968" y="2803"/>
              <a:ext cx="12710" cy="17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ts val="4000"/>
                </a:lnSpc>
              </a:pPr>
              <a:r>
                <a:rPr lang="en-US" altLang="en-US" sz="2800" b="1">
                  <a:latin typeface="Times New Roman" panose="02020603050405020304" pitchFamily="18" charset="0"/>
                  <a:ea typeface="黑体" panose="02010600030101010101" pitchFamily="2" charset="-122"/>
                </a:rPr>
                <a:t>2.</a:t>
              </a:r>
              <a:r>
                <a:rPr lang="en-US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在下列图形中 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(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每个小四边形皆为相同的正方形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endParaRPr lang="zh-CN" altLang="en-US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ts val="4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0030101010101" pitchFamily="2" charset="-122"/>
                </a:rPr>
                <a:t>    可以是一个正方体展开图的是                           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rPr>
                <a:t>(   )</a:t>
              </a:r>
              <a:endParaRPr lang="en-US" altLang="zh-CN" sz="2800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pSp>
          <p:nvGrpSpPr>
            <p:cNvPr id="19458" name="组合 2"/>
            <p:cNvGrpSpPr/>
            <p:nvPr/>
          </p:nvGrpSpPr>
          <p:grpSpPr>
            <a:xfrm>
              <a:off x="953" y="4900"/>
              <a:ext cx="13087" cy="2975"/>
              <a:chOff x="953" y="4334"/>
              <a:chExt cx="13087" cy="2976"/>
            </a:xfrm>
          </p:grpSpPr>
          <p:pic>
            <p:nvPicPr>
              <p:cNvPr id="19459" name="Picture 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53" y="4334"/>
                <a:ext cx="12233" cy="23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460" name="Text Box 4"/>
              <p:cNvSpPr txBox="1"/>
              <p:nvPr/>
            </p:nvSpPr>
            <p:spPr>
              <a:xfrm>
                <a:off x="1560" y="6488"/>
                <a:ext cx="1248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>
                  <a:spcBef>
                    <a:spcPct val="50000"/>
                  </a:spcBef>
                </a:pPr>
                <a:r>
                  <a:rPr lang="zh-CN" altLang="en-US" sz="2800">
                    <a:latin typeface="Times New Roman" panose="02020603050405020304" pitchFamily="18" charset="0"/>
                    <a:ea typeface="黑体" panose="02010600030101010101" pitchFamily="2" charset="-122"/>
                  </a:rPr>
                  <a:t>Ａ　　           </a:t>
                </a:r>
                <a:r>
                  <a:rPr lang="en-US" altLang="zh-CN" sz="2800">
                    <a:latin typeface="Times New Roman" panose="02020603050405020304" pitchFamily="18" charset="0"/>
                    <a:ea typeface="黑体" panose="02010600030101010101" pitchFamily="2" charset="-122"/>
                  </a:rPr>
                  <a:t>B</a:t>
                </a:r>
                <a:r>
                  <a:rPr lang="zh-CN" altLang="en-US" sz="2800">
                    <a:latin typeface="Times New Roman" panose="02020603050405020304" pitchFamily="18" charset="0"/>
                    <a:ea typeface="黑体" panose="02010600030101010101" pitchFamily="2" charset="-122"/>
                  </a:rPr>
                  <a:t>                      </a:t>
                </a:r>
                <a:r>
                  <a:rPr lang="en-US" altLang="zh-CN" sz="2800">
                    <a:latin typeface="Times New Roman" panose="02020603050405020304" pitchFamily="18" charset="0"/>
                    <a:ea typeface="黑体" panose="02010600030101010101" pitchFamily="2" charset="-122"/>
                  </a:rPr>
                  <a:t>C</a:t>
                </a:r>
                <a:r>
                  <a:rPr lang="zh-CN" altLang="en-US" sz="2800">
                    <a:latin typeface="Times New Roman" panose="02020603050405020304" pitchFamily="18" charset="0"/>
                    <a:ea typeface="黑体" panose="02010600030101010101" pitchFamily="2" charset="-122"/>
                  </a:rPr>
                  <a:t>                     </a:t>
                </a:r>
                <a:r>
                  <a:rPr lang="en-US" altLang="zh-CN" sz="2800">
                    <a:latin typeface="Times New Roman" panose="02020603050405020304" pitchFamily="18" charset="0"/>
                    <a:ea typeface="黑体" panose="02010600030101010101" pitchFamily="2" charset="-122"/>
                  </a:rPr>
                  <a:t>D</a:t>
                </a:r>
                <a:endParaRPr lang="en-US" altLang="zh-CN" sz="2800">
                  <a:latin typeface="Times New Roman" panose="02020603050405020304" pitchFamily="18" charset="0"/>
                  <a:ea typeface="黑体" panose="02010600030101010101" pitchFamily="2" charset="-122"/>
                </a:endParaRPr>
              </a:p>
            </p:txBody>
          </p:sp>
        </p:grpSp>
      </p:grpSp>
      <p:sp>
        <p:nvSpPr>
          <p:cNvPr id="63493" name="Text Box 5"/>
          <p:cNvSpPr txBox="1"/>
          <p:nvPr/>
        </p:nvSpPr>
        <p:spPr>
          <a:xfrm>
            <a:off x="8126413" y="2381250"/>
            <a:ext cx="4572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9225" name="组合 30734"/>
          <p:cNvGrpSpPr/>
          <p:nvPr/>
        </p:nvGrpSpPr>
        <p:grpSpPr>
          <a:xfrm>
            <a:off x="322263" y="975678"/>
            <a:ext cx="1878012" cy="576262"/>
            <a:chOff x="216" y="3339"/>
            <a:chExt cx="1183" cy="363"/>
          </a:xfrm>
        </p:grpSpPr>
        <p:grpSp>
          <p:nvGrpSpPr>
            <p:cNvPr id="1331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331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0" name="TextBox 55"/>
            <p:cNvSpPr txBox="1"/>
            <p:nvPr/>
          </p:nvSpPr>
          <p:spPr>
            <a:xfrm>
              <a:off x="394" y="3362"/>
              <a:ext cx="8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000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000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11"/>
          <p:cNvGrpSpPr/>
          <p:nvPr/>
        </p:nvGrpSpPr>
        <p:grpSpPr>
          <a:xfrm>
            <a:off x="250825" y="596900"/>
            <a:ext cx="6202363" cy="601663"/>
            <a:chOff x="250824" y="1196974"/>
            <a:chExt cx="4046656" cy="529988"/>
          </a:xfrm>
        </p:grpSpPr>
        <p:sp>
          <p:nvSpPr>
            <p:cNvPr id="20482" name="圆角矩形 31"/>
            <p:cNvSpPr/>
            <p:nvPr/>
          </p:nvSpPr>
          <p:spPr>
            <a:xfrm>
              <a:off x="250824" y="1196974"/>
              <a:ext cx="2822198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483" name="文本框 19"/>
            <p:cNvSpPr/>
            <p:nvPr/>
          </p:nvSpPr>
          <p:spPr>
            <a:xfrm>
              <a:off x="377955" y="1234671"/>
              <a:ext cx="3919525" cy="4830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考点三  线段长度的计算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4" name="文本框 14"/>
          <p:cNvSpPr txBox="1"/>
          <p:nvPr/>
        </p:nvSpPr>
        <p:spPr>
          <a:xfrm>
            <a:off x="842963" y="1139825"/>
            <a:ext cx="7485063" cy="2030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150000"/>
              </a:lnSpc>
            </a:pPr>
            <a:r>
              <a:rPr lang="zh-CN" altLang="en-US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例</a:t>
            </a:r>
            <a:r>
              <a:rPr lang="en-US" altLang="zh-CN" sz="2800" b="1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3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如图，已知点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为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AB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上一点，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AC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=15 cm，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CB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   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AC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D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E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分别为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AC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AB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的中点，求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DE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的长．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aphicFrame>
        <p:nvGraphicFramePr>
          <p:cNvPr id="20485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44650" y="1763713"/>
          <a:ext cx="3048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9700" imgH="393700" progId="Equation.KSEE3">
                  <p:embed/>
                </p:oleObj>
              </mc:Choice>
              <mc:Fallback>
                <p:oleObj name="" r:id="rId1" imgW="1397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44650" y="1763713"/>
                        <a:ext cx="304800" cy="862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486" name="组合 5"/>
          <p:cNvGrpSpPr/>
          <p:nvPr/>
        </p:nvGrpSpPr>
        <p:grpSpPr>
          <a:xfrm>
            <a:off x="3702050" y="2703513"/>
            <a:ext cx="4838700" cy="544512"/>
            <a:chOff x="3908" y="6518"/>
            <a:chExt cx="7621" cy="857"/>
          </a:xfrm>
        </p:grpSpPr>
        <p:sp>
          <p:nvSpPr>
            <p:cNvPr id="20487" name="文本框 8"/>
            <p:cNvSpPr txBox="1"/>
            <p:nvPr/>
          </p:nvSpPr>
          <p:spPr>
            <a:xfrm>
              <a:off x="7341" y="6526"/>
              <a:ext cx="82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E 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0488" name="组合 11"/>
            <p:cNvGrpSpPr/>
            <p:nvPr/>
          </p:nvGrpSpPr>
          <p:grpSpPr>
            <a:xfrm>
              <a:off x="3908" y="6518"/>
              <a:ext cx="7620" cy="856"/>
              <a:chOff x="2227" y="4292"/>
              <a:chExt cx="7620" cy="858"/>
            </a:xfrm>
          </p:grpSpPr>
          <p:sp>
            <p:nvSpPr>
              <p:cNvPr id="20489" name="Line 56"/>
              <p:cNvSpPr/>
              <p:nvPr/>
            </p:nvSpPr>
            <p:spPr>
              <a:xfrm>
                <a:off x="4841" y="4331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0" name="文本框 10"/>
              <p:cNvSpPr txBox="1"/>
              <p:nvPr/>
            </p:nvSpPr>
            <p:spPr>
              <a:xfrm>
                <a:off x="6264" y="4314"/>
                <a:ext cx="824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1" name="Line 56"/>
              <p:cNvSpPr/>
              <p:nvPr/>
            </p:nvSpPr>
            <p:spPr>
              <a:xfrm>
                <a:off x="2620" y="4335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2" name="椭圆 1"/>
              <p:cNvSpPr/>
              <p:nvPr/>
            </p:nvSpPr>
            <p:spPr>
              <a:xfrm>
                <a:off x="2579" y="431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3" name="椭圆 2"/>
              <p:cNvSpPr/>
              <p:nvPr/>
            </p:nvSpPr>
            <p:spPr>
              <a:xfrm>
                <a:off x="6560" y="4292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4" name="Line 56"/>
              <p:cNvSpPr/>
              <p:nvPr/>
            </p:nvSpPr>
            <p:spPr>
              <a:xfrm>
                <a:off x="7088" y="4331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5" name="椭圆 5"/>
              <p:cNvSpPr/>
              <p:nvPr/>
            </p:nvSpPr>
            <p:spPr>
              <a:xfrm>
                <a:off x="9333" y="4300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6" name="椭圆 6"/>
              <p:cNvSpPr/>
              <p:nvPr/>
            </p:nvSpPr>
            <p:spPr>
              <a:xfrm>
                <a:off x="4626" y="4301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7" name="文本框 7"/>
              <p:cNvSpPr txBox="1"/>
              <p:nvPr/>
            </p:nvSpPr>
            <p:spPr>
              <a:xfrm>
                <a:off x="2227" y="4310"/>
                <a:ext cx="824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8" name="文本框 8"/>
              <p:cNvSpPr txBox="1"/>
              <p:nvPr/>
            </p:nvSpPr>
            <p:spPr>
              <a:xfrm>
                <a:off x="4309" y="4297"/>
                <a:ext cx="824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 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9" name="文本框 9"/>
              <p:cNvSpPr txBox="1"/>
              <p:nvPr/>
            </p:nvSpPr>
            <p:spPr>
              <a:xfrm>
                <a:off x="9023" y="4328"/>
                <a:ext cx="824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00" name="椭圆 6"/>
            <p:cNvSpPr/>
            <p:nvPr/>
          </p:nvSpPr>
          <p:spPr>
            <a:xfrm>
              <a:off x="7637" y="6522"/>
              <a:ext cx="119" cy="118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p>
              <a:pPr lvl="0" indent="0" defTabSz="91440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6760" y="3170238"/>
            <a:ext cx="9032875" cy="3305492"/>
            <a:chOff x="1325" y="4923"/>
            <a:chExt cx="14225" cy="5205"/>
          </a:xfrm>
        </p:grpSpPr>
        <p:sp>
          <p:nvSpPr>
            <p:cNvPr id="20501" name="文本框 16"/>
            <p:cNvSpPr txBox="1"/>
            <p:nvPr/>
          </p:nvSpPr>
          <p:spPr>
            <a:xfrm>
              <a:off x="1325" y="5280"/>
              <a:ext cx="14225" cy="48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解：∵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AC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=15cm，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CB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5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∴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CB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×15=9 cm，∴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AB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=15+9= 24 cm．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5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∵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D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E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分别为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AB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的中点，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5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∴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AE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AB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=12 cm，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DC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AC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7.5 cm，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5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∴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DE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AE－AD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=12－7.5 = 4.5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(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cm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．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20502" name="对象 19459"/>
            <p:cNvGraphicFramePr>
              <a:graphicFrameLocks noChangeAspect="1"/>
            </p:cNvGraphicFramePr>
            <p:nvPr/>
          </p:nvGraphicFramePr>
          <p:xfrm>
            <a:off x="7380" y="4923"/>
            <a:ext cx="500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3" imgW="139700" imgH="393700" progId="Equation.DSMT4">
                    <p:embed/>
                  </p:oleObj>
                </mc:Choice>
                <mc:Fallback>
                  <p:oleObj name="" r:id="rId3" imgW="139700" imgH="3937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380" y="4923"/>
                          <a:ext cx="500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3" name="对象 10"/>
            <p:cNvGraphicFramePr>
              <a:graphicFrameLocks noChangeAspect="1"/>
            </p:cNvGraphicFramePr>
            <p:nvPr/>
          </p:nvGraphicFramePr>
          <p:xfrm>
            <a:off x="4425" y="5850"/>
            <a:ext cx="500" cy="14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5" imgW="139700" imgH="393700" progId="Equation.DSMT4">
                    <p:embed/>
                  </p:oleObj>
                </mc:Choice>
                <mc:Fallback>
                  <p:oleObj name="" r:id="rId5" imgW="1397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25" y="5850"/>
                          <a:ext cx="500" cy="14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4" name="对象 12"/>
            <p:cNvGraphicFramePr>
              <a:graphicFrameLocks noChangeAspect="1"/>
            </p:cNvGraphicFramePr>
            <p:nvPr/>
          </p:nvGraphicFramePr>
          <p:xfrm>
            <a:off x="4355" y="7885"/>
            <a:ext cx="545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6" imgW="152400" imgH="393700" progId="Equation.DSMT4">
                    <p:embed/>
                  </p:oleObj>
                </mc:Choice>
                <mc:Fallback>
                  <p:oleObj name="" r:id="rId6" imgW="152400" imgH="3937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355" y="7885"/>
                          <a:ext cx="545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5" name="对象 14"/>
            <p:cNvGraphicFramePr>
              <a:graphicFrameLocks noChangeAspect="1"/>
            </p:cNvGraphicFramePr>
            <p:nvPr/>
          </p:nvGraphicFramePr>
          <p:xfrm>
            <a:off x="9238" y="7903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8" imgW="152400" imgH="393700" progId="Equation.DSMT4">
                    <p:embed/>
                  </p:oleObj>
                </mc:Choice>
                <mc:Fallback>
                  <p:oleObj name="" r:id="rId8" imgW="1524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238" y="7903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581025" y="976313"/>
            <a:ext cx="8062913" cy="1615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ts val="4000"/>
              </a:lnSpc>
            </a:pPr>
            <a:r>
              <a:rPr lang="zh-CN" altLang="en-US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例</a:t>
            </a:r>
            <a:r>
              <a:rPr lang="en-US" altLang="zh-CN" sz="2800" b="1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4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如图，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两点把线段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AD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分成 2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: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5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: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3 三部分，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M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为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AD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的中点，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M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 6 cm，求线段 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M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和 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AD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的长．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3554" name="组合 6"/>
          <p:cNvGrpSpPr/>
          <p:nvPr/>
        </p:nvGrpSpPr>
        <p:grpSpPr>
          <a:xfrm>
            <a:off x="4241800" y="2768600"/>
            <a:ext cx="4038600" cy="547688"/>
            <a:chOff x="6567" y="4248"/>
            <a:chExt cx="6360" cy="862"/>
          </a:xfrm>
        </p:grpSpPr>
        <p:sp>
          <p:nvSpPr>
            <p:cNvPr id="23555" name="文本框 9"/>
            <p:cNvSpPr txBox="1"/>
            <p:nvPr/>
          </p:nvSpPr>
          <p:spPr>
            <a:xfrm>
              <a:off x="12265" y="4288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56" name="文本框 7"/>
            <p:cNvSpPr txBox="1"/>
            <p:nvPr/>
          </p:nvSpPr>
          <p:spPr>
            <a:xfrm>
              <a:off x="6567" y="4248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57" name="文本框 8"/>
            <p:cNvSpPr txBox="1"/>
            <p:nvPr/>
          </p:nvSpPr>
          <p:spPr>
            <a:xfrm>
              <a:off x="7764" y="4265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B  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58" name="文本框 10"/>
            <p:cNvSpPr txBox="1"/>
            <p:nvPr/>
          </p:nvSpPr>
          <p:spPr>
            <a:xfrm>
              <a:off x="10375" y="4277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59" name="文本框 8"/>
            <p:cNvSpPr txBox="1"/>
            <p:nvPr/>
          </p:nvSpPr>
          <p:spPr>
            <a:xfrm>
              <a:off x="9081" y="4276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M 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3560" name="组合 2"/>
            <p:cNvGrpSpPr/>
            <p:nvPr/>
          </p:nvGrpSpPr>
          <p:grpSpPr>
            <a:xfrm>
              <a:off x="6892" y="4280"/>
              <a:ext cx="5753" cy="115"/>
              <a:chOff x="6892" y="4280"/>
              <a:chExt cx="5753" cy="115"/>
            </a:xfrm>
          </p:grpSpPr>
          <p:sp>
            <p:nvSpPr>
              <p:cNvPr id="23561" name="Line 56"/>
              <p:cNvSpPr/>
              <p:nvPr/>
            </p:nvSpPr>
            <p:spPr>
              <a:xfrm>
                <a:off x="6976" y="4320"/>
                <a:ext cx="5669" cy="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2" name="椭圆 1"/>
              <p:cNvSpPr/>
              <p:nvPr/>
            </p:nvSpPr>
            <p:spPr>
              <a:xfrm>
                <a:off x="6892" y="4297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3" name="椭圆 2"/>
              <p:cNvSpPr/>
              <p:nvPr/>
            </p:nvSpPr>
            <p:spPr>
              <a:xfrm>
                <a:off x="10965" y="4280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4" name="椭圆 5"/>
              <p:cNvSpPr/>
              <p:nvPr/>
            </p:nvSpPr>
            <p:spPr>
              <a:xfrm>
                <a:off x="12549" y="4299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5" name="椭圆 6"/>
              <p:cNvSpPr/>
              <p:nvPr/>
            </p:nvSpPr>
            <p:spPr>
              <a:xfrm>
                <a:off x="8197" y="4287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66" name="椭圆 6"/>
              <p:cNvSpPr/>
              <p:nvPr/>
            </p:nvSpPr>
            <p:spPr>
              <a:xfrm>
                <a:off x="9420" y="4290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3"/>
          <p:cNvSpPr txBox="1"/>
          <p:nvPr/>
        </p:nvSpPr>
        <p:spPr>
          <a:xfrm>
            <a:off x="750888" y="3754438"/>
            <a:ext cx="7666037" cy="954087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提示：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题目中线段间有明显的倍分关系，且和差关系较为复杂，可以尝试列方程解答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"/>
          <p:cNvSpPr txBox="1"/>
          <p:nvPr/>
        </p:nvSpPr>
        <p:spPr>
          <a:xfrm>
            <a:off x="771525" y="4205605"/>
            <a:ext cx="8234363" cy="1539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由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MC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 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得，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+ 6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5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解得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        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故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BM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AB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=5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9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=10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=10×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0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4578" name="组合 6"/>
          <p:cNvGrpSpPr/>
          <p:nvPr/>
        </p:nvGrpSpPr>
        <p:grpSpPr>
          <a:xfrm>
            <a:off x="4457700" y="1047750"/>
            <a:ext cx="4038600" cy="546100"/>
            <a:chOff x="6567" y="4248"/>
            <a:chExt cx="6360" cy="862"/>
          </a:xfrm>
        </p:grpSpPr>
        <p:sp>
          <p:nvSpPr>
            <p:cNvPr id="24579" name="文本框 9"/>
            <p:cNvSpPr txBox="1"/>
            <p:nvPr/>
          </p:nvSpPr>
          <p:spPr>
            <a:xfrm>
              <a:off x="12265" y="4288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0" name="文本框 7"/>
            <p:cNvSpPr txBox="1"/>
            <p:nvPr/>
          </p:nvSpPr>
          <p:spPr>
            <a:xfrm>
              <a:off x="6567" y="4248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1" name="文本框 8"/>
            <p:cNvSpPr txBox="1"/>
            <p:nvPr/>
          </p:nvSpPr>
          <p:spPr>
            <a:xfrm>
              <a:off x="7764" y="4265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B  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2" name="文本框 10"/>
            <p:cNvSpPr txBox="1"/>
            <p:nvPr/>
          </p:nvSpPr>
          <p:spPr>
            <a:xfrm>
              <a:off x="10375" y="4277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4583" name="文本框 8"/>
            <p:cNvSpPr txBox="1"/>
            <p:nvPr/>
          </p:nvSpPr>
          <p:spPr>
            <a:xfrm>
              <a:off x="9081" y="4276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M 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4584" name="组合 2"/>
            <p:cNvGrpSpPr/>
            <p:nvPr/>
          </p:nvGrpSpPr>
          <p:grpSpPr>
            <a:xfrm>
              <a:off x="6892" y="4280"/>
              <a:ext cx="5753" cy="115"/>
              <a:chOff x="6892" y="4280"/>
              <a:chExt cx="5753" cy="115"/>
            </a:xfrm>
          </p:grpSpPr>
          <p:sp>
            <p:nvSpPr>
              <p:cNvPr id="24585" name="Line 56"/>
              <p:cNvSpPr/>
              <p:nvPr/>
            </p:nvSpPr>
            <p:spPr>
              <a:xfrm>
                <a:off x="6976" y="4320"/>
                <a:ext cx="5669" cy="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6" name="椭圆 1"/>
              <p:cNvSpPr/>
              <p:nvPr/>
            </p:nvSpPr>
            <p:spPr>
              <a:xfrm>
                <a:off x="6892" y="4297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7" name="椭圆 2"/>
              <p:cNvSpPr/>
              <p:nvPr/>
            </p:nvSpPr>
            <p:spPr>
              <a:xfrm>
                <a:off x="10965" y="4280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8" name="椭圆 5"/>
              <p:cNvSpPr/>
              <p:nvPr/>
            </p:nvSpPr>
            <p:spPr>
              <a:xfrm>
                <a:off x="12549" y="4299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89" name="椭圆 6"/>
              <p:cNvSpPr/>
              <p:nvPr/>
            </p:nvSpPr>
            <p:spPr>
              <a:xfrm>
                <a:off x="8197" y="4287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90" name="椭圆 6"/>
              <p:cNvSpPr/>
              <p:nvPr/>
            </p:nvSpPr>
            <p:spPr>
              <a:xfrm>
                <a:off x="9420" y="4290"/>
                <a:ext cx="96" cy="96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11785" y="851535"/>
            <a:ext cx="336677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解：设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= 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cm，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9635" y="1461770"/>
            <a:ext cx="449707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= 5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cm，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= 3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cm，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8850" y="2072005"/>
            <a:ext cx="50355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则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=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+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+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CD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=10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cm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2375" y="2767965"/>
            <a:ext cx="34417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∵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M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是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的中点，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29030" y="3286125"/>
            <a:ext cx="4695190" cy="919480"/>
            <a:chOff x="2826" y="4856"/>
            <a:chExt cx="7394" cy="1448"/>
          </a:xfrm>
        </p:grpSpPr>
        <p:graphicFrame>
          <p:nvGraphicFramePr>
            <p:cNvPr id="24591" name="对象 14"/>
            <p:cNvGraphicFramePr>
              <a:graphicFrameLocks noChangeAspect="1"/>
            </p:cNvGraphicFramePr>
            <p:nvPr/>
          </p:nvGraphicFramePr>
          <p:xfrm>
            <a:off x="6701" y="4856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701" y="4856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2826" y="5312"/>
              <a:ext cx="7394" cy="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 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∴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AM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 =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MD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 =     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AD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 = 5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x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cm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.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/>
        </p:nvSpPr>
        <p:spPr>
          <a:xfrm>
            <a:off x="501650" y="936625"/>
            <a:ext cx="8308975" cy="12684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点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C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在线段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所在的直线上，点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分别是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BC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的中点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6626" name="Text Box 4"/>
          <p:cNvSpPr txBox="1"/>
          <p:nvPr/>
        </p:nvSpPr>
        <p:spPr>
          <a:xfrm>
            <a:off x="465138" y="1989138"/>
            <a:ext cx="8289925" cy="1108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如图，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AC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= 8 cm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CB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= 6 cm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，求线段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MN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的长；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endParaRPr lang="zh-CN" altLang="en-US" sz="24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6627" name="组合 7"/>
          <p:cNvGrpSpPr/>
          <p:nvPr/>
        </p:nvGrpSpPr>
        <p:grpSpPr>
          <a:xfrm>
            <a:off x="4267200" y="3005138"/>
            <a:ext cx="4608513" cy="588962"/>
            <a:chOff x="6721" y="6653"/>
            <a:chExt cx="7256" cy="927"/>
          </a:xfrm>
        </p:grpSpPr>
        <p:sp>
          <p:nvSpPr>
            <p:cNvPr id="26628" name="文本框 3"/>
            <p:cNvSpPr txBox="1"/>
            <p:nvPr/>
          </p:nvSpPr>
          <p:spPr>
            <a:xfrm>
              <a:off x="6721" y="6758"/>
              <a:ext cx="725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A        M         C       N      B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6629" name="组合 6"/>
            <p:cNvGrpSpPr/>
            <p:nvPr/>
          </p:nvGrpSpPr>
          <p:grpSpPr>
            <a:xfrm>
              <a:off x="7054" y="6653"/>
              <a:ext cx="5828" cy="153"/>
              <a:chOff x="5896" y="6653"/>
              <a:chExt cx="6986" cy="134"/>
            </a:xfrm>
          </p:grpSpPr>
          <p:sp>
            <p:nvSpPr>
              <p:cNvPr id="26630" name="Line 56"/>
              <p:cNvSpPr/>
              <p:nvPr/>
            </p:nvSpPr>
            <p:spPr>
              <a:xfrm>
                <a:off x="6021" y="6708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1" name="椭圆 1"/>
              <p:cNvSpPr/>
              <p:nvPr/>
            </p:nvSpPr>
            <p:spPr>
              <a:xfrm>
                <a:off x="5896" y="6665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2" name="椭圆 2"/>
              <p:cNvSpPr/>
              <p:nvPr/>
            </p:nvSpPr>
            <p:spPr>
              <a:xfrm>
                <a:off x="7809" y="6665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3" name="Line 56"/>
              <p:cNvSpPr/>
              <p:nvPr/>
            </p:nvSpPr>
            <p:spPr>
              <a:xfrm>
                <a:off x="8271" y="6704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4" name="Line 56"/>
              <p:cNvSpPr/>
              <p:nvPr/>
            </p:nvSpPr>
            <p:spPr>
              <a:xfrm>
                <a:off x="10518" y="6704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5" name="椭圆 5"/>
              <p:cNvSpPr/>
              <p:nvPr/>
            </p:nvSpPr>
            <p:spPr>
              <a:xfrm>
                <a:off x="12763" y="665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6" name="椭圆 6"/>
              <p:cNvSpPr/>
              <p:nvPr/>
            </p:nvSpPr>
            <p:spPr>
              <a:xfrm>
                <a:off x="9751" y="6656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7" name="椭圆 2"/>
              <p:cNvSpPr/>
              <p:nvPr/>
            </p:nvSpPr>
            <p:spPr>
              <a:xfrm>
                <a:off x="11286" y="6668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6638" name="组合 1"/>
          <p:cNvGrpSpPr/>
          <p:nvPr/>
        </p:nvGrpSpPr>
        <p:grpSpPr>
          <a:xfrm>
            <a:off x="514350" y="3329940"/>
            <a:ext cx="8115300" cy="2394579"/>
            <a:chOff x="850" y="5885"/>
            <a:chExt cx="12780" cy="3770"/>
          </a:xfrm>
        </p:grpSpPr>
        <p:sp>
          <p:nvSpPr>
            <p:cNvPr id="26639" name="文本框 8"/>
            <p:cNvSpPr txBox="1"/>
            <p:nvPr/>
          </p:nvSpPr>
          <p:spPr>
            <a:xfrm>
              <a:off x="850" y="5885"/>
              <a:ext cx="12780" cy="3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ct val="180000"/>
                </a:lnSpc>
              </a:pP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∴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CM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4 (cm)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，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CN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3 (cm)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，  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26640" name="对象 19459"/>
            <p:cNvGraphicFramePr>
              <a:graphicFrameLocks noChangeAspect="1"/>
            </p:cNvGraphicFramePr>
            <p:nvPr/>
          </p:nvGraphicFramePr>
          <p:xfrm>
            <a:off x="4002" y="7190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02" y="7190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41" name="对象 10"/>
            <p:cNvGraphicFramePr>
              <a:graphicFrameLocks noChangeAspect="1"/>
            </p:cNvGraphicFramePr>
            <p:nvPr/>
          </p:nvGraphicFramePr>
          <p:xfrm>
            <a:off x="9160" y="7192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160" y="7192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文本框 4"/>
          <p:cNvSpPr txBox="1"/>
          <p:nvPr/>
        </p:nvSpPr>
        <p:spPr>
          <a:xfrm>
            <a:off x="891540" y="3594100"/>
            <a:ext cx="63373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解：∵点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分别是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AC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BC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的中点，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0795" y="4865370"/>
            <a:ext cx="5240655" cy="8591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∴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MN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＋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CN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7 (cm).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80"/>
          <p:cNvSpPr>
            <a:spLocks noChangeArrowheads="1"/>
          </p:cNvSpPr>
          <p:nvPr/>
        </p:nvSpPr>
        <p:spPr bwMode="auto">
          <a:xfrm>
            <a:off x="0" y="58738"/>
            <a:ext cx="12033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要点梳理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17488" y="550863"/>
            <a:ext cx="23844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一、几何图形</a:t>
            </a:r>
            <a:endParaRPr lang="zh-CN" altLang="en-US" sz="2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990600" y="1128713"/>
            <a:ext cx="42830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立体图形与平面图形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7658" name="Rectangle 24"/>
          <p:cNvSpPr/>
          <p:nvPr/>
        </p:nvSpPr>
        <p:spPr>
          <a:xfrm>
            <a:off x="984250" y="1527175"/>
            <a:ext cx="7659688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0030101010101" pitchFamily="2" charset="-122"/>
              </a:rPr>
              <a:t>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立体图形的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各部分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不都在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同一平面内，如：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Rectangle 24"/>
          <p:cNvSpPr/>
          <p:nvPr/>
        </p:nvSpPr>
        <p:spPr>
          <a:xfrm>
            <a:off x="982663" y="3863975"/>
            <a:ext cx="7135812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0030101010101" pitchFamily="2" charset="-122"/>
              </a:rPr>
              <a:t>  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平面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图形的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各部分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都在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同一平面内，如：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8675" name="Oval 6"/>
          <p:cNvSpPr/>
          <p:nvPr/>
        </p:nvSpPr>
        <p:spPr>
          <a:xfrm>
            <a:off x="4216400" y="4922838"/>
            <a:ext cx="914400" cy="914400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lnSpc>
                <a:spcPct val="15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676" name="AutoShape 7"/>
          <p:cNvSpPr/>
          <p:nvPr/>
        </p:nvSpPr>
        <p:spPr>
          <a:xfrm>
            <a:off x="1477963" y="4981575"/>
            <a:ext cx="1009650" cy="792163"/>
          </a:xfrm>
          <a:prstGeom prst="triangle">
            <a:avLst>
              <a:gd name="adj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lnSpc>
                <a:spcPct val="15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677" name="Rectangle 8"/>
          <p:cNvSpPr/>
          <p:nvPr/>
        </p:nvSpPr>
        <p:spPr>
          <a:xfrm>
            <a:off x="5511800" y="4994275"/>
            <a:ext cx="1152525" cy="792163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lnSpc>
                <a:spcPct val="15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557" name="Rectangle 9"/>
          <p:cNvSpPr/>
          <p:nvPr/>
        </p:nvSpPr>
        <p:spPr>
          <a:xfrm>
            <a:off x="2928938" y="4972050"/>
            <a:ext cx="863600" cy="865188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7204075" y="5011738"/>
            <a:ext cx="1054100" cy="766762"/>
          </a:xfrm>
          <a:prstGeom prst="parallelogram">
            <a:avLst>
              <a:gd name="adj" fmla="val 58598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07" name="组合 43"/>
          <p:cNvGrpSpPr/>
          <p:nvPr/>
        </p:nvGrpSpPr>
        <p:grpSpPr>
          <a:xfrm>
            <a:off x="4162425" y="2613025"/>
            <a:ext cx="922338" cy="917575"/>
            <a:chOff x="2295" y="6378"/>
            <a:chExt cx="3685" cy="3672"/>
          </a:xfrm>
        </p:grpSpPr>
        <p:sp>
          <p:nvSpPr>
            <p:cNvPr id="4108" name="椭圆 44"/>
            <p:cNvSpPr/>
            <p:nvPr/>
          </p:nvSpPr>
          <p:spPr>
            <a:xfrm>
              <a:off x="2308" y="6378"/>
              <a:ext cx="3672" cy="3672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p>
              <a:pPr lvl="0" indent="0" defTabSz="91440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109" name="组合 45"/>
            <p:cNvGrpSpPr/>
            <p:nvPr/>
          </p:nvGrpSpPr>
          <p:grpSpPr>
            <a:xfrm rot="-5400000">
              <a:off x="3464" y="6479"/>
              <a:ext cx="1360" cy="3672"/>
              <a:chOff x="8293" y="5621"/>
              <a:chExt cx="1474" cy="1480"/>
            </a:xfrm>
          </p:grpSpPr>
          <p:sp>
            <p:nvSpPr>
              <p:cNvPr id="4110" name="弧形 46"/>
              <p:cNvSpPr/>
              <p:nvPr/>
            </p:nvSpPr>
            <p:spPr>
              <a:xfrm rot="10800000">
                <a:off x="8293" y="5621"/>
                <a:ext cx="1474" cy="1474"/>
              </a:xfrm>
              <a:custGeom>
                <a:avLst/>
                <a:gdLst/>
                <a:ahLst/>
                <a:cxnLst>
                  <a:cxn ang="10800000">
                    <a:pos x="736" y="0"/>
                  </a:cxn>
                  <a:cxn ang="8100000">
                    <a:pos x="737" y="737"/>
                  </a:cxn>
                  <a:cxn ang="5400000">
                    <a:pos x="1474" y="737"/>
                  </a:cxn>
                </a:cxnLst>
                <a:pathLst>
                  <a:path w="1474" h="1474" stroke="0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  <a:lnTo>
                      <a:pt x="737" y="737"/>
                    </a:lnTo>
                    <a:close/>
                  </a:path>
                  <a:path w="1474" h="1474" fill="none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1" name="弧形 47"/>
              <p:cNvSpPr/>
              <p:nvPr/>
            </p:nvSpPr>
            <p:spPr>
              <a:xfrm rot="-5400000">
                <a:off x="8293" y="5627"/>
                <a:ext cx="1474" cy="1474"/>
              </a:xfrm>
              <a:custGeom>
                <a:avLst/>
                <a:gdLst/>
                <a:ahLst/>
                <a:cxnLst>
                  <a:cxn ang="10800000">
                    <a:pos x="736" y="0"/>
                  </a:cxn>
                  <a:cxn ang="8100000">
                    <a:pos x="737" y="737"/>
                  </a:cxn>
                  <a:cxn ang="5400000">
                    <a:pos x="1474" y="737"/>
                  </a:cxn>
                </a:cxnLst>
                <a:pathLst>
                  <a:path w="1474" h="1474" stroke="0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  <a:lnTo>
                      <a:pt x="737" y="737"/>
                    </a:lnTo>
                    <a:close/>
                  </a:path>
                  <a:path w="1474" h="1474" fill="none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112" name="组合 48"/>
            <p:cNvGrpSpPr/>
            <p:nvPr/>
          </p:nvGrpSpPr>
          <p:grpSpPr>
            <a:xfrm rot="5400000">
              <a:off x="3451" y="6566"/>
              <a:ext cx="1360" cy="3672"/>
              <a:chOff x="8293" y="5621"/>
              <a:chExt cx="1474" cy="1480"/>
            </a:xfrm>
          </p:grpSpPr>
          <p:sp>
            <p:nvSpPr>
              <p:cNvPr id="4113" name="弧形 49"/>
              <p:cNvSpPr/>
              <p:nvPr/>
            </p:nvSpPr>
            <p:spPr>
              <a:xfrm rot="10800000">
                <a:off x="8293" y="5621"/>
                <a:ext cx="1474" cy="1474"/>
              </a:xfrm>
              <a:custGeom>
                <a:avLst/>
                <a:gdLst/>
                <a:ahLst/>
                <a:cxnLst>
                  <a:cxn ang="10800000">
                    <a:pos x="736" y="0"/>
                  </a:cxn>
                  <a:cxn ang="8100000">
                    <a:pos x="737" y="737"/>
                  </a:cxn>
                  <a:cxn ang="5400000">
                    <a:pos x="1474" y="737"/>
                  </a:cxn>
                </a:cxnLst>
                <a:pathLst>
                  <a:path w="1474" h="1474" stroke="0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  <a:lnTo>
                      <a:pt x="737" y="737"/>
                    </a:lnTo>
                    <a:close/>
                  </a:path>
                  <a:path w="1474" h="1474" fill="none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4" name="弧形 50"/>
              <p:cNvSpPr/>
              <p:nvPr/>
            </p:nvSpPr>
            <p:spPr>
              <a:xfrm rot="-5400000">
                <a:off x="8293" y="5627"/>
                <a:ext cx="1474" cy="1474"/>
              </a:xfrm>
              <a:custGeom>
                <a:avLst/>
                <a:gdLst/>
                <a:ahLst/>
                <a:cxnLst>
                  <a:cxn ang="10800000">
                    <a:pos x="736" y="0"/>
                  </a:cxn>
                  <a:cxn ang="8100000">
                    <a:pos x="737" y="737"/>
                  </a:cxn>
                  <a:cxn ang="5400000">
                    <a:pos x="1474" y="737"/>
                  </a:cxn>
                </a:cxnLst>
                <a:pathLst>
                  <a:path w="1474" h="1474" stroke="0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  <a:lnTo>
                      <a:pt x="737" y="737"/>
                    </a:lnTo>
                    <a:close/>
                  </a:path>
                  <a:path w="1474" h="1474" fill="none">
                    <a:moveTo>
                      <a:pt x="736" y="0"/>
                    </a:moveTo>
                    <a:cubicBezTo>
                      <a:pt x="1143" y="0"/>
                      <a:pt x="1473" y="330"/>
                      <a:pt x="1473" y="73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9218" name="组合 17"/>
          <p:cNvGrpSpPr/>
          <p:nvPr/>
        </p:nvGrpSpPr>
        <p:grpSpPr>
          <a:xfrm>
            <a:off x="1908175" y="2505075"/>
            <a:ext cx="1787525" cy="1168400"/>
            <a:chOff x="6669" y="1408"/>
            <a:chExt cx="3784" cy="2345"/>
          </a:xfrm>
        </p:grpSpPr>
        <p:grpSp>
          <p:nvGrpSpPr>
            <p:cNvPr id="4116" name="组合 7"/>
            <p:cNvGrpSpPr/>
            <p:nvPr/>
          </p:nvGrpSpPr>
          <p:grpSpPr>
            <a:xfrm>
              <a:off x="6675" y="1734"/>
              <a:ext cx="850" cy="2019"/>
              <a:chOff x="7353" y="2977"/>
              <a:chExt cx="850" cy="2019"/>
            </a:xfrm>
          </p:grpSpPr>
          <p:cxnSp>
            <p:nvCxnSpPr>
              <p:cNvPr id="4117" name="直接连接符 1"/>
              <p:cNvCxnSpPr/>
              <p:nvPr/>
            </p:nvCxnSpPr>
            <p:spPr>
              <a:xfrm>
                <a:off x="7353" y="2977"/>
                <a:ext cx="850" cy="385"/>
              </a:xfrm>
              <a:prstGeom prst="line">
                <a:avLst/>
              </a:prstGeom>
              <a:ln w="19050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18" name="直接连接符 3"/>
              <p:cNvCxnSpPr/>
              <p:nvPr/>
            </p:nvCxnSpPr>
            <p:spPr>
              <a:xfrm>
                <a:off x="7353" y="2977"/>
                <a:ext cx="0" cy="163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19" name="直接连接符 5"/>
              <p:cNvCxnSpPr/>
              <p:nvPr/>
            </p:nvCxnSpPr>
            <p:spPr>
              <a:xfrm>
                <a:off x="7353" y="4612"/>
                <a:ext cx="850" cy="385"/>
              </a:xfrm>
              <a:prstGeom prst="line">
                <a:avLst/>
              </a:prstGeom>
              <a:ln w="19050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0" name="直接连接符 6"/>
              <p:cNvCxnSpPr/>
              <p:nvPr/>
            </p:nvCxnSpPr>
            <p:spPr>
              <a:xfrm>
                <a:off x="8203" y="3362"/>
                <a:ext cx="0" cy="163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121" name="直接连接符 8"/>
            <p:cNvCxnSpPr/>
            <p:nvPr/>
          </p:nvCxnSpPr>
          <p:spPr>
            <a:xfrm flipV="1">
              <a:off x="7525" y="3437"/>
              <a:ext cx="2928" cy="31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4122" name="组合 9"/>
            <p:cNvGrpSpPr/>
            <p:nvPr/>
          </p:nvGrpSpPr>
          <p:grpSpPr>
            <a:xfrm>
              <a:off x="9587" y="1408"/>
              <a:ext cx="850" cy="2020"/>
              <a:chOff x="7353" y="2977"/>
              <a:chExt cx="850" cy="2020"/>
            </a:xfrm>
          </p:grpSpPr>
          <p:cxnSp>
            <p:nvCxnSpPr>
              <p:cNvPr id="4123" name="直接连接符 10"/>
              <p:cNvCxnSpPr/>
              <p:nvPr/>
            </p:nvCxnSpPr>
            <p:spPr>
              <a:xfrm>
                <a:off x="7353" y="2977"/>
                <a:ext cx="850" cy="385"/>
              </a:xfrm>
              <a:prstGeom prst="line">
                <a:avLst/>
              </a:prstGeom>
              <a:ln w="19050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4" name="直接连接符 11"/>
              <p:cNvCxnSpPr/>
              <p:nvPr/>
            </p:nvCxnSpPr>
            <p:spPr>
              <a:xfrm>
                <a:off x="7353" y="2977"/>
                <a:ext cx="0" cy="163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5" name="直接连接符 12"/>
              <p:cNvCxnSpPr/>
              <p:nvPr/>
            </p:nvCxnSpPr>
            <p:spPr>
              <a:xfrm>
                <a:off x="7353" y="4612"/>
                <a:ext cx="850" cy="385"/>
              </a:xfrm>
              <a:prstGeom prst="line">
                <a:avLst/>
              </a:prstGeom>
              <a:ln w="19050" cap="flat" cmpd="sng">
                <a:solidFill>
                  <a:srgbClr val="002060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6" name="直接连接符 13"/>
              <p:cNvCxnSpPr/>
              <p:nvPr/>
            </p:nvCxnSpPr>
            <p:spPr>
              <a:xfrm>
                <a:off x="8190" y="3362"/>
                <a:ext cx="0" cy="163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127" name="直接连接符 14"/>
            <p:cNvCxnSpPr/>
            <p:nvPr/>
          </p:nvCxnSpPr>
          <p:spPr>
            <a:xfrm flipV="1">
              <a:off x="6708" y="3059"/>
              <a:ext cx="2928" cy="31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4128" name="直接连接符 15"/>
            <p:cNvCxnSpPr/>
            <p:nvPr/>
          </p:nvCxnSpPr>
          <p:spPr>
            <a:xfrm flipV="1">
              <a:off x="7499" y="1803"/>
              <a:ext cx="2928" cy="31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29" name="直接连接符 16"/>
            <p:cNvCxnSpPr/>
            <p:nvPr/>
          </p:nvCxnSpPr>
          <p:spPr>
            <a:xfrm flipV="1">
              <a:off x="6669" y="1425"/>
              <a:ext cx="2928" cy="31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130" name="圆柱形 1"/>
          <p:cNvSpPr/>
          <p:nvPr/>
        </p:nvSpPr>
        <p:spPr>
          <a:xfrm>
            <a:off x="5807075" y="2505075"/>
            <a:ext cx="690563" cy="1168400"/>
          </a:xfrm>
          <a:prstGeom prst="can">
            <a:avLst>
              <a:gd name="adj" fmla="val 24977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31" name="组合 12"/>
          <p:cNvGrpSpPr/>
          <p:nvPr/>
        </p:nvGrpSpPr>
        <p:grpSpPr>
          <a:xfrm>
            <a:off x="7058025" y="2473325"/>
            <a:ext cx="919163" cy="1573213"/>
            <a:chOff x="6038" y="3310"/>
            <a:chExt cx="1838" cy="3146"/>
          </a:xfrm>
        </p:grpSpPr>
        <p:grpSp>
          <p:nvGrpSpPr>
            <p:cNvPr id="4132" name="组合 11"/>
            <p:cNvGrpSpPr/>
            <p:nvPr/>
          </p:nvGrpSpPr>
          <p:grpSpPr>
            <a:xfrm>
              <a:off x="6038" y="3310"/>
              <a:ext cx="1838" cy="3146"/>
              <a:chOff x="6038" y="3310"/>
              <a:chExt cx="1838" cy="3146"/>
            </a:xfrm>
          </p:grpSpPr>
          <p:grpSp>
            <p:nvGrpSpPr>
              <p:cNvPr id="4133" name="组合 9"/>
              <p:cNvGrpSpPr/>
              <p:nvPr/>
            </p:nvGrpSpPr>
            <p:grpSpPr>
              <a:xfrm>
                <a:off x="6038" y="3310"/>
                <a:ext cx="1838" cy="3146"/>
                <a:chOff x="6038" y="3310"/>
                <a:chExt cx="1838" cy="3146"/>
              </a:xfrm>
            </p:grpSpPr>
            <p:grpSp>
              <p:nvGrpSpPr>
                <p:cNvPr id="4134" name="组合 8"/>
                <p:cNvGrpSpPr/>
                <p:nvPr/>
              </p:nvGrpSpPr>
              <p:grpSpPr>
                <a:xfrm>
                  <a:off x="6038" y="3310"/>
                  <a:ext cx="1838" cy="3146"/>
                  <a:chOff x="6038" y="3310"/>
                  <a:chExt cx="1838" cy="3146"/>
                </a:xfrm>
              </p:grpSpPr>
              <p:sp>
                <p:nvSpPr>
                  <p:cNvPr id="4135" name="等腰三角形 3"/>
                  <p:cNvSpPr/>
                  <p:nvPr/>
                </p:nvSpPr>
                <p:spPr>
                  <a:xfrm>
                    <a:off x="6037" y="3310"/>
                    <a:ext cx="1837" cy="223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FFFF"/>
                  </a:solidFill>
                  <a:ln w="1905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square" lIns="91440" tIns="45720" rIns="91440" bIns="45720" anchor="t"/>
                  <a:p>
                    <a:pPr lvl="0" indent="0" defTabSz="914400"/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136" name="弧形 88"/>
                  <p:cNvSpPr/>
                  <p:nvPr/>
                </p:nvSpPr>
                <p:spPr>
                  <a:xfrm rot="-5400000">
                    <a:off x="6679" y="4644"/>
                    <a:ext cx="576" cy="1812"/>
                  </a:xfrm>
                  <a:custGeom>
                    <a:avLst/>
                    <a:gdLst/>
                    <a:ahLst/>
                    <a:cxnLst>
                      <a:cxn ang="10800000">
                        <a:pos x="288" y="0"/>
                      </a:cxn>
                      <a:cxn ang="8100000">
                        <a:pos x="288" y="906"/>
                      </a:cxn>
                      <a:cxn ang="5400000">
                        <a:pos x="576" y="906"/>
                      </a:cxn>
                    </a:cxnLst>
                    <a:pathLst>
                      <a:path w="576" h="1812" stroke="0">
                        <a:moveTo>
                          <a:pt x="288" y="0"/>
                        </a:moveTo>
                        <a:cubicBezTo>
                          <a:pt x="447" y="0"/>
                          <a:pt x="576" y="406"/>
                          <a:pt x="576" y="906"/>
                        </a:cubicBezTo>
                        <a:lnTo>
                          <a:pt x="288" y="906"/>
                        </a:lnTo>
                        <a:close/>
                      </a:path>
                      <a:path w="576" h="1812" fill="none">
                        <a:moveTo>
                          <a:pt x="288" y="0"/>
                        </a:moveTo>
                        <a:cubicBezTo>
                          <a:pt x="447" y="0"/>
                          <a:pt x="576" y="406"/>
                          <a:pt x="576" y="906"/>
                        </a:cubicBezTo>
                      </a:path>
                    </a:pathLst>
                  </a:custGeom>
                  <a:solidFill>
                    <a:srgbClr val="FFFFFF"/>
                  </a:solidFill>
                  <a:ln w="19050" cap="flat" cmpd="sng">
                    <a:solidFill>
                      <a:schemeClr val="tx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4137" name="弧形 89"/>
                <p:cNvSpPr/>
                <p:nvPr/>
              </p:nvSpPr>
              <p:spPr>
                <a:xfrm>
                  <a:off x="6054" y="5262"/>
                  <a:ext cx="1812" cy="576"/>
                </a:xfrm>
                <a:custGeom>
                  <a:avLst/>
                  <a:gdLst/>
                  <a:ahLst/>
                  <a:cxnLst>
                    <a:cxn ang="10800000">
                      <a:pos x="906" y="0"/>
                    </a:cxn>
                    <a:cxn ang="8100000">
                      <a:pos x="906" y="288"/>
                    </a:cxn>
                    <a:cxn ang="5400000">
                      <a:pos x="1812" y="288"/>
                    </a:cxn>
                  </a:cxnLst>
                  <a:pathLst>
                    <a:path w="1812" h="576" stroke="0">
                      <a:moveTo>
                        <a:pt x="906" y="0"/>
                      </a:moveTo>
                      <a:cubicBezTo>
                        <a:pt x="1406" y="0"/>
                        <a:pt x="1812" y="129"/>
                        <a:pt x="1812" y="288"/>
                      </a:cubicBezTo>
                      <a:lnTo>
                        <a:pt x="906" y="288"/>
                      </a:lnTo>
                      <a:close/>
                    </a:path>
                    <a:path w="1812" h="576" fill="none">
                      <a:moveTo>
                        <a:pt x="906" y="0"/>
                      </a:moveTo>
                      <a:cubicBezTo>
                        <a:pt x="1406" y="0"/>
                        <a:pt x="1812" y="129"/>
                        <a:pt x="1812" y="288"/>
                      </a:cubicBezTo>
                    </a:path>
                  </a:pathLst>
                </a:custGeom>
                <a:solidFill>
                  <a:srgbClr val="FFFFFF"/>
                </a:solidFill>
                <a:ln w="19050" cap="flat" cmpd="sng">
                  <a:solidFill>
                    <a:schemeClr val="tx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4138" name="弧形 4"/>
              <p:cNvSpPr/>
              <p:nvPr/>
            </p:nvSpPr>
            <p:spPr>
              <a:xfrm rot="10800000">
                <a:off x="6051" y="5246"/>
                <a:ext cx="1823" cy="588"/>
              </a:xfrm>
              <a:custGeom>
                <a:avLst/>
                <a:gdLst/>
                <a:ahLst/>
                <a:cxnLst>
                  <a:cxn ang="10800000">
                    <a:pos x="911" y="0"/>
                  </a:cxn>
                  <a:cxn ang="8100000">
                    <a:pos x="911" y="294"/>
                  </a:cxn>
                  <a:cxn ang="5400000">
                    <a:pos x="1823" y="294"/>
                  </a:cxn>
                </a:cxnLst>
                <a:pathLst>
                  <a:path w="1823" h="588" stroke="0">
                    <a:moveTo>
                      <a:pt x="911" y="0"/>
                    </a:moveTo>
                    <a:cubicBezTo>
                      <a:pt x="1414" y="0"/>
                      <a:pt x="1822" y="132"/>
                      <a:pt x="1822" y="294"/>
                    </a:cubicBezTo>
                    <a:lnTo>
                      <a:pt x="911" y="294"/>
                    </a:lnTo>
                    <a:close/>
                  </a:path>
                  <a:path w="1823" h="588" fill="none">
                    <a:moveTo>
                      <a:pt x="911" y="0"/>
                    </a:moveTo>
                    <a:cubicBezTo>
                      <a:pt x="1414" y="0"/>
                      <a:pt x="1822" y="132"/>
                      <a:pt x="1822" y="294"/>
                    </a:cubicBezTo>
                  </a:path>
                </a:pathLst>
              </a:custGeom>
              <a:solidFill>
                <a:srgbClr val="FFFFFF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39" name="弧形 85"/>
            <p:cNvSpPr/>
            <p:nvPr/>
          </p:nvSpPr>
          <p:spPr>
            <a:xfrm rot="5400000">
              <a:off x="6658" y="4625"/>
              <a:ext cx="588" cy="1823"/>
            </a:xfrm>
            <a:custGeom>
              <a:avLst/>
              <a:gdLst/>
              <a:ahLst/>
              <a:cxnLst>
                <a:cxn ang="10800000">
                  <a:pos x="294" y="0"/>
                </a:cxn>
                <a:cxn ang="8100000">
                  <a:pos x="294" y="911"/>
                </a:cxn>
                <a:cxn ang="5400000">
                  <a:pos x="588" y="911"/>
                </a:cxn>
              </a:cxnLst>
              <a:pathLst>
                <a:path w="588" h="1823" stroke="0">
                  <a:moveTo>
                    <a:pt x="294" y="0"/>
                  </a:moveTo>
                  <a:cubicBezTo>
                    <a:pt x="456" y="0"/>
                    <a:pt x="588" y="408"/>
                    <a:pt x="588" y="911"/>
                  </a:cubicBezTo>
                  <a:lnTo>
                    <a:pt x="294" y="911"/>
                  </a:lnTo>
                  <a:close/>
                </a:path>
                <a:path w="588" h="1823" fill="none">
                  <a:moveTo>
                    <a:pt x="294" y="0"/>
                  </a:moveTo>
                  <a:cubicBezTo>
                    <a:pt x="456" y="0"/>
                    <a:pt x="588" y="408"/>
                    <a:pt x="588" y="911"/>
                  </a:cubicBezTo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765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2" grpId="0"/>
      <p:bldP spid="27658" grpId="0" bldLvl="0" uiExpand="1" build="allAtOnce"/>
      <p:bldP spid="3" grpId="0" bldLvl="0" uiExpand="1" build="allAtOnce"/>
      <p:bldP spid="28675" grpId="0" bldLvl="0" animBg="1"/>
      <p:bldP spid="28676" grpId="0" bldLvl="0" animBg="1"/>
      <p:bldP spid="28677" grpId="0" bldLvl="0" animBg="1"/>
      <p:bldP spid="23557" grpId="0" bldLvl="0" animBg="1"/>
      <p:bldP spid="11" grpId="0" bldLvl="0" animBg="1"/>
      <p:bldP spid="41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5"/>
          <p:cNvSpPr txBox="1"/>
          <p:nvPr/>
        </p:nvSpPr>
        <p:spPr>
          <a:xfrm>
            <a:off x="434975" y="730250"/>
            <a:ext cx="8386763" cy="2060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若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C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为线段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AB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上任一点，满足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AC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+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CB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=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cm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其它条件不变，你能猜想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MN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的长度吗？并说明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理由；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7650" name="组合 7"/>
          <p:cNvGrpSpPr/>
          <p:nvPr/>
        </p:nvGrpSpPr>
        <p:grpSpPr>
          <a:xfrm>
            <a:off x="4214813" y="2047875"/>
            <a:ext cx="4606925" cy="587375"/>
            <a:chOff x="6721" y="6653"/>
            <a:chExt cx="7256" cy="927"/>
          </a:xfrm>
        </p:grpSpPr>
        <p:sp>
          <p:nvSpPr>
            <p:cNvPr id="27651" name="文本框 3"/>
            <p:cNvSpPr txBox="1"/>
            <p:nvPr/>
          </p:nvSpPr>
          <p:spPr>
            <a:xfrm>
              <a:off x="6721" y="6758"/>
              <a:ext cx="725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A        M         C       N      B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7652" name="组合 6"/>
            <p:cNvGrpSpPr/>
            <p:nvPr/>
          </p:nvGrpSpPr>
          <p:grpSpPr>
            <a:xfrm>
              <a:off x="7054" y="6653"/>
              <a:ext cx="5828" cy="153"/>
              <a:chOff x="5896" y="6653"/>
              <a:chExt cx="6986" cy="134"/>
            </a:xfrm>
          </p:grpSpPr>
          <p:sp>
            <p:nvSpPr>
              <p:cNvPr id="27653" name="Line 56"/>
              <p:cNvSpPr/>
              <p:nvPr/>
            </p:nvSpPr>
            <p:spPr>
              <a:xfrm>
                <a:off x="6021" y="6708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4" name="椭圆 1"/>
              <p:cNvSpPr/>
              <p:nvPr/>
            </p:nvSpPr>
            <p:spPr>
              <a:xfrm>
                <a:off x="5896" y="6665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5" name="椭圆 2"/>
              <p:cNvSpPr/>
              <p:nvPr/>
            </p:nvSpPr>
            <p:spPr>
              <a:xfrm>
                <a:off x="7809" y="6665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6" name="Line 56"/>
              <p:cNvSpPr/>
              <p:nvPr/>
            </p:nvSpPr>
            <p:spPr>
              <a:xfrm>
                <a:off x="8271" y="6704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7" name="Line 56"/>
              <p:cNvSpPr/>
              <p:nvPr/>
            </p:nvSpPr>
            <p:spPr>
              <a:xfrm>
                <a:off x="10518" y="6704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8" name="椭圆 5"/>
              <p:cNvSpPr/>
              <p:nvPr/>
            </p:nvSpPr>
            <p:spPr>
              <a:xfrm>
                <a:off x="12763" y="665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59" name="椭圆 6"/>
              <p:cNvSpPr/>
              <p:nvPr/>
            </p:nvSpPr>
            <p:spPr>
              <a:xfrm>
                <a:off x="9751" y="6656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660" name="椭圆 2"/>
              <p:cNvSpPr/>
              <p:nvPr/>
            </p:nvSpPr>
            <p:spPr>
              <a:xfrm>
                <a:off x="11286" y="6668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7661" name="组合 18"/>
          <p:cNvGrpSpPr/>
          <p:nvPr/>
        </p:nvGrpSpPr>
        <p:grpSpPr>
          <a:xfrm>
            <a:off x="600075" y="2876550"/>
            <a:ext cx="8515350" cy="3273425"/>
            <a:chOff x="718" y="4755"/>
            <a:chExt cx="13411" cy="5156"/>
          </a:xfrm>
        </p:grpSpPr>
        <p:sp>
          <p:nvSpPr>
            <p:cNvPr id="27662" name="文本框 2"/>
            <p:cNvSpPr txBox="1"/>
            <p:nvPr/>
          </p:nvSpPr>
          <p:spPr>
            <a:xfrm>
              <a:off x="718" y="4755"/>
              <a:ext cx="13411" cy="50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证明：同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(1)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可得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CM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，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CN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    ∴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MN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CM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＋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CN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＋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BC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                ＝   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＋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)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＝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(cm).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27663" name="对象 19459"/>
            <p:cNvGraphicFramePr>
              <a:graphicFrameLocks noChangeAspect="1"/>
            </p:cNvGraphicFramePr>
            <p:nvPr/>
          </p:nvGraphicFramePr>
          <p:xfrm>
            <a:off x="4195" y="605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195" y="605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4" name="对象 4"/>
            <p:cNvGraphicFramePr>
              <a:graphicFrameLocks noChangeAspect="1"/>
            </p:cNvGraphicFramePr>
            <p:nvPr/>
          </p:nvGraphicFramePr>
          <p:xfrm>
            <a:off x="7714" y="6039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714" y="6039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5" name="对象 9"/>
            <p:cNvGraphicFramePr>
              <a:graphicFrameLocks noChangeAspect="1"/>
            </p:cNvGraphicFramePr>
            <p:nvPr/>
          </p:nvGraphicFramePr>
          <p:xfrm>
            <a:off x="9719" y="7300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719" y="7300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6" name="对象 11"/>
            <p:cNvGraphicFramePr>
              <a:graphicFrameLocks noChangeAspect="1"/>
            </p:cNvGraphicFramePr>
            <p:nvPr/>
          </p:nvGraphicFramePr>
          <p:xfrm>
            <a:off x="7856" y="7284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856" y="7284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7" name="对象 13"/>
            <p:cNvGraphicFramePr>
              <a:graphicFrameLocks noChangeAspect="1"/>
            </p:cNvGraphicFramePr>
            <p:nvPr/>
          </p:nvGraphicFramePr>
          <p:xfrm>
            <a:off x="4824" y="8464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8" name="" r:id="rId6" imgW="152400" imgH="393700" progId="Equation.DSMT4">
                    <p:embed/>
                  </p:oleObj>
                </mc:Choice>
                <mc:Fallback>
                  <p:oleObj name="" r:id="rId6" imgW="152400" imgH="3937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24" y="8464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668" name="对象 15"/>
            <p:cNvGraphicFramePr>
              <a:graphicFrameLocks noChangeAspect="1"/>
            </p:cNvGraphicFramePr>
            <p:nvPr/>
          </p:nvGraphicFramePr>
          <p:xfrm>
            <a:off x="8434" y="8464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" r:id="rId7" imgW="152400" imgH="393700" progId="Equation.DSMT4">
                    <p:embed/>
                  </p:oleObj>
                </mc:Choice>
                <mc:Fallback>
                  <p:oleObj name="" r:id="rId7" imgW="152400" imgH="393700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34" y="8464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669" name="组合 21"/>
          <p:cNvGrpSpPr/>
          <p:nvPr/>
        </p:nvGrpSpPr>
        <p:grpSpPr>
          <a:xfrm>
            <a:off x="608330" y="2214880"/>
            <a:ext cx="4619625" cy="917575"/>
            <a:chOff x="945" y="3627"/>
            <a:chExt cx="7276" cy="1447"/>
          </a:xfrm>
        </p:grpSpPr>
        <p:sp>
          <p:nvSpPr>
            <p:cNvPr id="27670" name="文本框 17"/>
            <p:cNvSpPr txBox="1"/>
            <p:nvPr/>
          </p:nvSpPr>
          <p:spPr>
            <a:xfrm>
              <a:off x="945" y="4005"/>
              <a:ext cx="727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猜想：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MN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cm.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27671" name="对象 19"/>
            <p:cNvGraphicFramePr>
              <a:graphicFrameLocks noChangeAspect="1"/>
            </p:cNvGraphicFramePr>
            <p:nvPr/>
          </p:nvGraphicFramePr>
          <p:xfrm>
            <a:off x="4095" y="362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8" imgW="152400" imgH="393700" progId="Equation.DSMT4">
                    <p:embed/>
                  </p:oleObj>
                </mc:Choice>
                <mc:Fallback>
                  <p:oleObj name="" r:id="rId8" imgW="152400" imgH="3937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95" y="362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 Box 6"/>
          <p:cNvSpPr txBox="1"/>
          <p:nvPr/>
        </p:nvSpPr>
        <p:spPr>
          <a:xfrm>
            <a:off x="338138" y="654050"/>
            <a:ext cx="8675687" cy="1615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若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C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在线段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的延长线上，且满足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BC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=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b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cm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分别为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BC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的中点，你能猜想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MN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的长度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吗？请画出图形，并说明理由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8674" name="组合 1"/>
          <p:cNvGrpSpPr/>
          <p:nvPr/>
        </p:nvGrpSpPr>
        <p:grpSpPr>
          <a:xfrm>
            <a:off x="4541838" y="2414588"/>
            <a:ext cx="4606925" cy="588962"/>
            <a:chOff x="7152" y="6289"/>
            <a:chExt cx="7256" cy="927"/>
          </a:xfrm>
        </p:grpSpPr>
        <p:sp>
          <p:nvSpPr>
            <p:cNvPr id="28675" name="文本框 3"/>
            <p:cNvSpPr txBox="1"/>
            <p:nvPr/>
          </p:nvSpPr>
          <p:spPr>
            <a:xfrm>
              <a:off x="7152" y="6394"/>
              <a:ext cx="725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A                 M B      N      C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8676" name="组合 6"/>
            <p:cNvGrpSpPr/>
            <p:nvPr/>
          </p:nvGrpSpPr>
          <p:grpSpPr>
            <a:xfrm>
              <a:off x="7505" y="6289"/>
              <a:ext cx="5807" cy="153"/>
              <a:chOff x="5921" y="6653"/>
              <a:chExt cx="6961" cy="134"/>
            </a:xfrm>
          </p:grpSpPr>
          <p:sp>
            <p:nvSpPr>
              <p:cNvPr id="28677" name="Line 56"/>
              <p:cNvSpPr/>
              <p:nvPr/>
            </p:nvSpPr>
            <p:spPr>
              <a:xfrm>
                <a:off x="6021" y="6708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78" name="椭圆 1"/>
              <p:cNvSpPr/>
              <p:nvPr/>
            </p:nvSpPr>
            <p:spPr>
              <a:xfrm>
                <a:off x="5921" y="6665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79" name="椭圆 2"/>
              <p:cNvSpPr/>
              <p:nvPr/>
            </p:nvSpPr>
            <p:spPr>
              <a:xfrm>
                <a:off x="9344" y="6665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0" name="Line 56"/>
              <p:cNvSpPr/>
              <p:nvPr/>
            </p:nvSpPr>
            <p:spPr>
              <a:xfrm>
                <a:off x="8271" y="6704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1" name="Line 56"/>
              <p:cNvSpPr/>
              <p:nvPr/>
            </p:nvSpPr>
            <p:spPr>
              <a:xfrm>
                <a:off x="10518" y="6704"/>
                <a:ext cx="225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2" name="椭圆 5"/>
              <p:cNvSpPr/>
              <p:nvPr/>
            </p:nvSpPr>
            <p:spPr>
              <a:xfrm>
                <a:off x="12763" y="665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3" name="椭圆 6"/>
              <p:cNvSpPr/>
              <p:nvPr/>
            </p:nvSpPr>
            <p:spPr>
              <a:xfrm>
                <a:off x="9751" y="6656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84" name="椭圆 2"/>
              <p:cNvSpPr/>
              <p:nvPr/>
            </p:nvSpPr>
            <p:spPr>
              <a:xfrm>
                <a:off x="11286" y="6668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40373" y="3720148"/>
            <a:ext cx="6888162" cy="2582544"/>
            <a:chOff x="493" y="6025"/>
            <a:chExt cx="10847" cy="4067"/>
          </a:xfrm>
        </p:grpSpPr>
        <p:sp>
          <p:nvSpPr>
            <p:cNvPr id="28685" name="文本框 4"/>
            <p:cNvSpPr txBox="1"/>
            <p:nvPr/>
          </p:nvSpPr>
          <p:spPr>
            <a:xfrm>
              <a:off x="493" y="6025"/>
              <a:ext cx="10847" cy="3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ct val="15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MN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MC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NC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20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           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－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BC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  <a:p>
              <a:pPr lvl="0" indent="0">
                <a:lnSpc>
                  <a:spcPct val="20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                  =     (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AC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－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) =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(cm)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． 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28687" name="对象 8"/>
            <p:cNvGraphicFramePr>
              <a:graphicFrameLocks noChangeAspect="1"/>
            </p:cNvGraphicFramePr>
            <p:nvPr/>
          </p:nvGraphicFramePr>
          <p:xfrm>
            <a:off x="5523" y="7215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523" y="7215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8" name="对象 10"/>
            <p:cNvGraphicFramePr>
              <a:graphicFrameLocks noChangeAspect="1"/>
            </p:cNvGraphicFramePr>
            <p:nvPr/>
          </p:nvGraphicFramePr>
          <p:xfrm>
            <a:off x="3668" y="7280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668" y="7280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9" name="对象 12"/>
            <p:cNvGraphicFramePr>
              <a:graphicFrameLocks noChangeAspect="1"/>
            </p:cNvGraphicFramePr>
            <p:nvPr/>
          </p:nvGraphicFramePr>
          <p:xfrm>
            <a:off x="7298" y="8566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298" y="8566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90" name="对象 14"/>
            <p:cNvGraphicFramePr>
              <a:graphicFrameLocks noChangeAspect="1"/>
            </p:cNvGraphicFramePr>
            <p:nvPr/>
          </p:nvGraphicFramePr>
          <p:xfrm>
            <a:off x="3780" y="8644"/>
            <a:ext cx="548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780" y="8644"/>
                          <a:ext cx="548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737870" y="2282825"/>
            <a:ext cx="3218180" cy="919480"/>
            <a:chOff x="1162" y="3595"/>
            <a:chExt cx="5068" cy="1448"/>
          </a:xfrm>
        </p:grpSpPr>
        <p:sp>
          <p:nvSpPr>
            <p:cNvPr id="5" name="文本框 4"/>
            <p:cNvSpPr txBox="1"/>
            <p:nvPr/>
          </p:nvSpPr>
          <p:spPr>
            <a:xfrm>
              <a:off x="1162" y="3997"/>
              <a:ext cx="5069" cy="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猜想：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MN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=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b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 cm.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7" name="对象 19"/>
            <p:cNvGraphicFramePr>
              <a:graphicFrameLocks noChangeAspect="1"/>
            </p:cNvGraphicFramePr>
            <p:nvPr/>
          </p:nvGraphicFramePr>
          <p:xfrm>
            <a:off x="4215" y="3595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6" imgW="152400" imgH="393700" progId="Equation.DSMT4">
                    <p:embed/>
                  </p:oleObj>
                </mc:Choice>
                <mc:Fallback>
                  <p:oleObj name="" r:id="rId6" imgW="152400" imgH="3937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215" y="3595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文本框 9"/>
          <p:cNvSpPr txBox="1"/>
          <p:nvPr/>
        </p:nvSpPr>
        <p:spPr>
          <a:xfrm>
            <a:off x="706755" y="3202305"/>
            <a:ext cx="58724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证明：根据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题意画出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图形，由图可得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25" name="组合 30734"/>
          <p:cNvGrpSpPr/>
          <p:nvPr/>
        </p:nvGrpSpPr>
        <p:grpSpPr>
          <a:xfrm>
            <a:off x="234633" y="609283"/>
            <a:ext cx="1878012" cy="576262"/>
            <a:chOff x="216" y="3339"/>
            <a:chExt cx="1183" cy="363"/>
          </a:xfrm>
        </p:grpSpPr>
        <p:grpSp>
          <p:nvGrpSpPr>
            <p:cNvPr id="1331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331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0" name="TextBox 55"/>
            <p:cNvSpPr txBox="1"/>
            <p:nvPr/>
          </p:nvSpPr>
          <p:spPr>
            <a:xfrm>
              <a:off x="394" y="3362"/>
              <a:ext cx="8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000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000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6080" y="1457325"/>
            <a:ext cx="8491220" cy="2383790"/>
            <a:chOff x="608" y="2295"/>
            <a:chExt cx="13372" cy="3754"/>
          </a:xfrm>
        </p:grpSpPr>
        <p:sp>
          <p:nvSpPr>
            <p:cNvPr id="21505" name="内容占位符 2"/>
            <p:cNvSpPr>
              <a:spLocks noGrp="1"/>
            </p:cNvSpPr>
            <p:nvPr/>
          </p:nvSpPr>
          <p:spPr>
            <a:xfrm>
              <a:off x="608" y="2295"/>
              <a:ext cx="13373" cy="329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40" tIns="45720" rIns="91440" bIns="45720" anchor="t"/>
            <a:p>
              <a:pPr fontAlgn="base">
                <a:lnSpc>
                  <a:spcPct val="90000"/>
                </a:lnSpc>
                <a:spcBef>
                  <a:spcPct val="18000"/>
                </a:spcBef>
              </a:pPr>
              <a:r>
                <a:rPr lang="en-US" altLang="zh-CN" sz="2800" b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3.</a:t>
              </a:r>
              <a:r>
                <a:rPr lang="zh-CN" altLang="en-US" sz="2800" b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如图：线段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AB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= 100 cm，点 </a:t>
              </a:r>
              <a:r>
                <a:rPr lang="en-US" altLang="zh-CN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C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，</a:t>
              </a:r>
              <a:r>
                <a:rPr lang="en-US" altLang="zh-CN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D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在线段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AB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上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  <a:sym typeface="宋体" panose="02010600030101010101" pitchFamily="2" charset="-122"/>
                </a:rPr>
                <a:t>.  </a:t>
              </a: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  <a:p>
              <a:pPr fontAlgn="base">
                <a:lnSpc>
                  <a:spcPct val="90000"/>
                </a:lnSpc>
                <a:spcBef>
                  <a:spcPct val="18000"/>
                </a:spcBef>
              </a:pP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  <a:sym typeface="宋体" panose="02010600030101010101" pitchFamily="2" charset="-122"/>
                </a:rPr>
                <a:t>   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点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M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是线段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AD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的中点，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MD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= 21 cm，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BC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= 34 cm . </a:t>
              </a: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fontAlgn="base">
                <a:lnSpc>
                  <a:spcPct val="90000"/>
                </a:lnSpc>
                <a:spcBef>
                  <a:spcPct val="18000"/>
                </a:spcBef>
              </a:pP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    则线段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MC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的长度为</a:t>
              </a: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__________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  <a:sym typeface="宋体" panose="02010600030101010101" pitchFamily="2" charset="-122"/>
                </a:rPr>
                <a:t>.</a:t>
              </a: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  <a:cs typeface="+mn-cs"/>
                <a:sym typeface="宋体" panose="02010600030101010101" pitchFamily="2" charset="-122"/>
              </a:endParaRPr>
            </a:p>
            <a:p>
              <a:pPr fontAlgn="base">
                <a:lnSpc>
                  <a:spcPct val="90000"/>
                </a:lnSpc>
                <a:spcBef>
                  <a:spcPct val="18000"/>
                </a:spcBef>
              </a:pP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  <a:p>
              <a:pPr fontAlgn="base">
                <a:lnSpc>
                  <a:spcPct val="90000"/>
                </a:lnSpc>
                <a:spcBef>
                  <a:spcPct val="18000"/>
                </a:spcBef>
              </a:pP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2531" name="组合 6"/>
            <p:cNvGrpSpPr/>
            <p:nvPr/>
          </p:nvGrpSpPr>
          <p:grpSpPr>
            <a:xfrm rot="0">
              <a:off x="3455" y="5187"/>
              <a:ext cx="6360" cy="862"/>
              <a:chOff x="6567" y="4248"/>
              <a:chExt cx="6360" cy="862"/>
            </a:xfrm>
          </p:grpSpPr>
          <p:sp>
            <p:nvSpPr>
              <p:cNvPr id="22532" name="文本框 9"/>
              <p:cNvSpPr txBox="1"/>
              <p:nvPr/>
            </p:nvSpPr>
            <p:spPr>
              <a:xfrm>
                <a:off x="12265" y="4288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3" name="文本框 7"/>
              <p:cNvSpPr txBox="1"/>
              <p:nvPr/>
            </p:nvSpPr>
            <p:spPr>
              <a:xfrm>
                <a:off x="6567" y="4248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4" name="文本框 8"/>
              <p:cNvSpPr txBox="1"/>
              <p:nvPr/>
            </p:nvSpPr>
            <p:spPr>
              <a:xfrm>
                <a:off x="7764" y="4265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M 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5" name="文本框 10"/>
              <p:cNvSpPr txBox="1"/>
              <p:nvPr/>
            </p:nvSpPr>
            <p:spPr>
              <a:xfrm>
                <a:off x="10375" y="4277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6" name="文本框 8"/>
              <p:cNvSpPr txBox="1"/>
              <p:nvPr/>
            </p:nvSpPr>
            <p:spPr>
              <a:xfrm>
                <a:off x="9081" y="4276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 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37" name="组合 2"/>
              <p:cNvGrpSpPr/>
              <p:nvPr/>
            </p:nvGrpSpPr>
            <p:grpSpPr>
              <a:xfrm>
                <a:off x="6892" y="4280"/>
                <a:ext cx="5753" cy="115"/>
                <a:chOff x="6892" y="4280"/>
                <a:chExt cx="5753" cy="115"/>
              </a:xfrm>
            </p:grpSpPr>
            <p:sp>
              <p:nvSpPr>
                <p:cNvPr id="22538" name="Line 56"/>
                <p:cNvSpPr/>
                <p:nvPr/>
              </p:nvSpPr>
              <p:spPr>
                <a:xfrm>
                  <a:off x="6976" y="4320"/>
                  <a:ext cx="5669" cy="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9" name="椭圆 1"/>
                <p:cNvSpPr/>
                <p:nvPr/>
              </p:nvSpPr>
              <p:spPr>
                <a:xfrm>
                  <a:off x="6892" y="4297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0" name="椭圆 2"/>
                <p:cNvSpPr/>
                <p:nvPr/>
              </p:nvSpPr>
              <p:spPr>
                <a:xfrm>
                  <a:off x="10739" y="4280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1" name="椭圆 5"/>
                <p:cNvSpPr/>
                <p:nvPr/>
              </p:nvSpPr>
              <p:spPr>
                <a:xfrm>
                  <a:off x="12549" y="4299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2" name="椭圆 6"/>
                <p:cNvSpPr/>
                <p:nvPr/>
              </p:nvSpPr>
              <p:spPr>
                <a:xfrm>
                  <a:off x="8197" y="4287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3" name="椭圆 6"/>
                <p:cNvSpPr/>
                <p:nvPr/>
              </p:nvSpPr>
              <p:spPr>
                <a:xfrm>
                  <a:off x="9420" y="4290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386080" y="3956685"/>
            <a:ext cx="8713470" cy="2113915"/>
            <a:chOff x="608" y="6231"/>
            <a:chExt cx="13722" cy="3329"/>
          </a:xfrm>
        </p:grpSpPr>
        <p:sp>
          <p:nvSpPr>
            <p:cNvPr id="23553" name="内容占位符 2"/>
            <p:cNvSpPr>
              <a:spLocks noGrp="1"/>
            </p:cNvSpPr>
            <p:nvPr/>
          </p:nvSpPr>
          <p:spPr>
            <a:xfrm>
              <a:off x="608" y="6231"/>
              <a:ext cx="13723" cy="273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40" tIns="45720" rIns="91440" bIns="45720" anchor="t"/>
            <a:p>
              <a:pPr fontAlgn="base">
                <a:lnSpc>
                  <a:spcPts val="4000"/>
                </a:lnSpc>
                <a:spcBef>
                  <a:spcPts val="0"/>
                </a:spcBef>
              </a:pPr>
              <a:r>
                <a:rPr lang="en-US" altLang="zh-CN" sz="2800" b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4.</a:t>
              </a: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如图：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AB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=120 cm，点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C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，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D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在线段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AB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上，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BD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= </a:t>
              </a: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3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BC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，</a:t>
              </a: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fontAlgn="base">
                <a:lnSpc>
                  <a:spcPts val="4000"/>
                </a:lnSpc>
                <a:spcBef>
                  <a:spcPts val="0"/>
                </a:spcBef>
              </a:pP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    点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D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是线段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AC 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的中点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  <a:sym typeface="宋体" panose="02010600030101010101" pitchFamily="2" charset="-122"/>
                </a:rPr>
                <a:t>.  则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线段 </a:t>
              </a:r>
              <a:r>
                <a:rPr lang="zh-CN" altLang="en-US" sz="2800" i="1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BD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 的长度为</a:t>
              </a:r>
              <a:r>
                <a:rPr lang="en-US" altLang="zh-CN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</a:rPr>
                <a:t>______</a:t>
              </a:r>
              <a:r>
                <a:rPr lang="zh-CN" altLang="en-US" sz="2800" strike="noStrike" noProof="1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0030101010101" pitchFamily="2" charset="-122"/>
                  <a:cs typeface="+mn-cs"/>
                  <a:sym typeface="宋体" panose="02010600030101010101" pitchFamily="2" charset="-122"/>
                </a:rPr>
                <a:t>. </a:t>
              </a:r>
              <a:endParaRPr lang="zh-CN" altLang="en-US" sz="2800" strike="noStrike" noProof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5603" name="组合 6"/>
            <p:cNvGrpSpPr/>
            <p:nvPr/>
          </p:nvGrpSpPr>
          <p:grpSpPr>
            <a:xfrm>
              <a:off x="3864" y="8686"/>
              <a:ext cx="6360" cy="875"/>
              <a:chOff x="6567" y="4235"/>
              <a:chExt cx="6360" cy="875"/>
            </a:xfrm>
          </p:grpSpPr>
          <p:sp>
            <p:nvSpPr>
              <p:cNvPr id="25604" name="文本框 9"/>
              <p:cNvSpPr txBox="1"/>
              <p:nvPr/>
            </p:nvSpPr>
            <p:spPr>
              <a:xfrm>
                <a:off x="12265" y="4288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05" name="文本框 7"/>
              <p:cNvSpPr txBox="1"/>
              <p:nvPr/>
            </p:nvSpPr>
            <p:spPr>
              <a:xfrm>
                <a:off x="6567" y="4248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06" name="文本框 10"/>
              <p:cNvSpPr txBox="1"/>
              <p:nvPr/>
            </p:nvSpPr>
            <p:spPr>
              <a:xfrm>
                <a:off x="11166" y="4235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607" name="文本框 8"/>
              <p:cNvSpPr txBox="1"/>
              <p:nvPr/>
            </p:nvSpPr>
            <p:spPr>
              <a:xfrm>
                <a:off x="9081" y="4276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 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5608" name="组合 2"/>
              <p:cNvGrpSpPr/>
              <p:nvPr/>
            </p:nvGrpSpPr>
            <p:grpSpPr>
              <a:xfrm>
                <a:off x="6913" y="4276"/>
                <a:ext cx="5732" cy="110"/>
                <a:chOff x="6913" y="4276"/>
                <a:chExt cx="5732" cy="110"/>
              </a:xfrm>
            </p:grpSpPr>
            <p:sp>
              <p:nvSpPr>
                <p:cNvPr id="25609" name="Line 56"/>
                <p:cNvSpPr/>
                <p:nvPr/>
              </p:nvSpPr>
              <p:spPr>
                <a:xfrm>
                  <a:off x="6976" y="4320"/>
                  <a:ext cx="5669" cy="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610" name="椭圆 1"/>
                <p:cNvSpPr/>
                <p:nvPr/>
              </p:nvSpPr>
              <p:spPr>
                <a:xfrm>
                  <a:off x="6913" y="4276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611" name="椭圆 2"/>
                <p:cNvSpPr/>
                <p:nvPr/>
              </p:nvSpPr>
              <p:spPr>
                <a:xfrm>
                  <a:off x="11530" y="4280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612" name="椭圆 5"/>
                <p:cNvSpPr/>
                <p:nvPr/>
              </p:nvSpPr>
              <p:spPr>
                <a:xfrm>
                  <a:off x="12549" y="4278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613" name="椭圆 6"/>
                <p:cNvSpPr/>
                <p:nvPr/>
              </p:nvSpPr>
              <p:spPr>
                <a:xfrm>
                  <a:off x="9194" y="4290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3" name="文本框 2"/>
          <p:cNvSpPr txBox="1"/>
          <p:nvPr/>
        </p:nvSpPr>
        <p:spPr>
          <a:xfrm>
            <a:off x="4470400" y="2307590"/>
            <a:ext cx="10623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45cm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8445" y="4566285"/>
            <a:ext cx="106235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72cm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317500" y="608648"/>
            <a:ext cx="8509000" cy="1630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已知：点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在一直线上，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=12 cm，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BC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= 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4 cm.  点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N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分别是线段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BC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的中点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求线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段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MN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的长度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67008" y="1794828"/>
            <a:ext cx="4062412" cy="1116012"/>
            <a:chOff x="8148" y="4168"/>
            <a:chExt cx="6396" cy="1757"/>
          </a:xfrm>
        </p:grpSpPr>
        <p:grpSp>
          <p:nvGrpSpPr>
            <p:cNvPr id="29701" name="组合 7"/>
            <p:cNvGrpSpPr/>
            <p:nvPr/>
          </p:nvGrpSpPr>
          <p:grpSpPr>
            <a:xfrm>
              <a:off x="8147" y="4167"/>
              <a:ext cx="6397" cy="915"/>
              <a:chOff x="6721" y="6653"/>
              <a:chExt cx="7257" cy="1037"/>
            </a:xfrm>
          </p:grpSpPr>
          <p:sp>
            <p:nvSpPr>
              <p:cNvPr id="29702" name="文本框 3"/>
              <p:cNvSpPr txBox="1"/>
              <p:nvPr/>
            </p:nvSpPr>
            <p:spPr>
              <a:xfrm>
                <a:off x="6721" y="6758"/>
                <a:ext cx="7257" cy="9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             M  C    N    B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9703" name="组合 6"/>
              <p:cNvGrpSpPr/>
              <p:nvPr/>
            </p:nvGrpSpPr>
            <p:grpSpPr>
              <a:xfrm>
                <a:off x="7054" y="6653"/>
                <a:ext cx="5828" cy="153"/>
                <a:chOff x="5896" y="6653"/>
                <a:chExt cx="6986" cy="134"/>
              </a:xfrm>
            </p:grpSpPr>
            <p:sp>
              <p:nvSpPr>
                <p:cNvPr id="29704" name="Line 56"/>
                <p:cNvSpPr/>
                <p:nvPr/>
              </p:nvSpPr>
              <p:spPr>
                <a:xfrm>
                  <a:off x="6021" y="6708"/>
                  <a:ext cx="2254" cy="5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5" name="椭圆 1"/>
                <p:cNvSpPr/>
                <p:nvPr/>
              </p:nvSpPr>
              <p:spPr>
                <a:xfrm>
                  <a:off x="5896" y="6665"/>
                  <a:ext cx="119" cy="119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6" name="椭圆 2"/>
                <p:cNvSpPr/>
                <p:nvPr/>
              </p:nvSpPr>
              <p:spPr>
                <a:xfrm>
                  <a:off x="9349" y="6665"/>
                  <a:ext cx="119" cy="119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7" name="Line 56"/>
                <p:cNvSpPr/>
                <p:nvPr/>
              </p:nvSpPr>
              <p:spPr>
                <a:xfrm>
                  <a:off x="8271" y="6704"/>
                  <a:ext cx="2254" cy="5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8" name="Line 56"/>
                <p:cNvSpPr/>
                <p:nvPr/>
              </p:nvSpPr>
              <p:spPr>
                <a:xfrm>
                  <a:off x="10518" y="6704"/>
                  <a:ext cx="2254" cy="5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9" name="椭圆 5"/>
                <p:cNvSpPr/>
                <p:nvPr/>
              </p:nvSpPr>
              <p:spPr>
                <a:xfrm>
                  <a:off x="12763" y="6653"/>
                  <a:ext cx="119" cy="119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10" name="椭圆 6"/>
                <p:cNvSpPr/>
                <p:nvPr/>
              </p:nvSpPr>
              <p:spPr>
                <a:xfrm>
                  <a:off x="10329" y="6656"/>
                  <a:ext cx="119" cy="119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11" name="椭圆 2"/>
                <p:cNvSpPr/>
                <p:nvPr/>
              </p:nvSpPr>
              <p:spPr>
                <a:xfrm>
                  <a:off x="11594" y="6668"/>
                  <a:ext cx="119" cy="119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9712" name="文本框 16"/>
            <p:cNvSpPr txBox="1"/>
            <p:nvPr/>
          </p:nvSpPr>
          <p:spPr>
            <a:xfrm>
              <a:off x="10577" y="5102"/>
              <a:ext cx="19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latin typeface="黑体" panose="02010600030101010101" pitchFamily="2" charset="-122"/>
                  <a:ea typeface="黑体" panose="02010600030101010101" pitchFamily="2" charset="-122"/>
                </a:rPr>
                <a:t>图①</a:t>
              </a:r>
              <a:endParaRPr lang="zh-CN" altLang="en-US" sz="28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0110" y="3522345"/>
            <a:ext cx="6887210" cy="2134870"/>
            <a:chOff x="581" y="5627"/>
            <a:chExt cx="10846" cy="3362"/>
          </a:xfrm>
        </p:grpSpPr>
        <p:sp>
          <p:nvSpPr>
            <p:cNvPr id="29697" name="文本框 18"/>
            <p:cNvSpPr txBox="1"/>
            <p:nvPr/>
          </p:nvSpPr>
          <p:spPr>
            <a:xfrm>
              <a:off x="581" y="5627"/>
              <a:ext cx="10847" cy="33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ct val="18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    ∴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BM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AB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×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12 = 6 (cm)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BN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×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4 = 2 (cm)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  <a:p>
              <a:pPr lvl="0" indent="0">
                <a:lnSpc>
                  <a:spcPts val="4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   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29713" name="对象 10"/>
            <p:cNvGraphicFramePr>
              <a:graphicFrameLocks noChangeAspect="1"/>
            </p:cNvGraphicFramePr>
            <p:nvPr/>
          </p:nvGraphicFramePr>
          <p:xfrm>
            <a:off x="3835" y="573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35" y="573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14" name="对象 10"/>
            <p:cNvGraphicFramePr>
              <a:graphicFrameLocks noChangeAspect="1"/>
            </p:cNvGraphicFramePr>
            <p:nvPr/>
          </p:nvGraphicFramePr>
          <p:xfrm>
            <a:off x="5534" y="5736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534" y="5736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15" name="对象 10"/>
            <p:cNvGraphicFramePr>
              <a:graphicFrameLocks noChangeAspect="1"/>
            </p:cNvGraphicFramePr>
            <p:nvPr/>
          </p:nvGraphicFramePr>
          <p:xfrm>
            <a:off x="3064" y="6922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64" y="6922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16" name="对象 10"/>
            <p:cNvGraphicFramePr>
              <a:graphicFrameLocks noChangeAspect="1"/>
            </p:cNvGraphicFramePr>
            <p:nvPr/>
          </p:nvGraphicFramePr>
          <p:xfrm>
            <a:off x="4797" y="6922"/>
            <a:ext cx="547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797" y="6922"/>
                          <a:ext cx="547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/>
          <p:nvPr/>
        </p:nvSpPr>
        <p:spPr>
          <a:xfrm>
            <a:off x="924560" y="2375535"/>
            <a:ext cx="512191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解：如图①，当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在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间时，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6375" y="3004185"/>
            <a:ext cx="56057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∵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N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分别是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的中点，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6375" y="5409565"/>
            <a:ext cx="5446395" cy="5994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ts val="4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MN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BN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 = 4 (cm).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2"/>
          <p:cNvSpPr txBox="1"/>
          <p:nvPr/>
        </p:nvSpPr>
        <p:spPr>
          <a:xfrm>
            <a:off x="390525" y="5119688"/>
            <a:ext cx="8205788" cy="1065212"/>
          </a:xfrm>
          <a:prstGeom prst="rect">
            <a:avLst/>
          </a:prstGeom>
          <a:noFill/>
          <a:ln w="19050" cap="flat" cmpd="sng">
            <a:solidFill>
              <a:srgbClr val="00B0F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  <a:buFont typeface="Wingdings" panose="05000000000000000000" charset="0"/>
              <a:buNone/>
            </a:pP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方法总结：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无图条件下，注意多解情况要分类讨论，培养分类意识</a:t>
            </a:r>
            <a:r>
              <a:rPr lang="en-US" altLang="zh-CN" sz="2800"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0722" name="组合 1"/>
          <p:cNvGrpSpPr/>
          <p:nvPr/>
        </p:nvGrpSpPr>
        <p:grpSpPr>
          <a:xfrm>
            <a:off x="4957763" y="831850"/>
            <a:ext cx="3636962" cy="1047750"/>
            <a:chOff x="7808" y="1649"/>
            <a:chExt cx="5728" cy="1651"/>
          </a:xfrm>
        </p:grpSpPr>
        <p:grpSp>
          <p:nvGrpSpPr>
            <p:cNvPr id="30723" name="组合 12"/>
            <p:cNvGrpSpPr/>
            <p:nvPr/>
          </p:nvGrpSpPr>
          <p:grpSpPr>
            <a:xfrm>
              <a:off x="7808" y="1649"/>
              <a:ext cx="5728" cy="858"/>
              <a:chOff x="6567" y="4248"/>
              <a:chExt cx="6360" cy="952"/>
            </a:xfrm>
          </p:grpSpPr>
          <p:sp>
            <p:nvSpPr>
              <p:cNvPr id="30724" name="文本框 9"/>
              <p:cNvSpPr txBox="1"/>
              <p:nvPr/>
            </p:nvSpPr>
            <p:spPr>
              <a:xfrm>
                <a:off x="12265" y="4288"/>
                <a:ext cx="662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25" name="文本框 7"/>
              <p:cNvSpPr txBox="1"/>
              <p:nvPr/>
            </p:nvSpPr>
            <p:spPr>
              <a:xfrm>
                <a:off x="6567" y="4248"/>
                <a:ext cx="662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26" name="文本框 8"/>
              <p:cNvSpPr txBox="1"/>
              <p:nvPr/>
            </p:nvSpPr>
            <p:spPr>
              <a:xfrm>
                <a:off x="8764" y="4265"/>
                <a:ext cx="662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M  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27" name="文本框 10"/>
              <p:cNvSpPr txBox="1"/>
              <p:nvPr/>
            </p:nvSpPr>
            <p:spPr>
              <a:xfrm>
                <a:off x="11569" y="4277"/>
                <a:ext cx="662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28" name="文本框 8"/>
              <p:cNvSpPr txBox="1"/>
              <p:nvPr/>
            </p:nvSpPr>
            <p:spPr>
              <a:xfrm>
                <a:off x="11035" y="4276"/>
                <a:ext cx="662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29" name="组合 14"/>
              <p:cNvGrpSpPr/>
              <p:nvPr/>
            </p:nvGrpSpPr>
            <p:grpSpPr>
              <a:xfrm>
                <a:off x="6892" y="4287"/>
                <a:ext cx="5753" cy="112"/>
                <a:chOff x="6892" y="4287"/>
                <a:chExt cx="5753" cy="112"/>
              </a:xfrm>
            </p:grpSpPr>
            <p:sp>
              <p:nvSpPr>
                <p:cNvPr id="30730" name="Line 56"/>
                <p:cNvSpPr/>
                <p:nvPr/>
              </p:nvSpPr>
              <p:spPr>
                <a:xfrm>
                  <a:off x="6976" y="4320"/>
                  <a:ext cx="5669" cy="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31" name="椭圆 1"/>
                <p:cNvSpPr/>
                <p:nvPr/>
              </p:nvSpPr>
              <p:spPr>
                <a:xfrm>
                  <a:off x="6892" y="4297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32" name="椭圆 2"/>
                <p:cNvSpPr/>
                <p:nvPr/>
              </p:nvSpPr>
              <p:spPr>
                <a:xfrm>
                  <a:off x="11965" y="4303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33" name="椭圆 5"/>
                <p:cNvSpPr/>
                <p:nvPr/>
              </p:nvSpPr>
              <p:spPr>
                <a:xfrm>
                  <a:off x="12549" y="4299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34" name="椭圆 6"/>
                <p:cNvSpPr/>
                <p:nvPr/>
              </p:nvSpPr>
              <p:spPr>
                <a:xfrm>
                  <a:off x="9220" y="4287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735" name="椭圆 6"/>
                <p:cNvSpPr/>
                <p:nvPr/>
              </p:nvSpPr>
              <p:spPr>
                <a:xfrm>
                  <a:off x="11397" y="4290"/>
                  <a:ext cx="96" cy="96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p>
                  <a:pPr lvl="0" indent="0"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0736" name="文本框 17"/>
            <p:cNvSpPr txBox="1"/>
            <p:nvPr/>
          </p:nvSpPr>
          <p:spPr>
            <a:xfrm>
              <a:off x="10050" y="2478"/>
              <a:ext cx="198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latin typeface="黑体" panose="02010600030101010101" pitchFamily="2" charset="-122"/>
                  <a:ea typeface="黑体" panose="02010600030101010101" pitchFamily="2" charset="-122"/>
                </a:rPr>
                <a:t>图②</a:t>
              </a:r>
              <a:endParaRPr lang="zh-CN" altLang="en-US" sz="28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77800" y="2569845"/>
            <a:ext cx="6887210" cy="1718945"/>
            <a:chOff x="-534" y="3417"/>
            <a:chExt cx="10846" cy="2707"/>
          </a:xfrm>
        </p:grpSpPr>
        <p:sp>
          <p:nvSpPr>
            <p:cNvPr id="30737" name="文本框 18"/>
            <p:cNvSpPr txBox="1"/>
            <p:nvPr/>
          </p:nvSpPr>
          <p:spPr>
            <a:xfrm>
              <a:off x="-534" y="3813"/>
              <a:ext cx="10847" cy="20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            ∴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BM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AB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×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12 = 6 (cm)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           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BN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×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4 = 2 (cm)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0738" name="对象 10"/>
            <p:cNvGraphicFramePr>
              <a:graphicFrameLocks noChangeAspect="1"/>
            </p:cNvGraphicFramePr>
            <p:nvPr/>
          </p:nvGraphicFramePr>
          <p:xfrm>
            <a:off x="3818" y="341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18" y="341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39" name="对象 10"/>
            <p:cNvGraphicFramePr>
              <a:graphicFrameLocks noChangeAspect="1"/>
            </p:cNvGraphicFramePr>
            <p:nvPr/>
          </p:nvGraphicFramePr>
          <p:xfrm>
            <a:off x="5627" y="3417"/>
            <a:ext cx="548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627" y="3417"/>
                          <a:ext cx="548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40" name="对象 10"/>
            <p:cNvGraphicFramePr>
              <a:graphicFrameLocks noChangeAspect="1"/>
            </p:cNvGraphicFramePr>
            <p:nvPr/>
          </p:nvGraphicFramePr>
          <p:xfrm>
            <a:off x="3533" y="4574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533" y="4574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41" name="对象 10"/>
            <p:cNvGraphicFramePr>
              <a:graphicFrameLocks noChangeAspect="1"/>
            </p:cNvGraphicFramePr>
            <p:nvPr/>
          </p:nvGraphicFramePr>
          <p:xfrm>
            <a:off x="5226" y="4676"/>
            <a:ext cx="547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226" y="4676"/>
                          <a:ext cx="547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文本框 5"/>
          <p:cNvSpPr txBox="1"/>
          <p:nvPr/>
        </p:nvSpPr>
        <p:spPr>
          <a:xfrm>
            <a:off x="1198880" y="1376045"/>
            <a:ext cx="482600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如图②，当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在线段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外时，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665" y="1972945"/>
            <a:ext cx="59613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∵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N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分别是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的中点，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6365" y="4224020"/>
            <a:ext cx="5403215" cy="8591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ct val="18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MN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BM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BN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6 + 2 = 8 (cm).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bldLvl="0" animBg="1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11"/>
          <p:cNvGrpSpPr/>
          <p:nvPr/>
        </p:nvGrpSpPr>
        <p:grpSpPr>
          <a:xfrm>
            <a:off x="250825" y="668338"/>
            <a:ext cx="6202363" cy="601662"/>
            <a:chOff x="250824" y="1196974"/>
            <a:chExt cx="4046656" cy="530267"/>
          </a:xfrm>
        </p:grpSpPr>
        <p:sp>
          <p:nvSpPr>
            <p:cNvPr id="31746" name="圆角矩形 31"/>
            <p:cNvSpPr/>
            <p:nvPr/>
          </p:nvSpPr>
          <p:spPr>
            <a:xfrm>
              <a:off x="250824" y="1196974"/>
              <a:ext cx="3301541" cy="530267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47" name="文本框 19"/>
            <p:cNvSpPr/>
            <p:nvPr/>
          </p:nvSpPr>
          <p:spPr>
            <a:xfrm>
              <a:off x="377955" y="1234671"/>
              <a:ext cx="3919525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考点四  关于线段的基本事实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6088" y="1698625"/>
            <a:ext cx="8394700" cy="2143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>
              <a:lnSpc>
                <a:spcPts val="4000"/>
              </a:lnSpc>
            </a:pPr>
            <a:r>
              <a:rPr lang="zh-CN" altLang="en-US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例</a:t>
            </a:r>
            <a:r>
              <a:rPr lang="en-US" altLang="zh-CN" sz="2800" b="1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6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如图，是一个三级台阶，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和 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是这个台阶的两个相对的端点，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点上有一只蚂蚁，想到 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点去吃可口的食物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. 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若这只蚂蚁从 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点出发，沿着台阶面爬到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点，你能画出蚂蚁爬行的最短路线吗？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pic>
        <p:nvPicPr>
          <p:cNvPr id="31749" name="图片 5" descr="`91W2V[5{0Y03%ONA08YT3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4713" y="4021138"/>
            <a:ext cx="3887787" cy="2065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文本框 6"/>
          <p:cNvSpPr txBox="1"/>
          <p:nvPr/>
        </p:nvSpPr>
        <p:spPr>
          <a:xfrm>
            <a:off x="6337300" y="3895725"/>
            <a:ext cx="577850" cy="5222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1" name="文本框 7"/>
          <p:cNvSpPr txBox="1"/>
          <p:nvPr/>
        </p:nvSpPr>
        <p:spPr>
          <a:xfrm>
            <a:off x="6464300" y="5816600"/>
            <a:ext cx="577850" cy="5222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03213" y="1531938"/>
            <a:ext cx="4981575" cy="2655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解：如图，将台阶面展开成平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面图形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连接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AB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两点，因为两点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之间线段最短，所以线段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AB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为蚂蚁爬行的最短路线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56225" y="1435100"/>
            <a:ext cx="3351213" cy="4044950"/>
            <a:chOff x="8435" y="2260"/>
            <a:chExt cx="5278" cy="6370"/>
          </a:xfrm>
        </p:grpSpPr>
        <p:grpSp>
          <p:nvGrpSpPr>
            <p:cNvPr id="32771" name="组合 16"/>
            <p:cNvGrpSpPr/>
            <p:nvPr/>
          </p:nvGrpSpPr>
          <p:grpSpPr>
            <a:xfrm>
              <a:off x="8435" y="2260"/>
              <a:ext cx="4592" cy="5585"/>
              <a:chOff x="8434" y="2261"/>
              <a:chExt cx="4594" cy="5585"/>
            </a:xfrm>
          </p:grpSpPr>
          <p:sp>
            <p:nvSpPr>
              <p:cNvPr id="32772" name="矩形 7"/>
              <p:cNvSpPr/>
              <p:nvPr/>
            </p:nvSpPr>
            <p:spPr>
              <a:xfrm>
                <a:off x="9015" y="2905"/>
                <a:ext cx="4013" cy="113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3" name="矩形 8"/>
              <p:cNvSpPr/>
              <p:nvPr/>
            </p:nvSpPr>
            <p:spPr>
              <a:xfrm>
                <a:off x="9015" y="4030"/>
                <a:ext cx="4013" cy="52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4" name="矩形 9"/>
              <p:cNvSpPr/>
              <p:nvPr/>
            </p:nvSpPr>
            <p:spPr>
              <a:xfrm>
                <a:off x="9010" y="4553"/>
                <a:ext cx="4017" cy="113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5" name="矩形 10"/>
              <p:cNvSpPr/>
              <p:nvPr/>
            </p:nvSpPr>
            <p:spPr>
              <a:xfrm>
                <a:off x="9010" y="5678"/>
                <a:ext cx="4017" cy="52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6" name="矩形 11"/>
              <p:cNvSpPr/>
              <p:nvPr/>
            </p:nvSpPr>
            <p:spPr>
              <a:xfrm>
                <a:off x="9005" y="6201"/>
                <a:ext cx="4022" cy="113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7" name="矩形 12"/>
              <p:cNvSpPr/>
              <p:nvPr/>
            </p:nvSpPr>
            <p:spPr>
              <a:xfrm>
                <a:off x="9005" y="7326"/>
                <a:ext cx="4023" cy="520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778" name="文本框 13"/>
              <p:cNvSpPr txBox="1"/>
              <p:nvPr/>
            </p:nvSpPr>
            <p:spPr>
              <a:xfrm>
                <a:off x="8434" y="2261"/>
                <a:ext cx="91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779" name="文本框 14"/>
            <p:cNvSpPr txBox="1"/>
            <p:nvPr/>
          </p:nvSpPr>
          <p:spPr>
            <a:xfrm>
              <a:off x="12802" y="7807"/>
              <a:ext cx="9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3" name="直接连接符 17"/>
          <p:cNvCxnSpPr/>
          <p:nvPr/>
        </p:nvCxnSpPr>
        <p:spPr>
          <a:xfrm>
            <a:off x="5740400" y="1858963"/>
            <a:ext cx="2530475" cy="31083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79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79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charRg st="6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charRg st="6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charRg st="6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3548063" y="3295650"/>
            <a:ext cx="3167062" cy="1931988"/>
            <a:chOff x="5588" y="5190"/>
            <a:chExt cx="4986" cy="3043"/>
          </a:xfrm>
        </p:grpSpPr>
        <p:sp>
          <p:nvSpPr>
            <p:cNvPr id="33794" name="文本框 9"/>
            <p:cNvSpPr txBox="1"/>
            <p:nvPr/>
          </p:nvSpPr>
          <p:spPr>
            <a:xfrm>
              <a:off x="7907" y="5190"/>
              <a:ext cx="910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3795" name="组合 1"/>
            <p:cNvGrpSpPr/>
            <p:nvPr/>
          </p:nvGrpSpPr>
          <p:grpSpPr>
            <a:xfrm>
              <a:off x="5588" y="5833"/>
              <a:ext cx="4986" cy="2401"/>
              <a:chOff x="5588" y="5833"/>
              <a:chExt cx="4986" cy="2401"/>
            </a:xfrm>
          </p:grpSpPr>
          <p:sp>
            <p:nvSpPr>
              <p:cNvPr id="33796" name="矩形 7"/>
              <p:cNvSpPr/>
              <p:nvPr/>
            </p:nvSpPr>
            <p:spPr>
              <a:xfrm>
                <a:off x="5587" y="5890"/>
                <a:ext cx="4987" cy="2345"/>
              </a:xfrm>
              <a:prstGeom prst="rect">
                <a:avLst/>
              </a:prstGeom>
              <a:solidFill>
                <a:srgbClr val="FFFF63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797" name="椭圆 8"/>
              <p:cNvSpPr/>
              <p:nvPr/>
            </p:nvSpPr>
            <p:spPr>
              <a:xfrm>
                <a:off x="7990" y="5832"/>
                <a:ext cx="120" cy="117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p>
                <a:pPr lvl="0" indent="0" defTabSz="91440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3798" name="文本框 14"/>
          <p:cNvSpPr txBox="1"/>
          <p:nvPr/>
        </p:nvSpPr>
        <p:spPr>
          <a:xfrm>
            <a:off x="1879600" y="3382963"/>
            <a:ext cx="5778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6088" y="1339850"/>
            <a:ext cx="8201025" cy="1628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>
              <a:lnSpc>
                <a:spcPts val="4000"/>
              </a:lnSpc>
            </a:pPr>
            <a:r>
              <a:rPr lang="en-US" sz="2800" b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6.</a:t>
            </a:r>
            <a:r>
              <a:rPr lang="en-US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如图，在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点有一只壁虎，要沿着圆柱体的表面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>
              <a:lnSpc>
                <a:spcPts val="4000"/>
              </a:lnSpc>
            </a:pP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爬到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点去吃蚊子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. 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请画出壁虎在圆柱体表面爬行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>
              <a:lnSpc>
                <a:spcPts val="4000"/>
              </a:lnSpc>
            </a:pP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的最短路线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.</a:t>
            </a:r>
            <a:endParaRPr lang="en-US" altLang="zh-CN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3801" name="圆柱形 3"/>
          <p:cNvSpPr/>
          <p:nvPr/>
        </p:nvSpPr>
        <p:spPr>
          <a:xfrm>
            <a:off x="2265363" y="3571875"/>
            <a:ext cx="1295400" cy="1800225"/>
          </a:xfrm>
          <a:prstGeom prst="can">
            <a:avLst>
              <a:gd name="adj" fmla="val 25014"/>
            </a:avLst>
          </a:prstGeom>
          <a:solidFill>
            <a:srgbClr val="FFFF63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椭圆 5"/>
          <p:cNvSpPr/>
          <p:nvPr/>
        </p:nvSpPr>
        <p:spPr>
          <a:xfrm>
            <a:off x="3511550" y="5200650"/>
            <a:ext cx="76200" cy="7461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椭圆 6"/>
          <p:cNvSpPr/>
          <p:nvPr/>
        </p:nvSpPr>
        <p:spPr>
          <a:xfrm>
            <a:off x="2233613" y="3665538"/>
            <a:ext cx="74612" cy="7461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文本框 13"/>
          <p:cNvSpPr txBox="1"/>
          <p:nvPr/>
        </p:nvSpPr>
        <p:spPr>
          <a:xfrm>
            <a:off x="3282950" y="5168900"/>
            <a:ext cx="5778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0"/>
          <p:cNvCxnSpPr/>
          <p:nvPr/>
        </p:nvCxnSpPr>
        <p:spPr>
          <a:xfrm flipV="1">
            <a:off x="3538538" y="3741738"/>
            <a:ext cx="1573212" cy="150971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225" name="组合 30734"/>
          <p:cNvGrpSpPr/>
          <p:nvPr/>
        </p:nvGrpSpPr>
        <p:grpSpPr>
          <a:xfrm>
            <a:off x="234633" y="609283"/>
            <a:ext cx="1878012" cy="576262"/>
            <a:chOff x="216" y="3339"/>
            <a:chExt cx="1183" cy="363"/>
          </a:xfrm>
        </p:grpSpPr>
        <p:grpSp>
          <p:nvGrpSpPr>
            <p:cNvPr id="1331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331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0" name="TextBox 55"/>
            <p:cNvSpPr txBox="1"/>
            <p:nvPr/>
          </p:nvSpPr>
          <p:spPr>
            <a:xfrm>
              <a:off x="394" y="3362"/>
              <a:ext cx="8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000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000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组合 11"/>
          <p:cNvGrpSpPr/>
          <p:nvPr/>
        </p:nvGrpSpPr>
        <p:grpSpPr>
          <a:xfrm>
            <a:off x="250825" y="525145"/>
            <a:ext cx="6202363" cy="601663"/>
            <a:chOff x="250824" y="1196974"/>
            <a:chExt cx="4046656" cy="529988"/>
          </a:xfrm>
        </p:grpSpPr>
        <p:sp>
          <p:nvSpPr>
            <p:cNvPr id="34818" name="圆角矩形 31"/>
            <p:cNvSpPr/>
            <p:nvPr/>
          </p:nvSpPr>
          <p:spPr>
            <a:xfrm>
              <a:off x="250824" y="1196974"/>
              <a:ext cx="3514904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819" name="文本框 19"/>
            <p:cNvSpPr/>
            <p:nvPr/>
          </p:nvSpPr>
          <p:spPr>
            <a:xfrm>
              <a:off x="377955" y="1234671"/>
              <a:ext cx="3919525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考点五  角的度量及角度的计算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889" name="文本框 1"/>
          <p:cNvSpPr txBox="1"/>
          <p:nvPr/>
        </p:nvSpPr>
        <p:spPr>
          <a:xfrm>
            <a:off x="295275" y="1249045"/>
            <a:ext cx="8385175" cy="1107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  <a:sym typeface="+mn-ea"/>
              </a:rPr>
              <a:t>例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  <a:sym typeface="+mn-ea"/>
              </a:rPr>
              <a:t>7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如图，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平分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BE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把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分成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5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两部分，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DBE=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7890" name="组合 4"/>
          <p:cNvGrpSpPr/>
          <p:nvPr/>
        </p:nvGrpSpPr>
        <p:grpSpPr>
          <a:xfrm>
            <a:off x="6107113" y="2150745"/>
            <a:ext cx="3103562" cy="2466975"/>
            <a:chOff x="8601" y="2257"/>
            <a:chExt cx="4886" cy="3887"/>
          </a:xfrm>
        </p:grpSpPr>
        <p:sp>
          <p:nvSpPr>
            <p:cNvPr id="37891" name="文本框 82948"/>
            <p:cNvSpPr txBox="1"/>
            <p:nvPr/>
          </p:nvSpPr>
          <p:spPr>
            <a:xfrm>
              <a:off x="9305" y="3204"/>
              <a:ext cx="1014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lvl="0" indent="-34290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2" name="文本框 82949"/>
            <p:cNvSpPr txBox="1"/>
            <p:nvPr/>
          </p:nvSpPr>
          <p:spPr>
            <a:xfrm>
              <a:off x="12022" y="5258"/>
              <a:ext cx="1014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lvl="0" indent="-34290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3" name="直接连接符 82950"/>
            <p:cNvSpPr/>
            <p:nvPr/>
          </p:nvSpPr>
          <p:spPr>
            <a:xfrm flipV="1">
              <a:off x="8886" y="5376"/>
              <a:ext cx="3240" cy="3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4" name="直接连接符 82951"/>
            <p:cNvSpPr/>
            <p:nvPr/>
          </p:nvSpPr>
          <p:spPr>
            <a:xfrm rot="2640000">
              <a:off x="9400" y="4264"/>
              <a:ext cx="3158" cy="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5" name="直接连接符 82952"/>
            <p:cNvSpPr/>
            <p:nvPr/>
          </p:nvSpPr>
          <p:spPr>
            <a:xfrm rot="1680000">
              <a:off x="9202" y="4630"/>
              <a:ext cx="3096" cy="21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6" name="直接连接符 82953"/>
            <p:cNvSpPr/>
            <p:nvPr/>
          </p:nvSpPr>
          <p:spPr>
            <a:xfrm rot="5880000" flipV="1">
              <a:off x="10900" y="3954"/>
              <a:ext cx="2849" cy="17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897" name="文本框 82954"/>
            <p:cNvSpPr txBox="1"/>
            <p:nvPr/>
          </p:nvSpPr>
          <p:spPr>
            <a:xfrm>
              <a:off x="8601" y="5258"/>
              <a:ext cx="1014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lvl="0" indent="-34290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8" name="文本框 82955"/>
            <p:cNvSpPr txBox="1"/>
            <p:nvPr/>
          </p:nvSpPr>
          <p:spPr>
            <a:xfrm>
              <a:off x="12473" y="2257"/>
              <a:ext cx="1014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lvl="0" indent="-34290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7899" name="文本框 82956"/>
            <p:cNvSpPr txBox="1"/>
            <p:nvPr/>
          </p:nvSpPr>
          <p:spPr>
            <a:xfrm>
              <a:off x="10210" y="2453"/>
              <a:ext cx="1014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marL="342900" lvl="0" indent="-34290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900" name="组合 5"/>
          <p:cNvGrpSpPr/>
          <p:nvPr/>
        </p:nvGrpSpPr>
        <p:grpSpPr>
          <a:xfrm>
            <a:off x="130808" y="4126493"/>
            <a:ext cx="8383588" cy="918778"/>
            <a:chOff x="570" y="3955"/>
            <a:chExt cx="13203" cy="1447"/>
          </a:xfrm>
        </p:grpSpPr>
        <p:sp>
          <p:nvSpPr>
            <p:cNvPr id="37901" name="文本框 2"/>
            <p:cNvSpPr txBox="1"/>
            <p:nvPr/>
          </p:nvSpPr>
          <p:spPr>
            <a:xfrm>
              <a:off x="570" y="4172"/>
              <a:ext cx="13203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ct val="115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           ∴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ABD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=   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ABC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=3.5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x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°. 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37902" name="对象 10"/>
            <p:cNvGraphicFramePr>
              <a:graphicFrameLocks noChangeAspect="1"/>
            </p:cNvGraphicFramePr>
            <p:nvPr/>
          </p:nvGraphicFramePr>
          <p:xfrm>
            <a:off x="5580" y="3955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580" y="3955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643890" y="2406650"/>
            <a:ext cx="579755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解：设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°,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9205" y="2974340"/>
            <a:ext cx="48482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ABE+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BE=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7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°.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42390" y="3536950"/>
            <a:ext cx="337312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∵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BD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平分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5260" y="4777740"/>
            <a:ext cx="6979920" cy="1711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+∠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DBE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+ 21= 3.5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 algn="l">
              <a:lnSpc>
                <a:spcPct val="115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解得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= 14.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 algn="l">
              <a:lnSpc>
                <a:spcPct val="115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∴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= 7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7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14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98 °.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>
            <a:spLocks noGrp="1"/>
          </p:cNvSpPr>
          <p:nvPr/>
        </p:nvSpPr>
        <p:spPr>
          <a:xfrm>
            <a:off x="374650" y="454025"/>
            <a:ext cx="8432800" cy="1744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ct val="130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8 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如图，∠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AOB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是直角，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ON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是∠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的平分线，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OM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是∠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BOC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的平分线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当∠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=50°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时，求∠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MON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的大小；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endParaRPr lang="zh-CN" altLang="en-US" sz="24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44034" name="Group 3" descr="21世纪教育网 -- 中国最大型、最专业的中小学教育资源门户网站"/>
          <p:cNvGrpSpPr/>
          <p:nvPr/>
        </p:nvGrpSpPr>
        <p:grpSpPr>
          <a:xfrm>
            <a:off x="6716713" y="2346325"/>
            <a:ext cx="2311400" cy="2805113"/>
            <a:chOff x="-43" y="-61"/>
            <a:chExt cx="2186" cy="2386"/>
          </a:xfrm>
        </p:grpSpPr>
        <p:grpSp>
          <p:nvGrpSpPr>
            <p:cNvPr id="44035" name="Group 4"/>
            <p:cNvGrpSpPr/>
            <p:nvPr/>
          </p:nvGrpSpPr>
          <p:grpSpPr>
            <a:xfrm>
              <a:off x="347" y="279"/>
              <a:ext cx="1262" cy="1750"/>
              <a:chOff x="0" y="0"/>
              <a:chExt cx="2267" cy="3144"/>
            </a:xfrm>
          </p:grpSpPr>
          <p:sp>
            <p:nvSpPr>
              <p:cNvPr id="44036" name="Line 5"/>
              <p:cNvSpPr/>
              <p:nvPr/>
            </p:nvSpPr>
            <p:spPr>
              <a:xfrm>
                <a:off x="0" y="1700"/>
                <a:ext cx="2267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037" name="Line 6"/>
              <p:cNvSpPr/>
              <p:nvPr/>
            </p:nvSpPr>
            <p:spPr>
              <a:xfrm flipV="1">
                <a:off x="0" y="0"/>
                <a:ext cx="0" cy="170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038" name="Line 7"/>
              <p:cNvSpPr/>
              <p:nvPr/>
            </p:nvSpPr>
            <p:spPr>
              <a:xfrm flipV="1">
                <a:off x="0" y="1020"/>
                <a:ext cx="2155" cy="68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039" name="Line 8"/>
              <p:cNvSpPr/>
              <p:nvPr/>
            </p:nvSpPr>
            <p:spPr>
              <a:xfrm>
                <a:off x="0" y="1700"/>
                <a:ext cx="2267" cy="887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040" name="Line 9"/>
              <p:cNvSpPr/>
              <p:nvPr/>
            </p:nvSpPr>
            <p:spPr>
              <a:xfrm>
                <a:off x="0" y="1700"/>
                <a:ext cx="1573" cy="1444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4041" name="Text Box 10"/>
            <p:cNvSpPr txBox="1"/>
            <p:nvPr/>
          </p:nvSpPr>
          <p:spPr>
            <a:xfrm>
              <a:off x="-43" y="1153"/>
              <a:ext cx="532" cy="413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2" name="Text Box 11"/>
            <p:cNvSpPr txBox="1"/>
            <p:nvPr/>
          </p:nvSpPr>
          <p:spPr>
            <a:xfrm>
              <a:off x="68" y="-61"/>
              <a:ext cx="792" cy="578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3" name="Text Box 12"/>
            <p:cNvSpPr txBox="1"/>
            <p:nvPr/>
          </p:nvSpPr>
          <p:spPr>
            <a:xfrm>
              <a:off x="1527" y="501"/>
              <a:ext cx="616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4" name="Text Box 13"/>
            <p:cNvSpPr txBox="1"/>
            <p:nvPr/>
          </p:nvSpPr>
          <p:spPr>
            <a:xfrm>
              <a:off x="1601" y="993"/>
              <a:ext cx="412" cy="411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5" name="Text Box 14"/>
            <p:cNvSpPr txBox="1"/>
            <p:nvPr/>
          </p:nvSpPr>
          <p:spPr>
            <a:xfrm>
              <a:off x="1601" y="1431"/>
              <a:ext cx="484" cy="426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6" name="Text Box 15"/>
            <p:cNvSpPr txBox="1"/>
            <p:nvPr/>
          </p:nvSpPr>
          <p:spPr>
            <a:xfrm>
              <a:off x="1223" y="1913"/>
              <a:ext cx="498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Text Box 20"/>
          <p:cNvSpPr txBox="1"/>
          <p:nvPr/>
        </p:nvSpPr>
        <p:spPr>
          <a:xfrm>
            <a:off x="446088" y="2374900"/>
            <a:ext cx="6056312" cy="204152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提示：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先求出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BOC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的度数，再根据角平分线的定义求出∠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COM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CON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，然后根据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MON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=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COM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－∠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CON</a:t>
            </a:r>
            <a:endParaRPr lang="en-US" altLang="zh-CN" sz="2800" i="1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代入数据进行计算即可得解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直接连接符 7"/>
          <p:cNvSpPr/>
          <p:nvPr/>
        </p:nvSpPr>
        <p:spPr>
          <a:xfrm rot="-5400000">
            <a:off x="619125" y="1885950"/>
            <a:ext cx="0" cy="936625"/>
          </a:xfrm>
          <a:prstGeom prst="line">
            <a:avLst/>
          </a:prstGeom>
          <a:ln w="76200" cap="flat" cmpd="sng">
            <a:solidFill>
              <a:srgbClr val="3366FF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722313" y="1066800"/>
            <a:ext cx="476726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从不同方向看立体图形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731838" y="3443288"/>
            <a:ext cx="35877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立体图形的展开图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36882" name="Group 22"/>
          <p:cNvGrpSpPr/>
          <p:nvPr/>
        </p:nvGrpSpPr>
        <p:grpSpPr>
          <a:xfrm>
            <a:off x="4892675" y="4243388"/>
            <a:ext cx="1614488" cy="1347787"/>
            <a:chOff x="7920" y="2688"/>
            <a:chExt cx="1440" cy="936"/>
          </a:xfrm>
        </p:grpSpPr>
        <p:sp>
          <p:nvSpPr>
            <p:cNvPr id="5125" name="Rectangle 23"/>
            <p:cNvSpPr/>
            <p:nvPr/>
          </p:nvSpPr>
          <p:spPr>
            <a:xfrm>
              <a:off x="8280" y="3000"/>
              <a:ext cx="720" cy="312"/>
            </a:xfrm>
            <a:prstGeom prst="rect">
              <a:avLst/>
            </a:prstGeom>
            <a:solidFill>
              <a:srgbClr val="FFFFFF"/>
            </a:solidFill>
            <a:ln w="317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126" name="Group 24"/>
            <p:cNvGrpSpPr/>
            <p:nvPr/>
          </p:nvGrpSpPr>
          <p:grpSpPr>
            <a:xfrm>
              <a:off x="7920" y="2688"/>
              <a:ext cx="1440" cy="936"/>
              <a:chOff x="7920" y="2688"/>
              <a:chExt cx="1440" cy="936"/>
            </a:xfrm>
          </p:grpSpPr>
          <p:sp>
            <p:nvSpPr>
              <p:cNvPr id="5127" name="Line 25"/>
              <p:cNvSpPr/>
              <p:nvPr/>
            </p:nvSpPr>
            <p:spPr>
              <a:xfrm flipH="1">
                <a:off x="9000" y="3156"/>
                <a:ext cx="360" cy="15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8" name="Rectangle 26"/>
              <p:cNvSpPr/>
              <p:nvPr/>
            </p:nvSpPr>
            <p:spPr>
              <a:xfrm>
                <a:off x="8280" y="2688"/>
                <a:ext cx="720" cy="312"/>
              </a:xfrm>
              <a:prstGeom prst="rect">
                <a:avLst/>
              </a:prstGeom>
              <a:solidFill>
                <a:srgbClr val="FFFFFF"/>
              </a:solidFill>
              <a:ln w="317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9" name="Rectangle 27"/>
              <p:cNvSpPr/>
              <p:nvPr/>
            </p:nvSpPr>
            <p:spPr>
              <a:xfrm>
                <a:off x="8280" y="3312"/>
                <a:ext cx="720" cy="312"/>
              </a:xfrm>
              <a:prstGeom prst="rect">
                <a:avLst/>
              </a:prstGeom>
              <a:solidFill>
                <a:srgbClr val="FFFFFF"/>
              </a:solidFill>
              <a:ln w="317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0" name="Line 28"/>
              <p:cNvSpPr/>
              <p:nvPr/>
            </p:nvSpPr>
            <p:spPr>
              <a:xfrm>
                <a:off x="9000" y="3000"/>
                <a:ext cx="360" cy="15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1" name="Line 29"/>
              <p:cNvSpPr/>
              <p:nvPr/>
            </p:nvSpPr>
            <p:spPr>
              <a:xfrm flipH="1">
                <a:off x="7920" y="3000"/>
                <a:ext cx="360" cy="15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32" name="Line 30"/>
              <p:cNvSpPr/>
              <p:nvPr/>
            </p:nvSpPr>
            <p:spPr>
              <a:xfrm>
                <a:off x="7920" y="3156"/>
                <a:ext cx="360" cy="156"/>
              </a:xfrm>
              <a:prstGeom prst="line">
                <a:avLst/>
              </a:prstGeom>
              <a:ln w="317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6891" name="Group 31"/>
          <p:cNvGrpSpPr/>
          <p:nvPr/>
        </p:nvGrpSpPr>
        <p:grpSpPr>
          <a:xfrm>
            <a:off x="3184525" y="4157663"/>
            <a:ext cx="1371600" cy="1600200"/>
            <a:chOff x="4140" y="4716"/>
            <a:chExt cx="1080" cy="1092"/>
          </a:xfrm>
        </p:grpSpPr>
        <p:sp>
          <p:nvSpPr>
            <p:cNvPr id="5134" name="Rectangle 32"/>
            <p:cNvSpPr/>
            <p:nvPr/>
          </p:nvSpPr>
          <p:spPr>
            <a:xfrm>
              <a:off x="4140" y="5028"/>
              <a:ext cx="1080" cy="468"/>
            </a:xfrm>
            <a:prstGeom prst="rect">
              <a:avLst/>
            </a:prstGeom>
            <a:solidFill>
              <a:srgbClr val="FFFFFF"/>
            </a:solidFill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Oval 33"/>
            <p:cNvSpPr/>
            <p:nvPr/>
          </p:nvSpPr>
          <p:spPr>
            <a:xfrm>
              <a:off x="4320" y="4716"/>
              <a:ext cx="360" cy="312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Oval 34"/>
            <p:cNvSpPr/>
            <p:nvPr/>
          </p:nvSpPr>
          <p:spPr>
            <a:xfrm>
              <a:off x="4320" y="5496"/>
              <a:ext cx="360" cy="312"/>
            </a:xfrm>
            <a:prstGeom prst="ellipse">
              <a:avLst/>
            </a:prstGeom>
            <a:solidFill>
              <a:srgbClr val="FFFFFF"/>
            </a:solidFill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895" name="Group 35"/>
          <p:cNvGrpSpPr/>
          <p:nvPr/>
        </p:nvGrpSpPr>
        <p:grpSpPr>
          <a:xfrm>
            <a:off x="754063" y="4310063"/>
            <a:ext cx="1905000" cy="1295400"/>
            <a:chOff x="1800" y="2688"/>
            <a:chExt cx="1440" cy="936"/>
          </a:xfrm>
        </p:grpSpPr>
        <p:sp>
          <p:nvSpPr>
            <p:cNvPr id="5138" name="Rectangle 36"/>
            <p:cNvSpPr/>
            <p:nvPr/>
          </p:nvSpPr>
          <p:spPr>
            <a:xfrm>
              <a:off x="1800" y="3000"/>
              <a:ext cx="1440" cy="312"/>
            </a:xfrm>
            <a:prstGeom prst="rect">
              <a:avLst/>
            </a:prstGeom>
            <a:solidFill>
              <a:srgbClr val="FFFFFF"/>
            </a:solidFill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Rectangle 37"/>
            <p:cNvSpPr/>
            <p:nvPr/>
          </p:nvSpPr>
          <p:spPr>
            <a:xfrm>
              <a:off x="2160" y="2688"/>
              <a:ext cx="360" cy="312"/>
            </a:xfrm>
            <a:prstGeom prst="rect">
              <a:avLst/>
            </a:prstGeom>
            <a:solidFill>
              <a:srgbClr val="FFFFFF"/>
            </a:solidFill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Rectangle 38"/>
            <p:cNvSpPr/>
            <p:nvPr/>
          </p:nvSpPr>
          <p:spPr>
            <a:xfrm>
              <a:off x="2160" y="3312"/>
              <a:ext cx="360" cy="312"/>
            </a:xfrm>
            <a:prstGeom prst="rect">
              <a:avLst/>
            </a:prstGeom>
            <a:solidFill>
              <a:srgbClr val="FFFFFF"/>
            </a:solidFill>
            <a:ln w="317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Line 39"/>
            <p:cNvSpPr/>
            <p:nvPr/>
          </p:nvSpPr>
          <p:spPr>
            <a:xfrm>
              <a:off x="2160" y="3000"/>
              <a:ext cx="0" cy="31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Line 40"/>
            <p:cNvSpPr/>
            <p:nvPr/>
          </p:nvSpPr>
          <p:spPr>
            <a:xfrm>
              <a:off x="2520" y="3000"/>
              <a:ext cx="0" cy="31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Line 41"/>
            <p:cNvSpPr/>
            <p:nvPr/>
          </p:nvSpPr>
          <p:spPr>
            <a:xfrm>
              <a:off x="2880" y="3000"/>
              <a:ext cx="0" cy="312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915" name="Group 57"/>
          <p:cNvGrpSpPr/>
          <p:nvPr/>
        </p:nvGrpSpPr>
        <p:grpSpPr>
          <a:xfrm>
            <a:off x="6764338" y="4032250"/>
            <a:ext cx="1457325" cy="1681163"/>
            <a:chOff x="3004" y="2816"/>
            <a:chExt cx="1054" cy="1241"/>
          </a:xfrm>
        </p:grpSpPr>
        <p:sp>
          <p:nvSpPr>
            <p:cNvPr id="5145" name="AutoShape 58"/>
            <p:cNvSpPr/>
            <p:nvPr/>
          </p:nvSpPr>
          <p:spPr>
            <a:xfrm rot="8165948">
              <a:off x="3263" y="3092"/>
              <a:ext cx="795" cy="745"/>
            </a:xfrm>
            <a:prstGeom prst="rtTriangle">
              <a:avLst/>
            </a:prstGeom>
            <a:noFill/>
            <a:ln w="25400">
              <a:noFill/>
            </a:ln>
          </p:spPr>
          <p:txBody>
            <a:bodyPr rot="10800000" wrap="none"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Arc 59"/>
            <p:cNvSpPr/>
            <p:nvPr/>
          </p:nvSpPr>
          <p:spPr>
            <a:xfrm rot="8165948">
              <a:off x="3263" y="3093"/>
              <a:ext cx="795" cy="7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1600" h="22323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841"/>
                    <a:pt x="21595" y="22082"/>
                    <a:pt x="21587" y="22322"/>
                  </a:cubicBezTo>
                </a:path>
                <a:path w="21600" h="22323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841"/>
                    <a:pt x="21595" y="22082"/>
                    <a:pt x="21587" y="2232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7" name="Line 60"/>
            <p:cNvSpPr/>
            <p:nvPr/>
          </p:nvSpPr>
          <p:spPr>
            <a:xfrm rot="8165948">
              <a:off x="3947" y="2816"/>
              <a:ext cx="0" cy="74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Line 61"/>
            <p:cNvSpPr/>
            <p:nvPr/>
          </p:nvSpPr>
          <p:spPr>
            <a:xfrm rot="8165948">
              <a:off x="3004" y="3196"/>
              <a:ext cx="795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Oval 62"/>
            <p:cNvSpPr/>
            <p:nvPr/>
          </p:nvSpPr>
          <p:spPr>
            <a:xfrm rot="8165948">
              <a:off x="3470" y="3702"/>
              <a:ext cx="379" cy="355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wrap="none"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8193" name="图片 4097" descr="g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716088"/>
            <a:ext cx="1898650" cy="98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4100"/>
          <p:cNvSpPr/>
          <p:nvPr/>
        </p:nvSpPr>
        <p:spPr>
          <a:xfrm>
            <a:off x="6648450" y="1760538"/>
            <a:ext cx="1330325" cy="865187"/>
          </a:xfrm>
          <a:prstGeom prst="rect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chemeClr val="bg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矩形 4104"/>
          <p:cNvSpPr/>
          <p:nvPr/>
        </p:nvSpPr>
        <p:spPr>
          <a:xfrm>
            <a:off x="5099050" y="2074863"/>
            <a:ext cx="900113" cy="550862"/>
          </a:xfrm>
          <a:prstGeom prst="rect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8" name="矩形 4107"/>
          <p:cNvSpPr/>
          <p:nvPr/>
        </p:nvSpPr>
        <p:spPr>
          <a:xfrm>
            <a:off x="3225800" y="2074863"/>
            <a:ext cx="1330325" cy="550862"/>
          </a:xfrm>
          <a:prstGeom prst="rect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直接连接符 4105"/>
          <p:cNvSpPr/>
          <p:nvPr/>
        </p:nvSpPr>
        <p:spPr>
          <a:xfrm rot="-8400000">
            <a:off x="1474788" y="2273300"/>
            <a:ext cx="0" cy="935038"/>
          </a:xfrm>
          <a:prstGeom prst="line">
            <a:avLst/>
          </a:prstGeom>
          <a:ln w="76200" cap="flat" cmpd="sng">
            <a:solidFill>
              <a:srgbClr val="3366FF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直接连接符 8"/>
          <p:cNvSpPr/>
          <p:nvPr/>
        </p:nvSpPr>
        <p:spPr>
          <a:xfrm>
            <a:off x="1997075" y="984250"/>
            <a:ext cx="0" cy="935038"/>
          </a:xfrm>
          <a:prstGeom prst="line">
            <a:avLst/>
          </a:prstGeom>
          <a:ln w="76200" cap="flat" cmpd="sng">
            <a:solidFill>
              <a:srgbClr val="3366FF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7755" y="5894705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正方体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4525" y="5894705"/>
            <a:ext cx="894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圆柱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2555" y="5894705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三棱柱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2320" y="5894705"/>
            <a:ext cx="894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圆锥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4101" grpId="0" bldLvl="0" animBg="1"/>
      <p:bldP spid="2" grpId="0"/>
      <p:bldP spid="3" grpId="0"/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Text Box 4"/>
          <p:cNvSpPr txBox="1"/>
          <p:nvPr/>
        </p:nvSpPr>
        <p:spPr>
          <a:xfrm>
            <a:off x="211455" y="5410835"/>
            <a:ext cx="8467725" cy="6457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MON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COM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CON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=70°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25°=45°.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45058" name="Group 3" descr="21世纪教育网 -- 中国最大型、最专业的中小学教育资源门户网站"/>
          <p:cNvGrpSpPr/>
          <p:nvPr/>
        </p:nvGrpSpPr>
        <p:grpSpPr>
          <a:xfrm>
            <a:off x="6429375" y="623888"/>
            <a:ext cx="2311400" cy="2805112"/>
            <a:chOff x="-43" y="-61"/>
            <a:chExt cx="2186" cy="2386"/>
          </a:xfrm>
        </p:grpSpPr>
        <p:grpSp>
          <p:nvGrpSpPr>
            <p:cNvPr id="45059" name="Group 4"/>
            <p:cNvGrpSpPr/>
            <p:nvPr/>
          </p:nvGrpSpPr>
          <p:grpSpPr>
            <a:xfrm>
              <a:off x="347" y="279"/>
              <a:ext cx="1262" cy="1750"/>
              <a:chOff x="0" y="0"/>
              <a:chExt cx="2267" cy="3144"/>
            </a:xfrm>
          </p:grpSpPr>
          <p:sp>
            <p:nvSpPr>
              <p:cNvPr id="45060" name="Line 5"/>
              <p:cNvSpPr/>
              <p:nvPr/>
            </p:nvSpPr>
            <p:spPr>
              <a:xfrm>
                <a:off x="0" y="1700"/>
                <a:ext cx="2267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61" name="Line 6"/>
              <p:cNvSpPr/>
              <p:nvPr/>
            </p:nvSpPr>
            <p:spPr>
              <a:xfrm flipV="1">
                <a:off x="0" y="0"/>
                <a:ext cx="0" cy="170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62" name="Line 7"/>
              <p:cNvSpPr/>
              <p:nvPr/>
            </p:nvSpPr>
            <p:spPr>
              <a:xfrm flipV="1">
                <a:off x="0" y="1020"/>
                <a:ext cx="2155" cy="68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63" name="Line 8"/>
              <p:cNvSpPr/>
              <p:nvPr/>
            </p:nvSpPr>
            <p:spPr>
              <a:xfrm>
                <a:off x="0" y="1700"/>
                <a:ext cx="2267" cy="887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64" name="Line 9"/>
              <p:cNvSpPr/>
              <p:nvPr/>
            </p:nvSpPr>
            <p:spPr>
              <a:xfrm>
                <a:off x="0" y="1700"/>
                <a:ext cx="1573" cy="1444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65" name="Text Box 10"/>
            <p:cNvSpPr txBox="1"/>
            <p:nvPr/>
          </p:nvSpPr>
          <p:spPr>
            <a:xfrm>
              <a:off x="-43" y="1153"/>
              <a:ext cx="532" cy="413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6" name="Text Box 11"/>
            <p:cNvSpPr txBox="1"/>
            <p:nvPr/>
          </p:nvSpPr>
          <p:spPr>
            <a:xfrm>
              <a:off x="68" y="-61"/>
              <a:ext cx="792" cy="578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7" name="Text Box 12"/>
            <p:cNvSpPr txBox="1"/>
            <p:nvPr/>
          </p:nvSpPr>
          <p:spPr>
            <a:xfrm>
              <a:off x="1527" y="501"/>
              <a:ext cx="616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8" name="Text Box 13"/>
            <p:cNvSpPr txBox="1"/>
            <p:nvPr/>
          </p:nvSpPr>
          <p:spPr>
            <a:xfrm>
              <a:off x="1601" y="993"/>
              <a:ext cx="412" cy="411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69" name="Text Box 14"/>
            <p:cNvSpPr txBox="1"/>
            <p:nvPr/>
          </p:nvSpPr>
          <p:spPr>
            <a:xfrm>
              <a:off x="1601" y="1431"/>
              <a:ext cx="484" cy="426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070" name="Text Box 15"/>
            <p:cNvSpPr txBox="1"/>
            <p:nvPr/>
          </p:nvSpPr>
          <p:spPr>
            <a:xfrm>
              <a:off x="1223" y="1913"/>
              <a:ext cx="498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2420" y="510540"/>
            <a:ext cx="5839460" cy="17545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解：∵∠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是直角，∠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=50°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</a:t>
            </a:r>
            <a:b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</a:b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      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+∠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l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       = 90°+50°=140°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</a:t>
            </a:r>
            <a:endParaRPr lang="zh-CN" altLang="en-US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3450" y="2265045"/>
            <a:ext cx="4232910" cy="14135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∵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是∠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的平分线，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l"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OM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是∠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的平分线，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4100" y="3693160"/>
            <a:ext cx="6215380" cy="979805"/>
            <a:chOff x="1660" y="5477"/>
            <a:chExt cx="9788" cy="1543"/>
          </a:xfrm>
        </p:grpSpPr>
        <p:graphicFrame>
          <p:nvGraphicFramePr>
            <p:cNvPr id="45071" name="对象 10"/>
            <p:cNvGraphicFramePr>
              <a:graphicFrameLocks noChangeAspect="1"/>
            </p:cNvGraphicFramePr>
            <p:nvPr/>
          </p:nvGraphicFramePr>
          <p:xfrm>
            <a:off x="4816" y="5572"/>
            <a:ext cx="547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816" y="5572"/>
                          <a:ext cx="547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72" name="对象 10"/>
            <p:cNvGraphicFramePr>
              <a:graphicFrameLocks noChangeAspect="1"/>
            </p:cNvGraphicFramePr>
            <p:nvPr/>
          </p:nvGraphicFramePr>
          <p:xfrm>
            <a:off x="7589" y="5477"/>
            <a:ext cx="547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589" y="5477"/>
                          <a:ext cx="547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1660" y="5793"/>
              <a:ext cx="9788" cy="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∴∠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COM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BOC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×140°=70°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85570" y="4608195"/>
            <a:ext cx="5534660" cy="918210"/>
            <a:chOff x="2295" y="7257"/>
            <a:chExt cx="8716" cy="1446"/>
          </a:xfrm>
        </p:grpSpPr>
        <p:graphicFrame>
          <p:nvGraphicFramePr>
            <p:cNvPr id="45073" name="对象 10"/>
            <p:cNvGraphicFramePr>
              <a:graphicFrameLocks noChangeAspect="1"/>
            </p:cNvGraphicFramePr>
            <p:nvPr/>
          </p:nvGraphicFramePr>
          <p:xfrm>
            <a:off x="4530" y="725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7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530" y="725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74" name="对象 10"/>
            <p:cNvGraphicFramePr>
              <a:graphicFrameLocks noChangeAspect="1"/>
            </p:cNvGraphicFramePr>
            <p:nvPr/>
          </p:nvGraphicFramePr>
          <p:xfrm>
            <a:off x="7290" y="725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8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10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290" y="725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2295" y="7573"/>
              <a:ext cx="8716" cy="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CON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AOC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×50°= 25°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"/>
          <p:cNvSpPr txBox="1"/>
          <p:nvPr/>
        </p:nvSpPr>
        <p:spPr>
          <a:xfrm>
            <a:off x="506413" y="758825"/>
            <a:ext cx="681831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当∠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AOC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＝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α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时， 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MON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等于多少度？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6083" name="Group 3" descr="21世纪教育网 -- 中国最大型、最专业的中小学教育资源门户网站"/>
          <p:cNvGrpSpPr/>
          <p:nvPr/>
        </p:nvGrpSpPr>
        <p:grpSpPr>
          <a:xfrm>
            <a:off x="6500813" y="1412875"/>
            <a:ext cx="2311400" cy="2805113"/>
            <a:chOff x="-43" y="-61"/>
            <a:chExt cx="2186" cy="2386"/>
          </a:xfrm>
        </p:grpSpPr>
        <p:grpSp>
          <p:nvGrpSpPr>
            <p:cNvPr id="46084" name="Group 4"/>
            <p:cNvGrpSpPr/>
            <p:nvPr/>
          </p:nvGrpSpPr>
          <p:grpSpPr>
            <a:xfrm>
              <a:off x="347" y="279"/>
              <a:ext cx="1262" cy="1750"/>
              <a:chOff x="0" y="0"/>
              <a:chExt cx="2267" cy="3144"/>
            </a:xfrm>
          </p:grpSpPr>
          <p:sp>
            <p:nvSpPr>
              <p:cNvPr id="46085" name="Line 5"/>
              <p:cNvSpPr/>
              <p:nvPr/>
            </p:nvSpPr>
            <p:spPr>
              <a:xfrm>
                <a:off x="0" y="1700"/>
                <a:ext cx="2267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086" name="Line 6"/>
              <p:cNvSpPr/>
              <p:nvPr/>
            </p:nvSpPr>
            <p:spPr>
              <a:xfrm flipV="1">
                <a:off x="0" y="0"/>
                <a:ext cx="0" cy="170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087" name="Line 7"/>
              <p:cNvSpPr/>
              <p:nvPr/>
            </p:nvSpPr>
            <p:spPr>
              <a:xfrm flipV="1">
                <a:off x="0" y="1020"/>
                <a:ext cx="2155" cy="68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088" name="Line 8"/>
              <p:cNvSpPr/>
              <p:nvPr/>
            </p:nvSpPr>
            <p:spPr>
              <a:xfrm>
                <a:off x="0" y="1700"/>
                <a:ext cx="2267" cy="887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089" name="Line 9"/>
              <p:cNvSpPr/>
              <p:nvPr/>
            </p:nvSpPr>
            <p:spPr>
              <a:xfrm>
                <a:off x="0" y="1700"/>
                <a:ext cx="1573" cy="1444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6090" name="Text Box 10"/>
            <p:cNvSpPr txBox="1"/>
            <p:nvPr/>
          </p:nvSpPr>
          <p:spPr>
            <a:xfrm>
              <a:off x="-43" y="1153"/>
              <a:ext cx="532" cy="413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91" name="Text Box 11"/>
            <p:cNvSpPr txBox="1"/>
            <p:nvPr/>
          </p:nvSpPr>
          <p:spPr>
            <a:xfrm>
              <a:off x="68" y="-61"/>
              <a:ext cx="792" cy="578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92" name="Text Box 12"/>
            <p:cNvSpPr txBox="1"/>
            <p:nvPr/>
          </p:nvSpPr>
          <p:spPr>
            <a:xfrm>
              <a:off x="1527" y="501"/>
              <a:ext cx="616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93" name="Text Box 13"/>
            <p:cNvSpPr txBox="1"/>
            <p:nvPr/>
          </p:nvSpPr>
          <p:spPr>
            <a:xfrm>
              <a:off x="1601" y="993"/>
              <a:ext cx="412" cy="411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94" name="Text Box 14"/>
            <p:cNvSpPr txBox="1"/>
            <p:nvPr/>
          </p:nvSpPr>
          <p:spPr>
            <a:xfrm>
              <a:off x="1601" y="1431"/>
              <a:ext cx="484" cy="426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095" name="Text Box 15"/>
            <p:cNvSpPr txBox="1"/>
            <p:nvPr/>
          </p:nvSpPr>
          <p:spPr>
            <a:xfrm>
              <a:off x="1223" y="1913"/>
              <a:ext cx="498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6730" y="5532755"/>
            <a:ext cx="8735060" cy="918210"/>
            <a:chOff x="612" y="8192"/>
            <a:chExt cx="13756" cy="1446"/>
          </a:xfrm>
        </p:grpSpPr>
        <p:sp>
          <p:nvSpPr>
            <p:cNvPr id="46082" name="Text Box 14"/>
            <p:cNvSpPr txBox="1"/>
            <p:nvPr/>
          </p:nvSpPr>
          <p:spPr>
            <a:xfrm>
              <a:off x="612" y="8463"/>
              <a:ext cx="13757" cy="9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ts val="38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∴∠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MON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COM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CON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(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90°+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α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－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α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=45°. 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46100" name="对象 10"/>
            <p:cNvGraphicFramePr>
              <a:graphicFrameLocks noChangeAspect="1"/>
            </p:cNvGraphicFramePr>
            <p:nvPr/>
          </p:nvGraphicFramePr>
          <p:xfrm>
            <a:off x="7846" y="8192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846" y="8192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718820" y="1354455"/>
            <a:ext cx="4475480" cy="1056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解：∠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+∠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l">
              <a:lnSpc>
                <a:spcPts val="38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       =90°+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α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</a:t>
            </a:r>
            <a:endParaRPr lang="zh-CN" altLang="en-US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4295" y="2480310"/>
            <a:ext cx="4232910" cy="12992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∵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是∠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的平分线，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l">
              <a:lnSpc>
                <a:spcPct val="170000"/>
              </a:lnSpc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 OM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是∠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的平分线，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70635" y="4739640"/>
            <a:ext cx="4693920" cy="919480"/>
            <a:chOff x="1613" y="7520"/>
            <a:chExt cx="7392" cy="1448"/>
          </a:xfrm>
        </p:grpSpPr>
        <p:graphicFrame>
          <p:nvGraphicFramePr>
            <p:cNvPr id="46098" name="对象 10"/>
            <p:cNvGraphicFramePr>
              <a:graphicFrameLocks noChangeAspect="1"/>
            </p:cNvGraphicFramePr>
            <p:nvPr/>
          </p:nvGraphicFramePr>
          <p:xfrm>
            <a:off x="4510" y="7520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510" y="7520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099" name="对象 10"/>
            <p:cNvGraphicFramePr>
              <a:graphicFrameLocks noChangeAspect="1"/>
            </p:cNvGraphicFramePr>
            <p:nvPr/>
          </p:nvGraphicFramePr>
          <p:xfrm>
            <a:off x="7297" y="7520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297" y="7520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1613" y="7836"/>
              <a:ext cx="7392" cy="8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    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CON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AOC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α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，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97000" y="3779520"/>
            <a:ext cx="5864860" cy="959485"/>
            <a:chOff x="2682" y="6029"/>
            <a:chExt cx="9236" cy="1511"/>
          </a:xfrm>
        </p:grpSpPr>
        <p:graphicFrame>
          <p:nvGraphicFramePr>
            <p:cNvPr id="46096" name="对象 10"/>
            <p:cNvGraphicFramePr>
              <a:graphicFrameLocks noChangeAspect="1"/>
            </p:cNvGraphicFramePr>
            <p:nvPr/>
          </p:nvGraphicFramePr>
          <p:xfrm>
            <a:off x="5572" y="6094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572" y="6094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097" name="对象 10"/>
            <p:cNvGraphicFramePr>
              <a:graphicFrameLocks noChangeAspect="1"/>
            </p:cNvGraphicFramePr>
            <p:nvPr/>
          </p:nvGraphicFramePr>
          <p:xfrm>
            <a:off x="8489" y="6094"/>
            <a:ext cx="548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6" imgW="152400" imgH="393700" progId="Equation.DSMT4">
                    <p:embed/>
                  </p:oleObj>
                </mc:Choice>
                <mc:Fallback>
                  <p:oleObj name="" r:id="rId6" imgW="152400" imgH="393700" progId="Equation.DSMT4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89" y="6094"/>
                          <a:ext cx="548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文本框 6"/>
            <p:cNvSpPr txBox="1"/>
            <p:nvPr/>
          </p:nvSpPr>
          <p:spPr>
            <a:xfrm>
              <a:off x="2682" y="6029"/>
              <a:ext cx="9236" cy="1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lvl="0" indent="0" algn="l">
                <a:lnSpc>
                  <a:spcPct val="17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∴∠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COM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BOC 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=     (90°+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α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)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+mn-ea"/>
                </a:rPr>
                <a:t>，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352425" y="719138"/>
            <a:ext cx="8339138" cy="1117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当锐角∠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AOC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的大小发生改变时，∠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MON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的大小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      也会发生改变吗？为什么？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7" name="Text Box 14"/>
          <p:cNvSpPr txBox="1"/>
          <p:nvPr/>
        </p:nvSpPr>
        <p:spPr>
          <a:xfrm>
            <a:off x="357188" y="2165350"/>
            <a:ext cx="6143625" cy="2030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解：不会发生变化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由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(2)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可知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MON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的大小与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无关，总是等于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AOB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的一半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.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48131" name="Group 3" descr="21世纪教育网 -- 中国最大型、最专业的中小学教育资源门户网站"/>
          <p:cNvGrpSpPr/>
          <p:nvPr/>
        </p:nvGrpSpPr>
        <p:grpSpPr>
          <a:xfrm>
            <a:off x="6500813" y="1412875"/>
            <a:ext cx="2311400" cy="2805113"/>
            <a:chOff x="-43" y="-61"/>
            <a:chExt cx="2186" cy="2386"/>
          </a:xfrm>
        </p:grpSpPr>
        <p:grpSp>
          <p:nvGrpSpPr>
            <p:cNvPr id="48132" name="Group 4"/>
            <p:cNvGrpSpPr/>
            <p:nvPr/>
          </p:nvGrpSpPr>
          <p:grpSpPr>
            <a:xfrm>
              <a:off x="347" y="279"/>
              <a:ext cx="1262" cy="1750"/>
              <a:chOff x="0" y="0"/>
              <a:chExt cx="2267" cy="3144"/>
            </a:xfrm>
          </p:grpSpPr>
          <p:sp>
            <p:nvSpPr>
              <p:cNvPr id="48133" name="Line 5"/>
              <p:cNvSpPr/>
              <p:nvPr/>
            </p:nvSpPr>
            <p:spPr>
              <a:xfrm>
                <a:off x="0" y="1700"/>
                <a:ext cx="2267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34" name="Line 6"/>
              <p:cNvSpPr/>
              <p:nvPr/>
            </p:nvSpPr>
            <p:spPr>
              <a:xfrm flipV="1">
                <a:off x="0" y="0"/>
                <a:ext cx="0" cy="170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35" name="Line 7"/>
              <p:cNvSpPr/>
              <p:nvPr/>
            </p:nvSpPr>
            <p:spPr>
              <a:xfrm flipV="1">
                <a:off x="0" y="1020"/>
                <a:ext cx="2155" cy="68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36" name="Line 8"/>
              <p:cNvSpPr/>
              <p:nvPr/>
            </p:nvSpPr>
            <p:spPr>
              <a:xfrm>
                <a:off x="0" y="1700"/>
                <a:ext cx="2267" cy="887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37" name="Line 9"/>
              <p:cNvSpPr/>
              <p:nvPr/>
            </p:nvSpPr>
            <p:spPr>
              <a:xfrm>
                <a:off x="0" y="1700"/>
                <a:ext cx="1573" cy="1444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138" name="Text Box 10"/>
            <p:cNvSpPr txBox="1"/>
            <p:nvPr/>
          </p:nvSpPr>
          <p:spPr>
            <a:xfrm>
              <a:off x="-43" y="1153"/>
              <a:ext cx="532" cy="413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39" name="Text Box 11"/>
            <p:cNvSpPr txBox="1"/>
            <p:nvPr/>
          </p:nvSpPr>
          <p:spPr>
            <a:xfrm>
              <a:off x="68" y="-61"/>
              <a:ext cx="792" cy="578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40" name="Text Box 12"/>
            <p:cNvSpPr txBox="1"/>
            <p:nvPr/>
          </p:nvSpPr>
          <p:spPr>
            <a:xfrm>
              <a:off x="1527" y="501"/>
              <a:ext cx="616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41" name="Text Box 13"/>
            <p:cNvSpPr txBox="1"/>
            <p:nvPr/>
          </p:nvSpPr>
          <p:spPr>
            <a:xfrm>
              <a:off x="1601" y="993"/>
              <a:ext cx="412" cy="411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42" name="Text Box 14"/>
            <p:cNvSpPr txBox="1"/>
            <p:nvPr/>
          </p:nvSpPr>
          <p:spPr>
            <a:xfrm>
              <a:off x="1601" y="1431"/>
              <a:ext cx="484" cy="426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143" name="Text Box 15"/>
            <p:cNvSpPr txBox="1"/>
            <p:nvPr/>
          </p:nvSpPr>
          <p:spPr>
            <a:xfrm>
              <a:off x="1223" y="1913"/>
              <a:ext cx="498" cy="412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/>
            <a:p>
              <a:pPr lvl="0" indent="0" algn="just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25" name="组合 30734"/>
          <p:cNvGrpSpPr/>
          <p:nvPr/>
        </p:nvGrpSpPr>
        <p:grpSpPr>
          <a:xfrm>
            <a:off x="234633" y="609283"/>
            <a:ext cx="1878012" cy="576262"/>
            <a:chOff x="216" y="3339"/>
            <a:chExt cx="1183" cy="363"/>
          </a:xfrm>
        </p:grpSpPr>
        <p:grpSp>
          <p:nvGrpSpPr>
            <p:cNvPr id="1331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331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0" name="TextBox 55"/>
            <p:cNvSpPr txBox="1"/>
            <p:nvPr/>
          </p:nvSpPr>
          <p:spPr>
            <a:xfrm>
              <a:off x="394" y="3362"/>
              <a:ext cx="8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000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000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257" name="Rectangle 2"/>
          <p:cNvSpPr>
            <a:spLocks noGrp="1" noChangeArrowheads="1"/>
          </p:cNvSpPr>
          <p:nvPr/>
        </p:nvSpPr>
        <p:spPr bwMode="auto">
          <a:xfrm>
            <a:off x="323850" y="1339850"/>
            <a:ext cx="8726488" cy="24479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ts val="4000"/>
              </a:lnSpc>
              <a:spcBef>
                <a:spcPts val="0"/>
              </a:spcBef>
              <a:buNone/>
            </a:pPr>
            <a:r>
              <a:rPr lang="en-US" altLang="zh-CN" sz="2800" b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7. 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若∠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</a:t>
            </a: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= 20°18′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= 20°15′30″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</a:t>
            </a: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= 20.25°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 </a:t>
            </a:r>
            <a:endParaRPr lang="zh-CN" altLang="en-US" sz="2800" strike="noStrike" noProof="1" smtClean="0">
              <a:latin typeface="Times New Roman" panose="02020603050405020304" pitchFamily="18" charset="0"/>
              <a:ea typeface="黑体" panose="02010600030101010101" pitchFamily="2" charset="-122"/>
              <a:cs typeface="+mn-cs"/>
            </a:endParaRPr>
          </a:p>
          <a:p>
            <a:pPr marL="0" indent="0" fontAlgn="base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则                                                                                 </a:t>
            </a: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(   )</a:t>
            </a:r>
            <a:endParaRPr lang="en-US" altLang="zh-CN" sz="2800" strike="noStrike" noProof="1" smtClean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 A. 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</a:t>
            </a: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      B. 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</a:t>
            </a:r>
            <a:endParaRPr lang="en-US" altLang="zh-CN" sz="2800" i="1" strike="noStrike" noProof="1" smtClean="0">
              <a:latin typeface="Times New Roman" panose="02020603050405020304" pitchFamily="18" charset="0"/>
              <a:ea typeface="黑体" panose="02010600030101010101" pitchFamily="2" charset="-122"/>
              <a:cs typeface="+mn-cs"/>
            </a:endParaRPr>
          </a:p>
          <a:p>
            <a:pPr fontAlgn="base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 C. 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r>
              <a:rPr lang="en-US" altLang="zh-CN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      D. 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</a:t>
            </a:r>
            <a:r>
              <a:rPr lang="zh-CN" altLang="en-US" sz="2800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＞∠</a:t>
            </a:r>
            <a:r>
              <a:rPr lang="en-US" altLang="zh-CN" sz="2800" i="1" strike="noStrike" noProof="1" smtClean="0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</a:t>
            </a:r>
            <a:endParaRPr lang="en-US" altLang="zh-CN" sz="2800" i="1" strike="noStrike" noProof="1" smtClean="0">
              <a:latin typeface="Times New Roman" panose="02020603050405020304" pitchFamily="18" charset="0"/>
              <a:ea typeface="黑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69300" y="1930400"/>
            <a:ext cx="40322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A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413" y="4160838"/>
            <a:ext cx="900430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 8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. 19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点整时，时钟上时针与分钟 之间的夹角是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(   ) 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      A. 210°       B. 30°      C. 150°      D. 60°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2475" y="4357688"/>
            <a:ext cx="38576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6257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241300" y="1192848"/>
            <a:ext cx="8597900" cy="1539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9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已知一条射线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OA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，若从点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O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再引两条射线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OB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和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，使∠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AOB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=50°，∠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=10°，求∠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度数．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0962" name="文本框 2"/>
          <p:cNvSpPr txBox="1"/>
          <p:nvPr/>
        </p:nvSpPr>
        <p:spPr>
          <a:xfrm>
            <a:off x="327025" y="2807335"/>
            <a:ext cx="7937500" cy="2555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ts val="38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解：有两种情况：</a:t>
            </a:r>
            <a:endParaRPr lang="zh-CN" altLang="en-US" sz="2800" strike="noStrike" noProof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727075" fontAlgn="base">
              <a:lnSpc>
                <a:spcPts val="38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如图①所示：      </a:t>
            </a:r>
            <a:endParaRPr lang="zh-CN" altLang="en-US" sz="2800" strike="noStrike" noProof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727075" fontAlgn="base">
              <a:lnSpc>
                <a:spcPts val="38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∠</a:t>
            </a:r>
            <a:r>
              <a:rPr lang="zh-CN" altLang="en-US" sz="2800" i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AOC </a:t>
            </a: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=∠</a:t>
            </a:r>
            <a:r>
              <a:rPr lang="zh-CN" altLang="en-US" sz="2800" i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AOB</a:t>
            </a: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+∠</a:t>
            </a:r>
            <a:r>
              <a:rPr lang="zh-CN" altLang="en-US" sz="2800" i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BOC</a:t>
            </a:r>
            <a:endParaRPr lang="zh-CN" altLang="en-US" sz="2800" i="1" strike="noStrike" noProof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727075" fontAlgn="base">
              <a:lnSpc>
                <a:spcPts val="38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=50°+10°=60°；</a:t>
            </a:r>
            <a:endParaRPr lang="zh-CN" altLang="en-US" sz="2800" strike="noStrike" noProof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      </a:t>
            </a:r>
            <a:endParaRPr lang="zh-CN" altLang="en-US" sz="2800" strike="noStrike" noProof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6200" y="2367598"/>
            <a:ext cx="2278063" cy="2278062"/>
            <a:chOff x="10121" y="2486"/>
            <a:chExt cx="3586" cy="3586"/>
          </a:xfrm>
        </p:grpSpPr>
        <p:grpSp>
          <p:nvGrpSpPr>
            <p:cNvPr id="41988" name="组合 21"/>
            <p:cNvGrpSpPr/>
            <p:nvPr/>
          </p:nvGrpSpPr>
          <p:grpSpPr>
            <a:xfrm>
              <a:off x="10121" y="2486"/>
              <a:ext cx="3586" cy="3441"/>
              <a:chOff x="10602" y="99"/>
              <a:chExt cx="3975" cy="4820"/>
            </a:xfrm>
          </p:grpSpPr>
          <p:cxnSp>
            <p:nvCxnSpPr>
              <p:cNvPr id="41989" name="直接连接符 1"/>
              <p:cNvCxnSpPr/>
              <p:nvPr/>
            </p:nvCxnSpPr>
            <p:spPr>
              <a:xfrm>
                <a:off x="11111" y="3852"/>
                <a:ext cx="312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990" name="直接连接符 6"/>
              <p:cNvCxnSpPr/>
              <p:nvPr/>
            </p:nvCxnSpPr>
            <p:spPr>
              <a:xfrm flipV="1">
                <a:off x="11137" y="685"/>
                <a:ext cx="1381" cy="319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991" name="直接连接符 7"/>
              <p:cNvCxnSpPr/>
              <p:nvPr/>
            </p:nvCxnSpPr>
            <p:spPr>
              <a:xfrm flipV="1">
                <a:off x="11137" y="1003"/>
                <a:ext cx="2010" cy="286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1992" name="文本框 9"/>
              <p:cNvSpPr txBox="1"/>
              <p:nvPr/>
            </p:nvSpPr>
            <p:spPr>
              <a:xfrm>
                <a:off x="10602" y="3768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3" name="文本框 11"/>
              <p:cNvSpPr txBox="1"/>
              <p:nvPr/>
            </p:nvSpPr>
            <p:spPr>
              <a:xfrm>
                <a:off x="13837" y="3721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4" name="文本框 12"/>
              <p:cNvSpPr txBox="1"/>
              <p:nvPr/>
            </p:nvSpPr>
            <p:spPr>
              <a:xfrm>
                <a:off x="11648" y="99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995" name="文本框 13"/>
              <p:cNvSpPr txBox="1"/>
              <p:nvPr/>
            </p:nvSpPr>
            <p:spPr>
              <a:xfrm>
                <a:off x="13271" y="586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996" name="文本框 22"/>
            <p:cNvSpPr txBox="1"/>
            <p:nvPr/>
          </p:nvSpPr>
          <p:spPr>
            <a:xfrm>
              <a:off x="11312" y="5250"/>
              <a:ext cx="14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latin typeface="黑体" panose="02010600030101010101" pitchFamily="2" charset="-122"/>
                  <a:ea typeface="黑体" panose="02010600030101010101" pitchFamily="2" charset="-122"/>
                </a:rPr>
                <a:t>图①</a:t>
              </a:r>
              <a:endParaRPr lang="en-US" altLang="zh-CN" sz="28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charRg st="9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62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3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962">
                                            <p:txEl>
                                              <p:charRg st="38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2"/>
          <p:cNvSpPr txBox="1"/>
          <p:nvPr/>
        </p:nvSpPr>
        <p:spPr>
          <a:xfrm>
            <a:off x="596900" y="611188"/>
            <a:ext cx="7937500" cy="3498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如图②所示：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∠AOC =∠AOB－∠BOC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=50°－10°=40°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综上所述，∠AOC的度数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为60°或40°．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257925" y="954088"/>
            <a:ext cx="2276475" cy="2271712"/>
            <a:chOff x="10095" y="6311"/>
            <a:chExt cx="3586" cy="3577"/>
          </a:xfrm>
        </p:grpSpPr>
        <p:grpSp>
          <p:nvGrpSpPr>
            <p:cNvPr id="43011" name="组合 21"/>
            <p:cNvGrpSpPr/>
            <p:nvPr/>
          </p:nvGrpSpPr>
          <p:grpSpPr>
            <a:xfrm>
              <a:off x="10095" y="6311"/>
              <a:ext cx="3586" cy="3432"/>
              <a:chOff x="10602" y="112"/>
              <a:chExt cx="3975" cy="4807"/>
            </a:xfrm>
          </p:grpSpPr>
          <p:cxnSp>
            <p:nvCxnSpPr>
              <p:cNvPr id="43012" name="直接连接符 1"/>
              <p:cNvCxnSpPr/>
              <p:nvPr/>
            </p:nvCxnSpPr>
            <p:spPr>
              <a:xfrm>
                <a:off x="11111" y="3852"/>
                <a:ext cx="312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013" name="直接连接符 16"/>
              <p:cNvCxnSpPr/>
              <p:nvPr/>
            </p:nvCxnSpPr>
            <p:spPr>
              <a:xfrm flipV="1">
                <a:off x="11137" y="1536"/>
                <a:ext cx="2289" cy="234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014" name="直接连接符 17"/>
              <p:cNvCxnSpPr/>
              <p:nvPr/>
            </p:nvCxnSpPr>
            <p:spPr>
              <a:xfrm flipV="1">
                <a:off x="11137" y="1003"/>
                <a:ext cx="2010" cy="286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3015" name="文本框 18"/>
              <p:cNvSpPr txBox="1"/>
              <p:nvPr/>
            </p:nvSpPr>
            <p:spPr>
              <a:xfrm>
                <a:off x="10602" y="3768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016" name="文本框 11"/>
              <p:cNvSpPr txBox="1"/>
              <p:nvPr/>
            </p:nvSpPr>
            <p:spPr>
              <a:xfrm>
                <a:off x="13837" y="3721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017" name="文本框 12"/>
              <p:cNvSpPr txBox="1"/>
              <p:nvPr/>
            </p:nvSpPr>
            <p:spPr>
              <a:xfrm>
                <a:off x="13300" y="1378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018" name="文本框 13"/>
              <p:cNvSpPr txBox="1"/>
              <p:nvPr/>
            </p:nvSpPr>
            <p:spPr>
              <a:xfrm>
                <a:off x="12521" y="112"/>
                <a:ext cx="740" cy="1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019" name="文本框 23"/>
            <p:cNvSpPr txBox="1"/>
            <p:nvPr/>
          </p:nvSpPr>
          <p:spPr>
            <a:xfrm>
              <a:off x="11328" y="9066"/>
              <a:ext cx="14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latin typeface="黑体" panose="02010600030101010101" pitchFamily="2" charset="-122"/>
                  <a:ea typeface="黑体" panose="02010600030101010101" pitchFamily="2" charset="-122"/>
                </a:rPr>
                <a:t>图②</a:t>
              </a:r>
              <a:endParaRPr lang="en-US" altLang="zh-CN" sz="28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1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charRg st="1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4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962">
                                            <p:txEl>
                                              <p:charRg st="4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962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charRg st="85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962">
                                            <p:txEl>
                                              <p:charRg st="85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1" name="组合 11"/>
          <p:cNvGrpSpPr/>
          <p:nvPr/>
        </p:nvGrpSpPr>
        <p:grpSpPr>
          <a:xfrm>
            <a:off x="250825" y="596900"/>
            <a:ext cx="6202363" cy="601663"/>
            <a:chOff x="250824" y="1196974"/>
            <a:chExt cx="4046656" cy="529988"/>
          </a:xfrm>
        </p:grpSpPr>
        <p:sp>
          <p:nvSpPr>
            <p:cNvPr id="51202" name="圆角矩形 31"/>
            <p:cNvSpPr/>
            <p:nvPr/>
          </p:nvSpPr>
          <p:spPr>
            <a:xfrm>
              <a:off x="250824" y="1196974"/>
              <a:ext cx="2266210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203" name="文本框 19"/>
            <p:cNvSpPr/>
            <p:nvPr/>
          </p:nvSpPr>
          <p:spPr>
            <a:xfrm>
              <a:off x="377955" y="1234671"/>
              <a:ext cx="3919525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考点六  余角和补角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04" name="Rectangle 2"/>
          <p:cNvSpPr>
            <a:spLocks noGrp="1"/>
          </p:cNvSpPr>
          <p:nvPr/>
        </p:nvSpPr>
        <p:spPr>
          <a:xfrm>
            <a:off x="344488" y="1409700"/>
            <a:ext cx="8353425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lnSpc>
                <a:spcPts val="4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2699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9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已知∠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和∠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β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互为补角，并且∠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β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的一半比∠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小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30º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，求∠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α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，∠</a:t>
            </a:r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rPr>
              <a:t>β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．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430213" y="3043238"/>
            <a:ext cx="6858000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解：设∠</a:t>
            </a:r>
            <a:r>
              <a:rPr lang="el-GR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α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，则∠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180º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8613" name="Text Box 5"/>
          <p:cNvSpPr txBox="1"/>
          <p:nvPr/>
        </p:nvSpPr>
        <p:spPr>
          <a:xfrm>
            <a:off x="1116013" y="3657600"/>
            <a:ext cx="6324600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根据题意 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2(∠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α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30º)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8614" name="Text Box 6"/>
          <p:cNvSpPr txBox="1"/>
          <p:nvPr/>
        </p:nvSpPr>
        <p:spPr>
          <a:xfrm>
            <a:off x="1116013" y="4195763"/>
            <a:ext cx="5638800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得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180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2(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30)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8615" name="Text Box 7"/>
          <p:cNvSpPr txBox="1"/>
          <p:nvPr/>
        </p:nvSpPr>
        <p:spPr>
          <a:xfrm>
            <a:off x="1116013" y="4751388"/>
            <a:ext cx="4572000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解得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80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8616" name="Text Box 8"/>
          <p:cNvSpPr txBox="1"/>
          <p:nvPr/>
        </p:nvSpPr>
        <p:spPr>
          <a:xfrm>
            <a:off x="1116013" y="5321300"/>
            <a:ext cx="5943600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所以 ，∠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α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80º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100º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" name="Text Box 20"/>
          <p:cNvSpPr txBox="1"/>
          <p:nvPr/>
        </p:nvSpPr>
        <p:spPr>
          <a:xfrm>
            <a:off x="508000" y="2495550"/>
            <a:ext cx="7874000" cy="522288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提示：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此题和差倍分关系较复杂，可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列方程解答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.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               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  <p:bldP spid="68615" grpId="0"/>
      <p:bldP spid="68616" grpId="0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365125" y="420688"/>
            <a:ext cx="8866188" cy="1798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例</a:t>
            </a:r>
            <a:r>
              <a:rPr lang="en-US" altLang="zh-CN" sz="2800" b="1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10</a:t>
            </a:r>
            <a:r>
              <a:rPr lang="en-US" altLang="zh-CN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如图，直线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AB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CD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相交于点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O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OF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平分∠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AOE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，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/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∠</a:t>
            </a:r>
            <a:r>
              <a:rPr lang="en-US" altLang="zh-CN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FOD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=90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°．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/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(</a:t>
            </a:r>
            <a:r>
              <a:rPr lang="en-US" altLang="zh-CN" sz="2800" b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1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)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写出图中所有与∠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AOD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互补的角；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fontAlgn="base"/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050" y="1958975"/>
            <a:ext cx="8902700" cy="45799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解：∵直线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相交于点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与∠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AOD  </a:t>
            </a:r>
            <a:endParaRPr lang="zh-CN" altLang="en-US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互补，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∵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平分∠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EOF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FOD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=90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COF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=180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°－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FOD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=90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∵∠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=90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EOF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DOE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FOD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－∠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EOF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=90°－∠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EOF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DOE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5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∴与∠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互补的角有∠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DOE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3251" name="组合 3"/>
          <p:cNvGrpSpPr/>
          <p:nvPr/>
        </p:nvGrpSpPr>
        <p:grpSpPr>
          <a:xfrm>
            <a:off x="5826125" y="1130300"/>
            <a:ext cx="2959100" cy="2211388"/>
            <a:chOff x="1877" y="4819"/>
            <a:chExt cx="6534" cy="4877"/>
          </a:xfrm>
        </p:grpSpPr>
        <p:grpSp>
          <p:nvGrpSpPr>
            <p:cNvPr id="53252" name="组合 21"/>
            <p:cNvGrpSpPr/>
            <p:nvPr/>
          </p:nvGrpSpPr>
          <p:grpSpPr>
            <a:xfrm>
              <a:off x="1877" y="5057"/>
              <a:ext cx="6534" cy="4639"/>
              <a:chOff x="8184" y="1102"/>
              <a:chExt cx="6534" cy="4640"/>
            </a:xfrm>
          </p:grpSpPr>
          <p:cxnSp>
            <p:nvCxnSpPr>
              <p:cNvPr id="53253" name="直接连接符 1"/>
              <p:cNvCxnSpPr/>
              <p:nvPr/>
            </p:nvCxnSpPr>
            <p:spPr>
              <a:xfrm>
                <a:off x="8207" y="3831"/>
                <a:ext cx="603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254" name="直接连接符 6"/>
              <p:cNvCxnSpPr/>
              <p:nvPr/>
            </p:nvCxnSpPr>
            <p:spPr>
              <a:xfrm flipH="1" flipV="1">
                <a:off x="10261" y="1102"/>
                <a:ext cx="876" cy="277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255" name="直接连接符 7"/>
              <p:cNvCxnSpPr/>
              <p:nvPr/>
            </p:nvCxnSpPr>
            <p:spPr>
              <a:xfrm flipV="1">
                <a:off x="11108" y="1638"/>
                <a:ext cx="2538" cy="224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256" name="直接连接符 8"/>
              <p:cNvCxnSpPr/>
              <p:nvPr/>
            </p:nvCxnSpPr>
            <p:spPr>
              <a:xfrm flipV="1">
                <a:off x="8403" y="2692"/>
                <a:ext cx="5897" cy="215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257" name="文本框 9"/>
              <p:cNvSpPr txBox="1"/>
              <p:nvPr/>
            </p:nvSpPr>
            <p:spPr>
              <a:xfrm>
                <a:off x="10727" y="3768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258" name="文本框 11"/>
              <p:cNvSpPr txBox="1"/>
              <p:nvPr/>
            </p:nvSpPr>
            <p:spPr>
              <a:xfrm>
                <a:off x="8184" y="2769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259" name="文本框 12"/>
              <p:cNvSpPr txBox="1"/>
              <p:nvPr/>
            </p:nvSpPr>
            <p:spPr>
              <a:xfrm>
                <a:off x="8578" y="4590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260" name="文本框 13"/>
              <p:cNvSpPr txBox="1"/>
              <p:nvPr/>
            </p:nvSpPr>
            <p:spPr>
              <a:xfrm>
                <a:off x="13978" y="3698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261" name="文本框 14"/>
              <p:cNvSpPr txBox="1"/>
              <p:nvPr/>
            </p:nvSpPr>
            <p:spPr>
              <a:xfrm>
                <a:off x="13978" y="2544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262" name="文本框 14"/>
            <p:cNvSpPr txBox="1"/>
            <p:nvPr/>
          </p:nvSpPr>
          <p:spPr>
            <a:xfrm>
              <a:off x="6471" y="4819"/>
              <a:ext cx="740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63" name="文本框 14"/>
            <p:cNvSpPr txBox="1"/>
            <p:nvPr/>
          </p:nvSpPr>
          <p:spPr>
            <a:xfrm>
              <a:off x="4117" y="4865"/>
              <a:ext cx="740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charRg st="43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5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charRg st="55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charRg st="85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04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charRg st="104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33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charRg st="133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8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charRg st="168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1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charRg st="201" end="2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21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charRg st="221" end="2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"/>
          <p:cNvSpPr txBox="1"/>
          <p:nvPr/>
        </p:nvSpPr>
        <p:spPr>
          <a:xfrm>
            <a:off x="365125" y="649288"/>
            <a:ext cx="88661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若∠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AOE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=120°，求∠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的度数．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54275" name="组合 3"/>
          <p:cNvGrpSpPr/>
          <p:nvPr/>
        </p:nvGrpSpPr>
        <p:grpSpPr>
          <a:xfrm>
            <a:off x="5826125" y="1274763"/>
            <a:ext cx="2959100" cy="2209800"/>
            <a:chOff x="1878" y="4819"/>
            <a:chExt cx="6534" cy="4878"/>
          </a:xfrm>
        </p:grpSpPr>
        <p:grpSp>
          <p:nvGrpSpPr>
            <p:cNvPr id="54276" name="组合 21"/>
            <p:cNvGrpSpPr/>
            <p:nvPr/>
          </p:nvGrpSpPr>
          <p:grpSpPr>
            <a:xfrm>
              <a:off x="1878" y="5057"/>
              <a:ext cx="6534" cy="4639"/>
              <a:chOff x="8184" y="1102"/>
              <a:chExt cx="6534" cy="4640"/>
            </a:xfrm>
          </p:grpSpPr>
          <p:cxnSp>
            <p:nvCxnSpPr>
              <p:cNvPr id="54277" name="直接连接符 1"/>
              <p:cNvCxnSpPr/>
              <p:nvPr/>
            </p:nvCxnSpPr>
            <p:spPr>
              <a:xfrm>
                <a:off x="8207" y="3831"/>
                <a:ext cx="603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278" name="直接连接符 6"/>
              <p:cNvCxnSpPr/>
              <p:nvPr/>
            </p:nvCxnSpPr>
            <p:spPr>
              <a:xfrm flipH="1" flipV="1">
                <a:off x="10261" y="1102"/>
                <a:ext cx="876" cy="277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279" name="直接连接符 7"/>
              <p:cNvCxnSpPr/>
              <p:nvPr/>
            </p:nvCxnSpPr>
            <p:spPr>
              <a:xfrm flipV="1">
                <a:off x="11108" y="1638"/>
                <a:ext cx="2538" cy="224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280" name="直接连接符 8"/>
              <p:cNvCxnSpPr/>
              <p:nvPr/>
            </p:nvCxnSpPr>
            <p:spPr>
              <a:xfrm flipV="1">
                <a:off x="8403" y="2692"/>
                <a:ext cx="5897" cy="215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281" name="文本框 9"/>
              <p:cNvSpPr txBox="1"/>
              <p:nvPr/>
            </p:nvSpPr>
            <p:spPr>
              <a:xfrm>
                <a:off x="10727" y="3768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282" name="文本框 11"/>
              <p:cNvSpPr txBox="1"/>
              <p:nvPr/>
            </p:nvSpPr>
            <p:spPr>
              <a:xfrm>
                <a:off x="8184" y="2769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283" name="文本框 12"/>
              <p:cNvSpPr txBox="1"/>
              <p:nvPr/>
            </p:nvSpPr>
            <p:spPr>
              <a:xfrm>
                <a:off x="8578" y="4590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284" name="文本框 13"/>
              <p:cNvSpPr txBox="1"/>
              <p:nvPr/>
            </p:nvSpPr>
            <p:spPr>
              <a:xfrm>
                <a:off x="13978" y="3698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285" name="文本框 14"/>
              <p:cNvSpPr txBox="1"/>
              <p:nvPr/>
            </p:nvSpPr>
            <p:spPr>
              <a:xfrm>
                <a:off x="13978" y="2544"/>
                <a:ext cx="740" cy="11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286" name="文本框 14"/>
            <p:cNvSpPr txBox="1"/>
            <p:nvPr/>
          </p:nvSpPr>
          <p:spPr>
            <a:xfrm>
              <a:off x="6471" y="4819"/>
              <a:ext cx="740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87" name="文本框 14"/>
            <p:cNvSpPr txBox="1"/>
            <p:nvPr/>
          </p:nvSpPr>
          <p:spPr>
            <a:xfrm>
              <a:off x="4117" y="4865"/>
              <a:ext cx="740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0845" y="1932305"/>
            <a:ext cx="8091170" cy="1667510"/>
            <a:chOff x="647" y="3043"/>
            <a:chExt cx="12742" cy="2626"/>
          </a:xfrm>
        </p:grpSpPr>
        <p:sp>
          <p:nvSpPr>
            <p:cNvPr id="54273" name="文本框 1"/>
            <p:cNvSpPr txBox="1"/>
            <p:nvPr/>
          </p:nvSpPr>
          <p:spPr>
            <a:xfrm>
              <a:off x="647" y="3059"/>
              <a:ext cx="12743" cy="24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ct val="17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∴∠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AOF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∠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AOE</a:t>
              </a:r>
              <a:endPara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7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 =    ×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120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°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60°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.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54288" name="对象 10"/>
            <p:cNvGraphicFramePr>
              <a:graphicFrameLocks noChangeAspect="1"/>
            </p:cNvGraphicFramePr>
            <p:nvPr/>
          </p:nvGraphicFramePr>
          <p:xfrm>
            <a:off x="4613" y="3043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613" y="3043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289" name="对象 10"/>
            <p:cNvGraphicFramePr>
              <a:graphicFrameLocks noChangeAspect="1"/>
            </p:cNvGraphicFramePr>
            <p:nvPr/>
          </p:nvGraphicFramePr>
          <p:xfrm>
            <a:off x="2393" y="4223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93" y="4223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798830" y="1473200"/>
            <a:ext cx="383667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解：∵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平分∠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8550" y="3484245"/>
            <a:ext cx="6946900" cy="292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ct val="166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由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(1)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知，∠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COF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=90°，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l">
              <a:lnSpc>
                <a:spcPct val="166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 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COF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－∠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=90°－60°=30°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l">
              <a:lnSpc>
                <a:spcPct val="166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 由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(1)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知，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与∠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AOD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互补，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 algn="l">
              <a:lnSpc>
                <a:spcPct val="166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=30°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同角的补角相等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).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9738" y="679450"/>
            <a:ext cx="8272463" cy="1117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ts val="4000"/>
              </a:lnSpc>
            </a:pPr>
            <a:r>
              <a:rPr lang="zh-CN" altLang="en-US" sz="2800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例</a:t>
            </a:r>
            <a:r>
              <a:rPr lang="en-US" altLang="zh-CN" sz="2800" b="1" strike="noStrike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9</a:t>
            </a:r>
            <a:r>
              <a:rPr lang="en-US" altLang="zh-CN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 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已知∠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AOB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=90°，∠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COD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=90°，画出示意图并探究∠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AOC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与∠</a:t>
            </a:r>
            <a:r>
              <a:rPr lang="zh-CN" altLang="en-US" sz="2800" i="1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BOD</a:t>
            </a:r>
            <a:r>
              <a:rPr lang="zh-CN" altLang="en-US" sz="2800" strike="noStrike" noProof="1">
                <a:latin typeface="Times New Roman" panose="02020603050405020304" pitchFamily="18" charset="0"/>
                <a:ea typeface="黑体" panose="02010600030101010101" pitchFamily="2" charset="-122"/>
                <a:cs typeface="+mn-cs"/>
              </a:rPr>
              <a:t>的关系．</a:t>
            </a:r>
            <a:endParaRPr lang="zh-CN" altLang="en-US" sz="2800" strike="noStrike" noProof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050" y="1982788"/>
            <a:ext cx="6675438" cy="4851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解：如图①，∵∠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AOB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90°，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COD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90°，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90°－∠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 90°－∠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如图②，∠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=90°+∠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=90°－∠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       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=180°；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21425" y="1249363"/>
            <a:ext cx="2533650" cy="2462212"/>
            <a:chOff x="9956" y="1968"/>
            <a:chExt cx="3989" cy="3878"/>
          </a:xfrm>
        </p:grpSpPr>
        <p:sp>
          <p:nvSpPr>
            <p:cNvPr id="38916" name="文本框 13"/>
            <p:cNvSpPr txBox="1"/>
            <p:nvPr/>
          </p:nvSpPr>
          <p:spPr>
            <a:xfrm>
              <a:off x="13141" y="5023"/>
              <a:ext cx="6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D 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8917" name="组合 5"/>
            <p:cNvGrpSpPr/>
            <p:nvPr/>
          </p:nvGrpSpPr>
          <p:grpSpPr>
            <a:xfrm>
              <a:off x="9956" y="1968"/>
              <a:ext cx="3989" cy="3878"/>
              <a:chOff x="9956" y="1968"/>
              <a:chExt cx="3989" cy="3878"/>
            </a:xfrm>
          </p:grpSpPr>
          <p:grpSp>
            <p:nvGrpSpPr>
              <p:cNvPr id="38918" name="组合 21"/>
              <p:cNvGrpSpPr/>
              <p:nvPr/>
            </p:nvGrpSpPr>
            <p:grpSpPr>
              <a:xfrm>
                <a:off x="9981" y="1967"/>
                <a:ext cx="3965" cy="3627"/>
                <a:chOff x="10371" y="497"/>
                <a:chExt cx="4396" cy="5081"/>
              </a:xfrm>
            </p:grpSpPr>
            <p:cxnSp>
              <p:nvCxnSpPr>
                <p:cNvPr id="38919" name="直接连接符 1"/>
                <p:cNvCxnSpPr/>
                <p:nvPr/>
              </p:nvCxnSpPr>
              <p:spPr>
                <a:xfrm>
                  <a:off x="11111" y="3852"/>
                  <a:ext cx="312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920" name="直接连接符 6"/>
                <p:cNvCxnSpPr/>
                <p:nvPr/>
              </p:nvCxnSpPr>
              <p:spPr>
                <a:xfrm flipV="1">
                  <a:off x="11137" y="871"/>
                  <a:ext cx="6" cy="301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921" name="直接连接符 7"/>
                <p:cNvCxnSpPr/>
                <p:nvPr/>
              </p:nvCxnSpPr>
              <p:spPr>
                <a:xfrm flipV="1">
                  <a:off x="11137" y="699"/>
                  <a:ext cx="1305" cy="3168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922" name="直接连接符 8"/>
                <p:cNvCxnSpPr/>
                <p:nvPr/>
              </p:nvCxnSpPr>
              <p:spPr>
                <a:xfrm>
                  <a:off x="11128" y="3854"/>
                  <a:ext cx="2816" cy="172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8923" name="文本框 9"/>
                <p:cNvSpPr txBox="1"/>
                <p:nvPr/>
              </p:nvSpPr>
              <p:spPr>
                <a:xfrm>
                  <a:off x="10727" y="3768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O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24" name="文本框 11"/>
                <p:cNvSpPr txBox="1"/>
                <p:nvPr/>
              </p:nvSpPr>
              <p:spPr>
                <a:xfrm>
                  <a:off x="10371" y="497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 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25" name="文本框 12"/>
                <p:cNvSpPr txBox="1"/>
                <p:nvPr/>
              </p:nvSpPr>
              <p:spPr>
                <a:xfrm>
                  <a:off x="12529" y="497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26" name="文本框 13"/>
                <p:cNvSpPr txBox="1"/>
                <p:nvPr/>
              </p:nvSpPr>
              <p:spPr>
                <a:xfrm>
                  <a:off x="14027" y="3704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8927" name="文本框 2"/>
              <p:cNvSpPr txBox="1"/>
              <p:nvPr/>
            </p:nvSpPr>
            <p:spPr>
              <a:xfrm>
                <a:off x="9956" y="5024"/>
                <a:ext cx="14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zh-CN" altLang="en-US" sz="2800">
                    <a:latin typeface="黑体" panose="02010600030101010101" pitchFamily="2" charset="-122"/>
                    <a:ea typeface="黑体" panose="02010600030101010101" pitchFamily="2" charset="-122"/>
                  </a:rPr>
                  <a:t>图①</a:t>
                </a:r>
                <a:endParaRPr lang="zh-CN" altLang="en-US" sz="2800"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321425" y="3835400"/>
            <a:ext cx="2517775" cy="2579688"/>
            <a:chOff x="9954" y="6040"/>
            <a:chExt cx="3966" cy="4063"/>
          </a:xfrm>
        </p:grpSpPr>
        <p:sp>
          <p:nvSpPr>
            <p:cNvPr id="38929" name="文本框 13"/>
            <p:cNvSpPr txBox="1"/>
            <p:nvPr/>
          </p:nvSpPr>
          <p:spPr>
            <a:xfrm>
              <a:off x="11686" y="6040"/>
              <a:ext cx="66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D 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8930" name="组合 7"/>
            <p:cNvGrpSpPr/>
            <p:nvPr/>
          </p:nvGrpSpPr>
          <p:grpSpPr>
            <a:xfrm>
              <a:off x="9954" y="6123"/>
              <a:ext cx="3966" cy="3980"/>
              <a:chOff x="9954" y="6123"/>
              <a:chExt cx="3966" cy="3980"/>
            </a:xfrm>
          </p:grpSpPr>
          <p:grpSp>
            <p:nvGrpSpPr>
              <p:cNvPr id="38931" name="组合 21"/>
              <p:cNvGrpSpPr/>
              <p:nvPr/>
            </p:nvGrpSpPr>
            <p:grpSpPr>
              <a:xfrm>
                <a:off x="9953" y="6122"/>
                <a:ext cx="3967" cy="3980"/>
                <a:chOff x="10371" y="497"/>
                <a:chExt cx="4396" cy="5573"/>
              </a:xfrm>
            </p:grpSpPr>
            <p:cxnSp>
              <p:nvCxnSpPr>
                <p:cNvPr id="38932" name="直接连接符 1"/>
                <p:cNvCxnSpPr/>
                <p:nvPr/>
              </p:nvCxnSpPr>
              <p:spPr>
                <a:xfrm>
                  <a:off x="11111" y="3852"/>
                  <a:ext cx="312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933" name="直接连接符 6"/>
                <p:cNvCxnSpPr/>
                <p:nvPr/>
              </p:nvCxnSpPr>
              <p:spPr>
                <a:xfrm flipV="1">
                  <a:off x="11137" y="871"/>
                  <a:ext cx="6" cy="301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934" name="直接连接符 7"/>
                <p:cNvCxnSpPr/>
                <p:nvPr/>
              </p:nvCxnSpPr>
              <p:spPr>
                <a:xfrm flipV="1">
                  <a:off x="11137" y="699"/>
                  <a:ext cx="1305" cy="3168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935" name="直接连接符 8"/>
                <p:cNvCxnSpPr/>
                <p:nvPr/>
              </p:nvCxnSpPr>
              <p:spPr>
                <a:xfrm>
                  <a:off x="11128" y="3854"/>
                  <a:ext cx="2816" cy="172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8936" name="文本框 9"/>
                <p:cNvSpPr txBox="1"/>
                <p:nvPr/>
              </p:nvSpPr>
              <p:spPr>
                <a:xfrm>
                  <a:off x="10727" y="3768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O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7" name="文本框 11"/>
                <p:cNvSpPr txBox="1"/>
                <p:nvPr/>
              </p:nvSpPr>
              <p:spPr>
                <a:xfrm>
                  <a:off x="10371" y="497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 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8" name="文本框 12"/>
                <p:cNvSpPr txBox="1"/>
                <p:nvPr/>
              </p:nvSpPr>
              <p:spPr>
                <a:xfrm>
                  <a:off x="13944" y="4919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939" name="文本框 13"/>
                <p:cNvSpPr txBox="1"/>
                <p:nvPr/>
              </p:nvSpPr>
              <p:spPr>
                <a:xfrm>
                  <a:off x="14027" y="3704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8940" name="文本框 3"/>
              <p:cNvSpPr txBox="1"/>
              <p:nvPr/>
            </p:nvSpPr>
            <p:spPr>
              <a:xfrm>
                <a:off x="10043" y="9179"/>
                <a:ext cx="144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zh-CN" altLang="en-US" sz="2800">
                    <a:latin typeface="黑体" panose="02010600030101010101" pitchFamily="2" charset="-122"/>
                    <a:ea typeface="黑体" panose="02010600030101010101" pitchFamily="2" charset="-122"/>
                  </a:rPr>
                  <a:t>图②</a:t>
                </a:r>
                <a:endParaRPr lang="zh-CN" altLang="en-US" sz="2800"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charRg st="4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6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charRg st="66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13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charRg st="113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4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charRg st="140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3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charRg st="163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5"/>
          <p:cNvSpPr txBox="1"/>
          <p:nvPr/>
        </p:nvSpPr>
        <p:spPr>
          <a:xfrm>
            <a:off x="722313" y="1501775"/>
            <a:ext cx="52371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4.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点、线、面、体之间的联系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81927" name="Text Box 7"/>
          <p:cNvSpPr txBox="1"/>
          <p:nvPr/>
        </p:nvSpPr>
        <p:spPr>
          <a:xfrm>
            <a:off x="1100138" y="2047875"/>
            <a:ext cx="7413625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4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体是由面围成，面与面相交成线，线与线 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相交成点；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1103313" y="3071813"/>
            <a:ext cx="741362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点动成线、线动成面、面动成体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1927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2"/>
          <p:cNvSpPr txBox="1"/>
          <p:nvPr/>
        </p:nvSpPr>
        <p:spPr>
          <a:xfrm>
            <a:off x="427038" y="592138"/>
            <a:ext cx="6151562" cy="5400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如图③，∵∠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=90°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COD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=90°，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=90°+∠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=90°+∠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如图④，∠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=360°－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90°×2=180°，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=180°．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综上所述，∠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AOC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BOD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或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=180°．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00788" y="352425"/>
            <a:ext cx="2636837" cy="3079750"/>
            <a:chOff x="9922" y="554"/>
            <a:chExt cx="4152" cy="4850"/>
          </a:xfrm>
        </p:grpSpPr>
        <p:grpSp>
          <p:nvGrpSpPr>
            <p:cNvPr id="40963" name="组合 2"/>
            <p:cNvGrpSpPr/>
            <p:nvPr/>
          </p:nvGrpSpPr>
          <p:grpSpPr>
            <a:xfrm>
              <a:off x="9922" y="554"/>
              <a:ext cx="4152" cy="4850"/>
              <a:chOff x="9357" y="1684"/>
              <a:chExt cx="4152" cy="4850"/>
            </a:xfrm>
          </p:grpSpPr>
          <p:grpSp>
            <p:nvGrpSpPr>
              <p:cNvPr id="40964" name="组合 21"/>
              <p:cNvGrpSpPr/>
              <p:nvPr/>
            </p:nvGrpSpPr>
            <p:grpSpPr>
              <a:xfrm>
                <a:off x="9357" y="1683"/>
                <a:ext cx="4151" cy="4510"/>
                <a:chOff x="10164" y="497"/>
                <a:chExt cx="4603" cy="6318"/>
              </a:xfrm>
            </p:grpSpPr>
            <p:cxnSp>
              <p:nvCxnSpPr>
                <p:cNvPr id="40965" name="直接连接符 1"/>
                <p:cNvCxnSpPr/>
                <p:nvPr/>
              </p:nvCxnSpPr>
              <p:spPr>
                <a:xfrm>
                  <a:off x="11111" y="3852"/>
                  <a:ext cx="312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66" name="直接连接符 6"/>
                <p:cNvCxnSpPr/>
                <p:nvPr/>
              </p:nvCxnSpPr>
              <p:spPr>
                <a:xfrm flipV="1">
                  <a:off x="11137" y="871"/>
                  <a:ext cx="6" cy="301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67" name="直接连接符 7"/>
                <p:cNvCxnSpPr/>
                <p:nvPr/>
              </p:nvCxnSpPr>
              <p:spPr>
                <a:xfrm>
                  <a:off x="11137" y="3866"/>
                  <a:ext cx="2921" cy="136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68" name="直接连接符 8"/>
                <p:cNvCxnSpPr/>
                <p:nvPr/>
              </p:nvCxnSpPr>
              <p:spPr>
                <a:xfrm flipH="1">
                  <a:off x="10164" y="3854"/>
                  <a:ext cx="987" cy="296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40969" name="文本框 9"/>
                <p:cNvSpPr txBox="1"/>
                <p:nvPr/>
              </p:nvSpPr>
              <p:spPr>
                <a:xfrm>
                  <a:off x="10852" y="3926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O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70" name="文本框 11"/>
                <p:cNvSpPr txBox="1"/>
                <p:nvPr/>
              </p:nvSpPr>
              <p:spPr>
                <a:xfrm>
                  <a:off x="10371" y="497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 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71" name="文本框 12"/>
                <p:cNvSpPr txBox="1"/>
                <p:nvPr/>
              </p:nvSpPr>
              <p:spPr>
                <a:xfrm>
                  <a:off x="13522" y="5068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72" name="文本框 13"/>
                <p:cNvSpPr txBox="1"/>
                <p:nvPr/>
              </p:nvSpPr>
              <p:spPr>
                <a:xfrm>
                  <a:off x="14027" y="3704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0973" name="文本框 12"/>
              <p:cNvSpPr txBox="1"/>
              <p:nvPr/>
            </p:nvSpPr>
            <p:spPr>
              <a:xfrm>
                <a:off x="9535" y="5711"/>
                <a:ext cx="66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974" name="文本框 14"/>
            <p:cNvSpPr txBox="1"/>
            <p:nvPr/>
          </p:nvSpPr>
          <p:spPr>
            <a:xfrm>
              <a:off x="11312" y="4572"/>
              <a:ext cx="14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latin typeface="黑体" panose="02010600030101010101" pitchFamily="2" charset="-122"/>
                  <a:ea typeface="黑体" panose="02010600030101010101" pitchFamily="2" charset="-122"/>
                </a:rPr>
                <a:t>图③</a:t>
              </a:r>
              <a:endParaRPr lang="zh-CN" altLang="en-US" sz="28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83325" y="3492500"/>
            <a:ext cx="2636838" cy="3011488"/>
            <a:chOff x="9896" y="5387"/>
            <a:chExt cx="4152" cy="4742"/>
          </a:xfrm>
        </p:grpSpPr>
        <p:grpSp>
          <p:nvGrpSpPr>
            <p:cNvPr id="40976" name="组合 3"/>
            <p:cNvGrpSpPr/>
            <p:nvPr/>
          </p:nvGrpSpPr>
          <p:grpSpPr>
            <a:xfrm>
              <a:off x="9896" y="5387"/>
              <a:ext cx="4152" cy="4741"/>
              <a:chOff x="9357" y="1684"/>
              <a:chExt cx="4152" cy="4741"/>
            </a:xfrm>
          </p:grpSpPr>
          <p:grpSp>
            <p:nvGrpSpPr>
              <p:cNvPr id="40977" name="组合 21"/>
              <p:cNvGrpSpPr/>
              <p:nvPr/>
            </p:nvGrpSpPr>
            <p:grpSpPr>
              <a:xfrm>
                <a:off x="9357" y="1684"/>
                <a:ext cx="4152" cy="4741"/>
                <a:chOff x="10164" y="497"/>
                <a:chExt cx="4603" cy="6641"/>
              </a:xfrm>
            </p:grpSpPr>
            <p:cxnSp>
              <p:nvCxnSpPr>
                <p:cNvPr id="40978" name="直接连接符 1"/>
                <p:cNvCxnSpPr/>
                <p:nvPr/>
              </p:nvCxnSpPr>
              <p:spPr>
                <a:xfrm>
                  <a:off x="11111" y="3852"/>
                  <a:ext cx="312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79" name="直接连接符 6"/>
                <p:cNvCxnSpPr/>
                <p:nvPr/>
              </p:nvCxnSpPr>
              <p:spPr>
                <a:xfrm flipV="1">
                  <a:off x="11137" y="871"/>
                  <a:ext cx="6" cy="301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80" name="直接连接符 7"/>
                <p:cNvCxnSpPr/>
                <p:nvPr/>
              </p:nvCxnSpPr>
              <p:spPr>
                <a:xfrm>
                  <a:off x="11137" y="3866"/>
                  <a:ext cx="2921" cy="136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81" name="直接连接符 8"/>
                <p:cNvCxnSpPr/>
                <p:nvPr/>
              </p:nvCxnSpPr>
              <p:spPr>
                <a:xfrm flipH="1">
                  <a:off x="10164" y="3854"/>
                  <a:ext cx="987" cy="296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40982" name="文本框 9"/>
                <p:cNvSpPr txBox="1"/>
                <p:nvPr/>
              </p:nvSpPr>
              <p:spPr>
                <a:xfrm>
                  <a:off x="10852" y="3926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O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83" name="文本框 11"/>
                <p:cNvSpPr txBox="1"/>
                <p:nvPr/>
              </p:nvSpPr>
              <p:spPr>
                <a:xfrm>
                  <a:off x="10371" y="497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 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84" name="文本框 12"/>
                <p:cNvSpPr txBox="1"/>
                <p:nvPr/>
              </p:nvSpPr>
              <p:spPr>
                <a:xfrm>
                  <a:off x="10193" y="5987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985" name="文本框 13"/>
                <p:cNvSpPr txBox="1"/>
                <p:nvPr/>
              </p:nvSpPr>
              <p:spPr>
                <a:xfrm>
                  <a:off x="14027" y="3704"/>
                  <a:ext cx="740" cy="11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 lvl="0" indent="0"/>
                  <a:r>
                    <a:rPr lang="en-US" altLang="zh-CN" sz="28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 </a:t>
                  </a:r>
                  <a:r>
                    <a:rPr lang="en-US" altLang="zh-CN">
                      <a:latin typeface="Arial" panose="020B0604020202020204" pitchFamily="34" charset="0"/>
                      <a:ea typeface="宋体" panose="02010600030101010101" pitchFamily="2" charset="-122"/>
                    </a:rPr>
                    <a:t> </a:t>
                  </a:r>
                  <a:endParaRPr lang="en-US" altLang="zh-CN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0986" name="文本框 12"/>
              <p:cNvSpPr txBox="1"/>
              <p:nvPr/>
            </p:nvSpPr>
            <p:spPr>
              <a:xfrm>
                <a:off x="12284" y="4921"/>
                <a:ext cx="66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987" name="文本框 15"/>
            <p:cNvSpPr txBox="1"/>
            <p:nvPr/>
          </p:nvSpPr>
          <p:spPr>
            <a:xfrm>
              <a:off x="11323" y="9307"/>
              <a:ext cx="14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zh-CN" altLang="en-US" sz="2800">
                  <a:latin typeface="黑体" panose="02010600030101010101" pitchFamily="2" charset="-122"/>
                  <a:ea typeface="黑体" panose="02010600030101010101" pitchFamily="2" charset="-122"/>
                </a:rPr>
                <a:t>图④</a:t>
              </a:r>
              <a:endParaRPr lang="zh-CN" altLang="en-US" sz="28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93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937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937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937">
                                            <p:txEl>
                                              <p:charRg st="54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6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937">
                                            <p:txEl>
                                              <p:charRg st="6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8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937">
                                            <p:txEl>
                                              <p:charRg st="87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99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937">
                                            <p:txEl>
                                              <p:charRg st="99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11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937">
                                            <p:txEl>
                                              <p:charRg st="117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charRg st="134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937">
                                            <p:txEl>
                                              <p:charRg st="134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1"/>
          <p:cNvSpPr txBox="1"/>
          <p:nvPr/>
        </p:nvSpPr>
        <p:spPr>
          <a:xfrm>
            <a:off x="254000" y="1371600"/>
            <a:ext cx="8675688" cy="1483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10.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如图，直线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CD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相交于点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O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，OA平分∠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EOC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．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     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若∠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EOC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=70°，求∠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的度数；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5299" name="组合 3"/>
          <p:cNvGrpSpPr/>
          <p:nvPr/>
        </p:nvGrpSpPr>
        <p:grpSpPr>
          <a:xfrm>
            <a:off x="5451475" y="3810000"/>
            <a:ext cx="2903538" cy="2281238"/>
            <a:chOff x="1404" y="5031"/>
            <a:chExt cx="7008" cy="5503"/>
          </a:xfrm>
        </p:grpSpPr>
        <p:grpSp>
          <p:nvGrpSpPr>
            <p:cNvPr id="55300" name="组合 21"/>
            <p:cNvGrpSpPr/>
            <p:nvPr/>
          </p:nvGrpSpPr>
          <p:grpSpPr>
            <a:xfrm>
              <a:off x="1404" y="5550"/>
              <a:ext cx="7008" cy="4983"/>
              <a:chOff x="7710" y="1596"/>
              <a:chExt cx="7008" cy="4985"/>
            </a:xfrm>
          </p:grpSpPr>
          <p:cxnSp>
            <p:nvCxnSpPr>
              <p:cNvPr id="55301" name="直接连接符 1"/>
              <p:cNvCxnSpPr/>
              <p:nvPr/>
            </p:nvCxnSpPr>
            <p:spPr>
              <a:xfrm>
                <a:off x="8207" y="3831"/>
                <a:ext cx="603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302" name="直接连接符 6"/>
              <p:cNvCxnSpPr/>
              <p:nvPr/>
            </p:nvCxnSpPr>
            <p:spPr>
              <a:xfrm flipH="1" flipV="1">
                <a:off x="8438" y="1968"/>
                <a:ext cx="2670" cy="18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303" name="直接连接符 8"/>
              <p:cNvCxnSpPr/>
              <p:nvPr/>
            </p:nvCxnSpPr>
            <p:spPr>
              <a:xfrm flipV="1">
                <a:off x="8661" y="2072"/>
                <a:ext cx="5115" cy="340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304" name="文本框 9"/>
              <p:cNvSpPr txBox="1"/>
              <p:nvPr/>
            </p:nvSpPr>
            <p:spPr>
              <a:xfrm>
                <a:off x="10727" y="3768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05" name="文本框 11"/>
              <p:cNvSpPr txBox="1"/>
              <p:nvPr/>
            </p:nvSpPr>
            <p:spPr>
              <a:xfrm>
                <a:off x="7710" y="3630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06" name="文本框 12"/>
              <p:cNvSpPr txBox="1"/>
              <p:nvPr/>
            </p:nvSpPr>
            <p:spPr>
              <a:xfrm>
                <a:off x="8520" y="5322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07" name="文本框 13"/>
              <p:cNvSpPr txBox="1"/>
              <p:nvPr/>
            </p:nvSpPr>
            <p:spPr>
              <a:xfrm>
                <a:off x="13978" y="3698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08" name="文本框 14"/>
              <p:cNvSpPr txBox="1"/>
              <p:nvPr/>
            </p:nvSpPr>
            <p:spPr>
              <a:xfrm>
                <a:off x="13662" y="1596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5309" name="文本框 14"/>
            <p:cNvSpPr txBox="1"/>
            <p:nvPr/>
          </p:nvSpPr>
          <p:spPr>
            <a:xfrm>
              <a:off x="2530" y="5031"/>
              <a:ext cx="740" cy="1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0735" y="4025265"/>
            <a:ext cx="6289040" cy="1705610"/>
            <a:chOff x="285" y="5851"/>
            <a:chExt cx="9904" cy="2686"/>
          </a:xfrm>
        </p:grpSpPr>
        <p:sp>
          <p:nvSpPr>
            <p:cNvPr id="51202" name="文本框 2"/>
            <p:cNvSpPr txBox="1"/>
            <p:nvPr/>
          </p:nvSpPr>
          <p:spPr>
            <a:xfrm>
              <a:off x="285" y="6160"/>
              <a:ext cx="9905" cy="2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>
                <a:lnSpc>
                  <a:spcPts val="38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   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∴∠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AOC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=    ∠</a:t>
              </a:r>
              <a:r>
                <a:rPr lang="zh-CN" altLang="en-US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EOC</a:t>
              </a:r>
              <a:endPara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        =    ×70°=35°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.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55310" name="对象 10"/>
            <p:cNvGraphicFramePr>
              <a:graphicFrameLocks noChangeAspect="1"/>
            </p:cNvGraphicFramePr>
            <p:nvPr/>
          </p:nvGraphicFramePr>
          <p:xfrm>
            <a:off x="4049" y="5851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49" y="5851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311" name="对象 10"/>
            <p:cNvGraphicFramePr>
              <a:graphicFrameLocks noChangeAspect="1"/>
            </p:cNvGraphicFramePr>
            <p:nvPr/>
          </p:nvGraphicFramePr>
          <p:xfrm>
            <a:off x="2079" y="7089"/>
            <a:ext cx="548" cy="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79" y="7089"/>
                          <a:ext cx="548" cy="1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5" name="组合 30734"/>
          <p:cNvGrpSpPr/>
          <p:nvPr/>
        </p:nvGrpSpPr>
        <p:grpSpPr>
          <a:xfrm>
            <a:off x="234633" y="609283"/>
            <a:ext cx="1878012" cy="576262"/>
            <a:chOff x="216" y="3339"/>
            <a:chExt cx="1183" cy="363"/>
          </a:xfrm>
        </p:grpSpPr>
        <p:grpSp>
          <p:nvGrpSpPr>
            <p:cNvPr id="1331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331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0" name="TextBox 55"/>
            <p:cNvSpPr txBox="1"/>
            <p:nvPr/>
          </p:nvSpPr>
          <p:spPr>
            <a:xfrm>
              <a:off x="394" y="3362"/>
              <a:ext cx="89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2000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000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39775" y="2423795"/>
            <a:ext cx="52793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∵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直线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相交于点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2210" y="2941955"/>
            <a:ext cx="5298440" cy="574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ts val="38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BOD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=180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AOD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2210" y="3515995"/>
            <a:ext cx="314579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∵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OA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平分∠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EOC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1720" y="5843270"/>
            <a:ext cx="3856990" cy="574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indent="0" algn="l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BOD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AOC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=35°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/>
      <p:bldP spid="2" grpId="0"/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1"/>
          <p:cNvSpPr txBox="1"/>
          <p:nvPr/>
        </p:nvSpPr>
        <p:spPr>
          <a:xfrm>
            <a:off x="538163" y="793750"/>
            <a:ext cx="8231187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若∠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EOC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: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EOD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=2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: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3，求∠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0030101010101" pitchFamily="2" charset="-122"/>
              </a:rPr>
              <a:t>BOD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的度数．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1202" name="文本框 2"/>
          <p:cNvSpPr txBox="1"/>
          <p:nvPr/>
        </p:nvSpPr>
        <p:spPr>
          <a:xfrm>
            <a:off x="508000" y="1649413"/>
            <a:ext cx="7899400" cy="4078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解：设∠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EOC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°∠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EOD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=3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由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EOC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EOD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=180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°得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+3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=180°，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解得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36°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38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EOC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°=72°，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∴∠AOC=    ∠EOC=   ×72°=36°，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8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∠BOD=∠AOC=36°．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56323" name="组合 3"/>
          <p:cNvGrpSpPr/>
          <p:nvPr/>
        </p:nvGrpSpPr>
        <p:grpSpPr>
          <a:xfrm>
            <a:off x="5810250" y="1728788"/>
            <a:ext cx="2903538" cy="2281237"/>
            <a:chOff x="1404" y="5031"/>
            <a:chExt cx="7008" cy="5504"/>
          </a:xfrm>
        </p:grpSpPr>
        <p:grpSp>
          <p:nvGrpSpPr>
            <p:cNvPr id="56324" name="组合 21"/>
            <p:cNvGrpSpPr/>
            <p:nvPr/>
          </p:nvGrpSpPr>
          <p:grpSpPr>
            <a:xfrm>
              <a:off x="1404" y="5551"/>
              <a:ext cx="7008" cy="4984"/>
              <a:chOff x="7710" y="1596"/>
              <a:chExt cx="7008" cy="4985"/>
            </a:xfrm>
          </p:grpSpPr>
          <p:cxnSp>
            <p:nvCxnSpPr>
              <p:cNvPr id="56325" name="直接连接符 1"/>
              <p:cNvCxnSpPr/>
              <p:nvPr/>
            </p:nvCxnSpPr>
            <p:spPr>
              <a:xfrm>
                <a:off x="8207" y="3831"/>
                <a:ext cx="603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326" name="直接连接符 6"/>
              <p:cNvCxnSpPr/>
              <p:nvPr/>
            </p:nvCxnSpPr>
            <p:spPr>
              <a:xfrm flipH="1" flipV="1">
                <a:off x="8438" y="1968"/>
                <a:ext cx="2670" cy="18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327" name="直接连接符 8"/>
              <p:cNvCxnSpPr/>
              <p:nvPr/>
            </p:nvCxnSpPr>
            <p:spPr>
              <a:xfrm flipV="1">
                <a:off x="8661" y="2072"/>
                <a:ext cx="5115" cy="340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328" name="文本框 9"/>
              <p:cNvSpPr txBox="1"/>
              <p:nvPr/>
            </p:nvSpPr>
            <p:spPr>
              <a:xfrm>
                <a:off x="10727" y="3768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329" name="文本框 11"/>
              <p:cNvSpPr txBox="1"/>
              <p:nvPr/>
            </p:nvSpPr>
            <p:spPr>
              <a:xfrm>
                <a:off x="7710" y="3630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A 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330" name="文本框 12"/>
              <p:cNvSpPr txBox="1"/>
              <p:nvPr/>
            </p:nvSpPr>
            <p:spPr>
              <a:xfrm>
                <a:off x="8520" y="5322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331" name="文本框 13"/>
              <p:cNvSpPr txBox="1"/>
              <p:nvPr/>
            </p:nvSpPr>
            <p:spPr>
              <a:xfrm>
                <a:off x="13978" y="3698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B 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332" name="文本框 14"/>
              <p:cNvSpPr txBox="1"/>
              <p:nvPr/>
            </p:nvSpPr>
            <p:spPr>
              <a:xfrm>
                <a:off x="13662" y="1596"/>
                <a:ext cx="740" cy="1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2800" i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6333" name="文本框 14"/>
            <p:cNvSpPr txBox="1"/>
            <p:nvPr/>
          </p:nvSpPr>
          <p:spPr>
            <a:xfrm>
              <a:off x="2530" y="5031"/>
              <a:ext cx="740" cy="12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56334" name="对象 10"/>
          <p:cNvGraphicFramePr>
            <a:graphicFrameLocks noChangeAspect="1"/>
          </p:cNvGraphicFramePr>
          <p:nvPr/>
        </p:nvGraphicFramePr>
        <p:xfrm>
          <a:off x="3040063" y="4114800"/>
          <a:ext cx="347662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" imgW="152400" imgH="393700" progId="Equation.DSMT4">
                  <p:embed/>
                </p:oleObj>
              </mc:Choice>
              <mc:Fallback>
                <p:oleObj name="" r:id="rId1" imgW="152400" imgH="393700" progId="Equation.DSMT4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0063" y="4114800"/>
                        <a:ext cx="347662" cy="919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5" name="对象 10"/>
          <p:cNvGraphicFramePr>
            <a:graphicFrameLocks noChangeAspect="1"/>
          </p:cNvGraphicFramePr>
          <p:nvPr/>
        </p:nvGraphicFramePr>
        <p:xfrm>
          <a:off x="4592638" y="4113213"/>
          <a:ext cx="34766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92638" y="4113213"/>
                        <a:ext cx="347662" cy="91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047750" y="4149725"/>
            <a:ext cx="6169025" cy="193833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charRg st="6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charRg st="86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"/>
          <p:cNvSpPr txBox="1"/>
          <p:nvPr/>
        </p:nvSpPr>
        <p:spPr>
          <a:xfrm>
            <a:off x="355600" y="641350"/>
            <a:ext cx="9307513" cy="2631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>
              <a:lnSpc>
                <a:spcPts val="4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11.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一只蚂蚁从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0030101010101" pitchFamily="2" charset="-122"/>
              </a:rPr>
              <a:t>O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点出发，沿东北方向爬行 2.5 cm，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eaLnBrk="0" hangingPunct="0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碰到障碍物 </a:t>
            </a:r>
            <a:r>
              <a:rPr lang="en-US" altLang="zh-CN" sz="2800" i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后，折向北偏西60°方向爬行3 cm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eaLnBrk="0" hangingPunct="0">
              <a:lnSpc>
                <a:spcPts val="4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到 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eaLnBrk="0" hangingPunct="0">
              <a:lnSpc>
                <a:spcPts val="4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画出蚂蚁的爬行路线；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eaLnBrk="0" hangingPunct="0">
              <a:lnSpc>
                <a:spcPts val="4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求出∠</a:t>
            </a:r>
            <a:r>
              <a:rPr lang="zh-CN" altLang="en-US" sz="2800" i="1" dirty="0">
                <a:latin typeface="Times New Roman" panose="02020603050405020304" pitchFamily="18" charset="0"/>
                <a:ea typeface="黑体" panose="02010600030101010101" pitchFamily="2" charset="-122"/>
              </a:rPr>
              <a:t>OBC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的度数.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7346" name="直接连接符 33796"/>
          <p:cNvSpPr/>
          <p:nvPr/>
        </p:nvSpPr>
        <p:spPr>
          <a:xfrm>
            <a:off x="4659313" y="5367338"/>
            <a:ext cx="277018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347" name="直接连接符 33797"/>
          <p:cNvSpPr/>
          <p:nvPr/>
        </p:nvSpPr>
        <p:spPr>
          <a:xfrm>
            <a:off x="6051550" y="4162425"/>
            <a:ext cx="0" cy="239077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348" name="文本框 33798"/>
          <p:cNvSpPr txBox="1"/>
          <p:nvPr/>
        </p:nvSpPr>
        <p:spPr>
          <a:xfrm>
            <a:off x="5753100" y="3660775"/>
            <a:ext cx="7207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北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7349" name="文本框 33801"/>
          <p:cNvSpPr txBox="1"/>
          <p:nvPr/>
        </p:nvSpPr>
        <p:spPr>
          <a:xfrm>
            <a:off x="6042025" y="5362575"/>
            <a:ext cx="18002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i="1">
                <a:latin typeface="Times New Roman" panose="02020603050405020304" pitchFamily="18" charset="0"/>
                <a:ea typeface="楷体_GB2312" panose="02010609030101010101" pitchFamily="49" charset="-122"/>
              </a:rPr>
              <a:t>O</a:t>
            </a:r>
            <a:endParaRPr lang="en-US" altLang="zh-CN" sz="2800" i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2237" name="直接连接符 33802"/>
          <p:cNvSpPr/>
          <p:nvPr/>
        </p:nvSpPr>
        <p:spPr>
          <a:xfrm flipV="1">
            <a:off x="6051550" y="3876675"/>
            <a:ext cx="1323975" cy="149066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2238" name="组合 33803"/>
          <p:cNvGrpSpPr/>
          <p:nvPr/>
        </p:nvGrpSpPr>
        <p:grpSpPr>
          <a:xfrm>
            <a:off x="6657975" y="3157538"/>
            <a:ext cx="1447800" cy="1416050"/>
            <a:chOff x="-180" y="-172"/>
            <a:chExt cx="912" cy="892"/>
          </a:xfrm>
        </p:grpSpPr>
        <p:sp>
          <p:nvSpPr>
            <p:cNvPr id="57352" name="直接连接符 33804"/>
            <p:cNvSpPr/>
            <p:nvPr/>
          </p:nvSpPr>
          <p:spPr>
            <a:xfrm>
              <a:off x="-180" y="273"/>
              <a:ext cx="912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3" name="直接连接符 33805"/>
            <p:cNvSpPr/>
            <p:nvPr/>
          </p:nvSpPr>
          <p:spPr>
            <a:xfrm>
              <a:off x="272" y="-172"/>
              <a:ext cx="0" cy="89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2241" name="直接连接符 33806"/>
          <p:cNvSpPr/>
          <p:nvPr/>
        </p:nvSpPr>
        <p:spPr>
          <a:xfrm flipH="1" flipV="1">
            <a:off x="5607050" y="2651125"/>
            <a:ext cx="1765300" cy="120491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244" name="文本框 33809"/>
          <p:cNvSpPr txBox="1"/>
          <p:nvPr/>
        </p:nvSpPr>
        <p:spPr>
          <a:xfrm>
            <a:off x="7418388" y="3876675"/>
            <a:ext cx="12239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i="1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800" i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2245" name="文本框 33810"/>
          <p:cNvSpPr txBox="1"/>
          <p:nvPr/>
        </p:nvSpPr>
        <p:spPr>
          <a:xfrm>
            <a:off x="6561138" y="4622800"/>
            <a:ext cx="15113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隶书" panose="02010509060101010101" pitchFamily="49" charset="-122"/>
              </a:rPr>
              <a:t>2.5 cm</a:t>
            </a:r>
            <a:endParaRPr lang="en-US" altLang="zh-CN" sz="28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2249" name="文本框 33814"/>
          <p:cNvSpPr txBox="1"/>
          <p:nvPr/>
        </p:nvSpPr>
        <p:spPr>
          <a:xfrm>
            <a:off x="4962525" y="2393950"/>
            <a:ext cx="10795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i="1">
                <a:latin typeface="Times New Roman" panose="02020603050405020304" pitchFamily="18" charset="0"/>
                <a:ea typeface="隶书" panose="02010509060101010101" pitchFamily="49" charset="-122"/>
              </a:rPr>
              <a:t>C</a:t>
            </a:r>
            <a:endParaRPr lang="en-US" altLang="zh-CN" sz="2800" i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2250" name="文本框 33815"/>
          <p:cNvSpPr txBox="1"/>
          <p:nvPr/>
        </p:nvSpPr>
        <p:spPr>
          <a:xfrm>
            <a:off x="5699125" y="3097213"/>
            <a:ext cx="108108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隶书" panose="02010509060101010101" pitchFamily="49" charset="-122"/>
              </a:rPr>
              <a:t>3 cm</a:t>
            </a:r>
            <a:endParaRPr lang="en-US" altLang="zh-CN" sz="28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2251" name="文本框 33816"/>
          <p:cNvSpPr txBox="1"/>
          <p:nvPr/>
        </p:nvSpPr>
        <p:spPr>
          <a:xfrm>
            <a:off x="6735763" y="3054350"/>
            <a:ext cx="15113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隶书" panose="02010509060101010101" pitchFamily="49" charset="-122"/>
              </a:rPr>
              <a:t>60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endParaRPr lang="en-US" altLang="zh-CN" sz="280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弧形 1"/>
          <p:cNvSpPr/>
          <p:nvPr/>
        </p:nvSpPr>
        <p:spPr>
          <a:xfrm rot="-1320000">
            <a:off x="5908675" y="4833938"/>
            <a:ext cx="504825" cy="504825"/>
          </a:xfrm>
          <a:custGeom>
            <a:avLst/>
            <a:gdLst/>
            <a:ahLst/>
            <a:cxnLst>
              <a:cxn ang="10800000">
                <a:pos x="252094" y="0"/>
              </a:cxn>
              <a:cxn ang="8100000">
                <a:pos x="252095" y="252095"/>
              </a:cxn>
              <a:cxn ang="5400000">
                <a:pos x="504190" y="252095"/>
              </a:cxn>
            </a:cxnLst>
            <a:pathLst>
              <a:path w="504190" h="504190" stroke="0">
                <a:moveTo>
                  <a:pt x="252094" y="0"/>
                </a:moveTo>
                <a:cubicBezTo>
                  <a:pt x="391322" y="0"/>
                  <a:pt x="504189" y="112867"/>
                  <a:pt x="504189" y="252095"/>
                </a:cubicBezTo>
                <a:lnTo>
                  <a:pt x="252095" y="252095"/>
                </a:lnTo>
                <a:close/>
              </a:path>
              <a:path w="504190" h="504190" fill="none">
                <a:moveTo>
                  <a:pt x="252094" y="0"/>
                </a:moveTo>
                <a:cubicBezTo>
                  <a:pt x="391322" y="0"/>
                  <a:pt x="504189" y="112867"/>
                  <a:pt x="504189" y="252095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文本框 33810"/>
          <p:cNvSpPr txBox="1"/>
          <p:nvPr/>
        </p:nvSpPr>
        <p:spPr>
          <a:xfrm>
            <a:off x="6053138" y="4387850"/>
            <a:ext cx="9001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隶书" panose="02010509060101010101" pitchFamily="49" charset="-122"/>
              </a:rPr>
              <a:t>45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°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弧形 3"/>
          <p:cNvSpPr/>
          <p:nvPr/>
        </p:nvSpPr>
        <p:spPr>
          <a:xfrm rot="1320000" flipH="1">
            <a:off x="7027863" y="3473450"/>
            <a:ext cx="503237" cy="504825"/>
          </a:xfrm>
          <a:custGeom>
            <a:avLst/>
            <a:gdLst/>
            <a:ahLst/>
            <a:cxnLst>
              <a:cxn ang="10800000">
                <a:pos x="252094" y="0"/>
              </a:cxn>
              <a:cxn ang="8100000">
                <a:pos x="252095" y="252095"/>
              </a:cxn>
              <a:cxn ang="5400000">
                <a:pos x="504190" y="252095"/>
              </a:cxn>
            </a:cxnLst>
            <a:pathLst>
              <a:path w="504190" h="504190" stroke="0">
                <a:moveTo>
                  <a:pt x="252094" y="0"/>
                </a:moveTo>
                <a:cubicBezTo>
                  <a:pt x="391322" y="0"/>
                  <a:pt x="504189" y="112867"/>
                  <a:pt x="504189" y="252095"/>
                </a:cubicBezTo>
                <a:lnTo>
                  <a:pt x="252095" y="252095"/>
                </a:lnTo>
                <a:close/>
              </a:path>
              <a:path w="504190" h="504190" fill="none">
                <a:moveTo>
                  <a:pt x="252094" y="0"/>
                </a:moveTo>
                <a:cubicBezTo>
                  <a:pt x="391322" y="0"/>
                  <a:pt x="504189" y="112867"/>
                  <a:pt x="504189" y="252095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62600" y="2601913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413" y="3451225"/>
            <a:ext cx="3624262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(1)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如图所示；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     (2)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OBC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=75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charRg st="12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52245" grpId="0"/>
      <p:bldP spid="52244" grpId="0"/>
      <p:bldP spid="4" grpId="0" bldLvl="0" animBg="1"/>
      <p:bldP spid="52251" grpId="0"/>
      <p:bldP spid="52250" grpId="0"/>
      <p:bldP spid="5" grpId="0" animBg="1"/>
      <p:bldP spid="5224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260985" y="1348740"/>
            <a:ext cx="504825" cy="1798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几何图形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889635" y="1125855"/>
            <a:ext cx="312420" cy="2021205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26515" y="919480"/>
            <a:ext cx="1654810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立体图形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02055" y="3016250"/>
            <a:ext cx="1645285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平面图形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3072130" y="1104265"/>
            <a:ext cx="2867660" cy="2159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8" name="直接箭头连接符 27"/>
          <p:cNvCxnSpPr/>
          <p:nvPr/>
        </p:nvCxnSpPr>
        <p:spPr>
          <a:xfrm flipH="1">
            <a:off x="3090545" y="1270000"/>
            <a:ext cx="2777490" cy="1079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0" name="文本框 29"/>
          <p:cNvSpPr txBox="1"/>
          <p:nvPr/>
        </p:nvSpPr>
        <p:spPr>
          <a:xfrm>
            <a:off x="3090545" y="729615"/>
            <a:ext cx="2468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latin typeface="黑体" panose="02010600030101010101" pitchFamily="2" charset="-122"/>
                <a:ea typeface="黑体" panose="02010600030101010101" pitchFamily="2" charset="-122"/>
              </a:rPr>
              <a:t>展开或从不同方向看</a:t>
            </a:r>
            <a:endParaRPr lang="zh-CN" altLang="en-US" sz="20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5545" y="1280795"/>
            <a:ext cx="1198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latin typeface="黑体" panose="02010600030101010101" pitchFamily="2" charset="-122"/>
                <a:ea typeface="黑体" panose="02010600030101010101" pitchFamily="2" charset="-122"/>
              </a:rPr>
              <a:t>面动成体</a:t>
            </a:r>
            <a:endParaRPr lang="zh-CN" altLang="en-US" sz="20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995035" y="910590"/>
            <a:ext cx="1654810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平面图形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2847340" y="1821815"/>
            <a:ext cx="567055" cy="290703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54705" y="1898650"/>
            <a:ext cx="2043430" cy="944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直线、射线、线段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02660" y="4368800"/>
            <a:ext cx="513080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角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5504180" y="1532255"/>
            <a:ext cx="435610" cy="211328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95035" y="1532255"/>
            <a:ext cx="1910715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表示方法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95035" y="2197735"/>
            <a:ext cx="2165985" cy="944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线段长短的比较与计算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95035" y="3279140"/>
            <a:ext cx="2319655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两个基本事实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02650" y="2202180"/>
            <a:ext cx="513080" cy="944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中点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8255000" y="2627630"/>
            <a:ext cx="247650" cy="2159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4119245" y="3935095"/>
            <a:ext cx="410845" cy="196850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20260" y="3863340"/>
            <a:ext cx="1910715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表示方法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530725" y="4642485"/>
            <a:ext cx="2754630" cy="944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角的度量、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比较与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计算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30090" y="5648325"/>
            <a:ext cx="2234565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余角和补角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96835" y="4481830"/>
            <a:ext cx="1086485" cy="944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角平分线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7449185" y="4907280"/>
            <a:ext cx="247650" cy="2159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右箭头 48"/>
          <p:cNvSpPr/>
          <p:nvPr/>
        </p:nvSpPr>
        <p:spPr>
          <a:xfrm>
            <a:off x="6826885" y="5799455"/>
            <a:ext cx="247650" cy="2159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74535" y="5648325"/>
            <a:ext cx="2025650" cy="51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概念、性质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矩形 80"/>
          <p:cNvSpPr>
            <a:spLocks noChangeArrowheads="1"/>
          </p:cNvSpPr>
          <p:nvPr/>
        </p:nvSpPr>
        <p:spPr bwMode="auto"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方正姚体" panose="02010601030101010101" pitchFamily="2" charset="-122"/>
                <a:cs typeface="+mn-cs"/>
              </a:rPr>
              <a:t>课堂小结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4" grpId="0" animBg="1"/>
      <p:bldP spid="25" grpId="0" animBg="1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3" name="TextBox 16"/>
          <p:cNvSpPr txBox="1"/>
          <p:nvPr/>
        </p:nvSpPr>
        <p:spPr>
          <a:xfrm>
            <a:off x="1000125" y="2428875"/>
            <a:ext cx="63579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dirty="0">
                <a:latin typeface="黑体" panose="02010600030101010101" pitchFamily="2" charset="-122"/>
                <a:ea typeface="黑体" panose="02010600030101010101" pitchFamily="2" charset="-122"/>
              </a:rPr>
              <a:t>见章末练习</a:t>
            </a:r>
            <a:endParaRPr lang="zh-CN" altLang="en-US" sz="3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9394" name="文本框 4103"/>
          <p:cNvSpPr txBox="1"/>
          <p:nvPr/>
        </p:nvSpPr>
        <p:spPr>
          <a:xfrm>
            <a:off x="71438" y="44450"/>
            <a:ext cx="1295400" cy="40322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269999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课后作业</a:t>
            </a:r>
            <a:endParaRPr lang="zh-CN" altLang="en-US" sz="2000" b="1" dirty="0">
              <a:solidFill>
                <a:srgbClr val="269999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5"/>
          <p:cNvSpPr txBox="1"/>
          <p:nvPr/>
        </p:nvSpPr>
        <p:spPr>
          <a:xfrm>
            <a:off x="288925" y="550863"/>
            <a:ext cx="41179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二、直线、射线、线段</a:t>
            </a:r>
            <a:endParaRPr lang="zh-CN" altLang="en-US" sz="2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1081088" y="1138238"/>
            <a:ext cx="4259262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有关直线的基本事实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5794" name="Rectangle 18"/>
          <p:cNvSpPr/>
          <p:nvPr/>
        </p:nvSpPr>
        <p:spPr>
          <a:xfrm>
            <a:off x="1438275" y="1462088"/>
            <a:ext cx="6761163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经过两点有一条直线，并且只有一条直线</a:t>
            </a:r>
            <a:r>
              <a:rPr lang="en-US" altLang="zh-CN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00B0F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1122363" y="2222500"/>
            <a:ext cx="5081587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直线、射线、线段的区别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aphicFrame>
        <p:nvGraphicFramePr>
          <p:cNvPr id="13" name="Group 4"/>
          <p:cNvGraphicFramePr>
            <a:graphicFrameLocks noGrp="1"/>
          </p:cNvGraphicFramePr>
          <p:nvPr/>
        </p:nvGraphicFramePr>
        <p:xfrm>
          <a:off x="1243013" y="2806700"/>
          <a:ext cx="6543675" cy="3406775"/>
        </p:xfrm>
        <a:graphic>
          <a:graphicData uri="http://schemas.openxmlformats.org/drawingml/2006/table">
            <a:tbl>
              <a:tblPr/>
              <a:tblGrid>
                <a:gridCol w="996950"/>
                <a:gridCol w="1757680"/>
                <a:gridCol w="2049145"/>
                <a:gridCol w="1739900"/>
              </a:tblGrid>
              <a:tr h="83947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pitchFamily="2" charset="-122"/>
                        </a:rPr>
                        <a:t>类型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pitchFamily="2" charset="-122"/>
                        </a:rPr>
                        <a:t>线段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57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pitchFamily="2" charset="-122"/>
                        </a:rPr>
                        <a:t>射线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996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pitchFamily="2" charset="-122"/>
                        </a:rPr>
                        <a:t>直线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31"/>
          <p:cNvSpPr txBox="1"/>
          <p:nvPr/>
        </p:nvSpPr>
        <p:spPr>
          <a:xfrm>
            <a:off x="2174875" y="2968625"/>
            <a:ext cx="19113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端点个数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5" name="Text Box 32"/>
          <p:cNvSpPr txBox="1"/>
          <p:nvPr/>
        </p:nvSpPr>
        <p:spPr>
          <a:xfrm>
            <a:off x="2487613" y="3662363"/>
            <a:ext cx="12954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个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6" name="Text Box 33"/>
          <p:cNvSpPr txBox="1"/>
          <p:nvPr/>
        </p:nvSpPr>
        <p:spPr>
          <a:xfrm>
            <a:off x="3963988" y="3662363"/>
            <a:ext cx="21336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不能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延伸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7" name="Text Box 34"/>
          <p:cNvSpPr txBox="1"/>
          <p:nvPr/>
        </p:nvSpPr>
        <p:spPr>
          <a:xfrm>
            <a:off x="4106863" y="2978150"/>
            <a:ext cx="18002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延伸性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8" name="Text Box 35"/>
          <p:cNvSpPr txBox="1"/>
          <p:nvPr/>
        </p:nvSpPr>
        <p:spPr>
          <a:xfrm>
            <a:off x="5932488" y="2984500"/>
            <a:ext cx="20399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能否度量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9" name="Text Box 36"/>
          <p:cNvSpPr txBox="1"/>
          <p:nvPr/>
        </p:nvSpPr>
        <p:spPr>
          <a:xfrm>
            <a:off x="6062663" y="3662363"/>
            <a:ext cx="17526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可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度量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0" name="Text Box 37"/>
          <p:cNvSpPr txBox="1"/>
          <p:nvPr/>
        </p:nvSpPr>
        <p:spPr>
          <a:xfrm>
            <a:off x="2640013" y="4449763"/>
            <a:ext cx="9906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个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1" name="Text Box 38"/>
          <p:cNvSpPr txBox="1"/>
          <p:nvPr/>
        </p:nvSpPr>
        <p:spPr>
          <a:xfrm>
            <a:off x="3897313" y="4254500"/>
            <a:ext cx="2286000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向</a:t>
            </a: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一个方向</a:t>
            </a:r>
            <a:endParaRPr lang="zh-CN" altLang="en-US" sz="2800">
              <a:solidFill>
                <a:schemeClr val="hlink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ctr"/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无限延伸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2" name="Text Box 39"/>
          <p:cNvSpPr txBox="1"/>
          <p:nvPr/>
        </p:nvSpPr>
        <p:spPr>
          <a:xfrm>
            <a:off x="5878513" y="4462463"/>
            <a:ext cx="21336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不可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度量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3" name="Text Box 40"/>
          <p:cNvSpPr txBox="1"/>
          <p:nvPr/>
        </p:nvSpPr>
        <p:spPr>
          <a:xfrm>
            <a:off x="2028825" y="5467350"/>
            <a:ext cx="21336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无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端点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4" name="Text Box 41"/>
          <p:cNvSpPr txBox="1"/>
          <p:nvPr/>
        </p:nvSpPr>
        <p:spPr>
          <a:xfrm>
            <a:off x="3541713" y="5283200"/>
            <a:ext cx="297180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向</a:t>
            </a: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两个方向</a:t>
            </a:r>
            <a:endParaRPr lang="zh-CN" altLang="en-US" sz="2800">
              <a:solidFill>
                <a:schemeClr val="hlink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 algn="ctr"/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无限延伸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5" name="Text Box 42"/>
          <p:cNvSpPr txBox="1"/>
          <p:nvPr/>
        </p:nvSpPr>
        <p:spPr>
          <a:xfrm>
            <a:off x="5703888" y="5473700"/>
            <a:ext cx="24384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不可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度量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5794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17" name="Text Box 25"/>
          <p:cNvSpPr txBox="1"/>
          <p:nvPr/>
        </p:nvSpPr>
        <p:spPr>
          <a:xfrm>
            <a:off x="438150" y="577850"/>
            <a:ext cx="8520113" cy="1630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ts val="4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3.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基本作图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   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作一线段等于已知线段；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   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利用尺规作图作一条线段等于两条线段的和、差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38150" y="5297170"/>
            <a:ext cx="440213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有关线段的基本事实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2466" name="Text Box 2"/>
          <p:cNvSpPr txBox="1"/>
          <p:nvPr/>
        </p:nvSpPr>
        <p:spPr>
          <a:xfrm>
            <a:off x="4220845" y="5142548"/>
            <a:ext cx="3400425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两点之间，线段最短</a:t>
            </a:r>
            <a:r>
              <a:rPr lang="en-US" altLang="zh-CN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00B0F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447675" y="2347913"/>
            <a:ext cx="27035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线段的中点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8988" y="2832100"/>
            <a:ext cx="232886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2699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应用格式：</a:t>
            </a:r>
            <a:endParaRPr lang="zh-CN" altLang="en-US" sz="2800">
              <a:solidFill>
                <a:srgbClr val="2699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8198" name="组合 2"/>
          <p:cNvGrpSpPr/>
          <p:nvPr/>
        </p:nvGrpSpPr>
        <p:grpSpPr>
          <a:xfrm>
            <a:off x="790575" y="3243263"/>
            <a:ext cx="4514850" cy="1735137"/>
            <a:chOff x="1244" y="4881"/>
            <a:chExt cx="7112" cy="2732"/>
          </a:xfrm>
        </p:grpSpPr>
        <p:sp>
          <p:nvSpPr>
            <p:cNvPr id="8199" name="Rectangle 2"/>
            <p:cNvSpPr>
              <a:spLocks noGrp="1"/>
            </p:cNvSpPr>
            <p:nvPr/>
          </p:nvSpPr>
          <p:spPr>
            <a:xfrm>
              <a:off x="1243" y="4880"/>
              <a:ext cx="7112" cy="273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>
                <a:lnSpc>
                  <a:spcPct val="15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C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是线段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AB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的中点，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5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BC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   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AB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5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AB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2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2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BC.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8200" name="对象 19459"/>
            <p:cNvGraphicFramePr>
              <a:graphicFrameLocks noChangeAspect="1"/>
            </p:cNvGraphicFramePr>
            <p:nvPr/>
          </p:nvGraphicFramePr>
          <p:xfrm>
            <a:off x="4237" y="5798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237" y="5798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201" name="组合 1"/>
          <p:cNvGrpSpPr/>
          <p:nvPr/>
        </p:nvGrpSpPr>
        <p:grpSpPr>
          <a:xfrm>
            <a:off x="4062413" y="2773363"/>
            <a:ext cx="2909887" cy="736600"/>
            <a:chOff x="7305" y="5841"/>
            <a:chExt cx="4584" cy="1161"/>
          </a:xfrm>
        </p:grpSpPr>
        <p:sp>
          <p:nvSpPr>
            <p:cNvPr id="8202" name="Line 16"/>
            <p:cNvSpPr/>
            <p:nvPr/>
          </p:nvSpPr>
          <p:spPr>
            <a:xfrm>
              <a:off x="7755" y="5955"/>
              <a:ext cx="181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 wrap="none"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3" name="Line 17"/>
            <p:cNvSpPr/>
            <p:nvPr/>
          </p:nvSpPr>
          <p:spPr>
            <a:xfrm>
              <a:off x="9570" y="5953"/>
              <a:ext cx="181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</p:spPr>
          <p:txBody>
            <a:bodyPr wrap="none"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Rectangle 18"/>
            <p:cNvSpPr/>
            <p:nvPr/>
          </p:nvSpPr>
          <p:spPr>
            <a:xfrm>
              <a:off x="7305" y="5841"/>
              <a:ext cx="63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ctr">
                <a:lnSpc>
                  <a:spcPct val="150000"/>
                </a:lnSpc>
              </a:pP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8205" name="Rectangle 21"/>
            <p:cNvSpPr/>
            <p:nvPr/>
          </p:nvSpPr>
          <p:spPr>
            <a:xfrm>
              <a:off x="9270" y="5841"/>
              <a:ext cx="66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ctr">
                <a:lnSpc>
                  <a:spcPct val="150000"/>
                </a:lnSpc>
              </a:pP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sp>
          <p:nvSpPr>
            <p:cNvPr id="8206" name="Rectangle 22"/>
            <p:cNvSpPr/>
            <p:nvPr/>
          </p:nvSpPr>
          <p:spPr>
            <a:xfrm>
              <a:off x="11259" y="5841"/>
              <a:ext cx="63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ctr">
                <a:lnSpc>
                  <a:spcPct val="150000"/>
                </a:lnSpc>
              </a:pPr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7515" y="5946140"/>
            <a:ext cx="76504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6.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连接两点的线段的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长度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，叫做这两点间的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距离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4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4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4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94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417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417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417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417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9417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62466" grpId="0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5"/>
          <p:cNvSpPr txBox="1"/>
          <p:nvPr/>
        </p:nvSpPr>
        <p:spPr>
          <a:xfrm>
            <a:off x="74613" y="765175"/>
            <a:ext cx="20224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三、角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833438" y="1435100"/>
            <a:ext cx="24511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角的定义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163638" y="2035175"/>
            <a:ext cx="787717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有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公共端点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的两条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射线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组成的图形，叫做角；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1168400" y="2563813"/>
            <a:ext cx="7586663" cy="1116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4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角也可以看作由一条射线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绕着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它的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端点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旋转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      而形成的图形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876300" y="4035425"/>
            <a:ext cx="25463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角的度量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1263650" y="4638675"/>
            <a:ext cx="34607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度、分、秒的互化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8100" y="5178425"/>
            <a:ext cx="29765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1°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60′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1′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60″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5"/>
          <p:cNvSpPr txBox="1"/>
          <p:nvPr/>
        </p:nvSpPr>
        <p:spPr>
          <a:xfrm>
            <a:off x="682625" y="1228725"/>
            <a:ext cx="25908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角的平分线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10242" name="组合 13"/>
          <p:cNvGrpSpPr/>
          <p:nvPr/>
        </p:nvGrpSpPr>
        <p:grpSpPr>
          <a:xfrm>
            <a:off x="5613400" y="1089025"/>
            <a:ext cx="2492375" cy="2524125"/>
            <a:chOff x="6129" y="587"/>
            <a:chExt cx="3926" cy="3975"/>
          </a:xfrm>
        </p:grpSpPr>
        <p:grpSp>
          <p:nvGrpSpPr>
            <p:cNvPr id="10243" name="组合 8"/>
            <p:cNvGrpSpPr/>
            <p:nvPr/>
          </p:nvGrpSpPr>
          <p:grpSpPr>
            <a:xfrm>
              <a:off x="6699" y="852"/>
              <a:ext cx="2931" cy="2898"/>
              <a:chOff x="9258" y="3079"/>
              <a:chExt cx="2931" cy="2898"/>
            </a:xfrm>
          </p:grpSpPr>
          <p:cxnSp>
            <p:nvCxnSpPr>
              <p:cNvPr id="10244" name="直接连接符 4"/>
              <p:cNvCxnSpPr/>
              <p:nvPr/>
            </p:nvCxnSpPr>
            <p:spPr>
              <a:xfrm>
                <a:off x="9258" y="5967"/>
                <a:ext cx="2931" cy="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45" name="直接连接符 7"/>
              <p:cNvCxnSpPr/>
              <p:nvPr/>
            </p:nvCxnSpPr>
            <p:spPr>
              <a:xfrm flipV="1">
                <a:off x="9271" y="3079"/>
                <a:ext cx="1457" cy="289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0246" name="文本框 9"/>
            <p:cNvSpPr txBox="1"/>
            <p:nvPr/>
          </p:nvSpPr>
          <p:spPr>
            <a:xfrm>
              <a:off x="6129" y="3627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  <a:sym typeface="Arial" panose="020B0604020202020204" pitchFamily="34" charset="0"/>
                </a:rPr>
                <a:t>O</a:t>
              </a:r>
              <a:endPara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247" name="文本框 10"/>
            <p:cNvSpPr txBox="1"/>
            <p:nvPr/>
          </p:nvSpPr>
          <p:spPr>
            <a:xfrm>
              <a:off x="7393" y="587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48" name="文本框 11"/>
            <p:cNvSpPr txBox="1"/>
            <p:nvPr/>
          </p:nvSpPr>
          <p:spPr>
            <a:xfrm>
              <a:off x="9425" y="3740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/>
              <a:r>
                <a:rPr lang="en-US" altLang="zh-CN" sz="2800" i="1">
                  <a:latin typeface="Times New Roman" panose="02020603050405020304" pitchFamily="18" charset="0"/>
                  <a:ea typeface="黑体" panose="02010600030101010101" pitchFamily="2" charset="-122"/>
                  <a:sym typeface="宋体" panose="02010600030101010101" pitchFamily="2" charset="-122"/>
                </a:rPr>
                <a:t>A</a:t>
              </a:r>
              <a:endPara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53388" y="1711325"/>
            <a:ext cx="32226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i="1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C</a:t>
            </a:r>
            <a:endParaRPr lang="en-US" altLang="zh-CN" sz="2800" i="1">
              <a:latin typeface="Times New Roman" panose="02020603050405020304" pitchFamily="18" charset="0"/>
              <a:ea typeface="黑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08688" y="1912938"/>
            <a:ext cx="1943100" cy="11715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任意多边形 5"/>
          <p:cNvSpPr/>
          <p:nvPr/>
        </p:nvSpPr>
        <p:spPr>
          <a:xfrm rot="600000">
            <a:off x="6099175" y="2851150"/>
            <a:ext cx="141288" cy="77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0137" y="15949"/>
              </a:cxn>
              <a:cxn ang="0">
                <a:pos x="140970" y="77470"/>
              </a:cxn>
            </a:cxnLst>
            <a:pathLst>
              <a:path w="128905" h="64770">
                <a:moveTo>
                  <a:pt x="0" y="0"/>
                </a:moveTo>
                <a:cubicBezTo>
                  <a:pt x="11430" y="1905"/>
                  <a:pt x="38100" y="635"/>
                  <a:pt x="64135" y="13335"/>
                </a:cubicBezTo>
                <a:cubicBezTo>
                  <a:pt x="90170" y="26035"/>
                  <a:pt x="117475" y="54610"/>
                  <a:pt x="128905" y="64770"/>
                </a:cubicBezTo>
              </a:path>
            </a:pathLst>
          </a:custGeom>
          <a:noFill/>
          <a:ln w="28575" cap="flat" cmpd="sng">
            <a:solidFill>
              <a:srgbClr val="FF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520000">
            <a:off x="6243638" y="2959100"/>
            <a:ext cx="165100" cy="92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827" y="18695"/>
              </a:cxn>
              <a:cxn ang="0">
                <a:pos x="164465" y="90805"/>
              </a:cxn>
            </a:cxnLst>
            <a:pathLst>
              <a:path w="128905" h="64770">
                <a:moveTo>
                  <a:pt x="0" y="0"/>
                </a:moveTo>
                <a:cubicBezTo>
                  <a:pt x="11430" y="1905"/>
                  <a:pt x="38100" y="635"/>
                  <a:pt x="64135" y="13335"/>
                </a:cubicBezTo>
                <a:cubicBezTo>
                  <a:pt x="90170" y="26035"/>
                  <a:pt x="117475" y="54610"/>
                  <a:pt x="128905" y="64770"/>
                </a:cubicBezTo>
              </a:path>
            </a:pathLst>
          </a:custGeom>
          <a:noFill/>
          <a:ln w="28575" cap="flat" cmpd="sng">
            <a:solidFill>
              <a:srgbClr val="FF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17588" y="2135188"/>
            <a:ext cx="24511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2699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应用格式：</a:t>
            </a:r>
            <a:endParaRPr lang="zh-CN" altLang="en-US" sz="2800">
              <a:solidFill>
                <a:srgbClr val="2699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4888" y="2670175"/>
            <a:ext cx="6367462" cy="3354388"/>
            <a:chOff x="1583" y="4205"/>
            <a:chExt cx="10026" cy="5282"/>
          </a:xfrm>
        </p:grpSpPr>
        <p:sp>
          <p:nvSpPr>
            <p:cNvPr id="10255" name="Rectangle 2"/>
            <p:cNvSpPr>
              <a:spLocks noGrp="1"/>
            </p:cNvSpPr>
            <p:nvPr/>
          </p:nvSpPr>
          <p:spPr>
            <a:xfrm>
              <a:off x="1582" y="4205"/>
              <a:ext cx="10027" cy="52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>
                <a:lnSpc>
                  <a:spcPct val="18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OC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是 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AOB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的角平分线，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BOC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   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AOB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  <a:p>
              <a:pPr lvl="0" indent="0">
                <a:lnSpc>
                  <a:spcPct val="18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AOB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2∠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BOC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＝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2∠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AOC</a:t>
              </a:r>
              <a:endPara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  <p:graphicFrame>
          <p:nvGraphicFramePr>
            <p:cNvPr id="10256" name="对象 19459"/>
            <p:cNvGraphicFramePr>
              <a:graphicFrameLocks noChangeAspect="1"/>
            </p:cNvGraphicFramePr>
            <p:nvPr/>
          </p:nvGraphicFramePr>
          <p:xfrm>
            <a:off x="6572" y="5527"/>
            <a:ext cx="547" cy="1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572" y="5527"/>
                          <a:ext cx="547" cy="1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 bldLvl="0" animBg="1"/>
      <p:bldP spid="7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 Box 5"/>
          <p:cNvSpPr txBox="1"/>
          <p:nvPr/>
        </p:nvSpPr>
        <p:spPr>
          <a:xfrm>
            <a:off x="561975" y="942975"/>
            <a:ext cx="39878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003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余角和补角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976313" y="1643063"/>
            <a:ext cx="7823200" cy="282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定义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①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如果两个角的和等于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90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°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直角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，就说这</a:t>
            </a:r>
            <a:endParaRPr lang="zh-CN" altLang="en-US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           两个角互为</a:t>
            </a:r>
            <a:r>
              <a:rPr lang="zh-CN" altLang="en-US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余角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</a:rPr>
              <a:t>简称为两个角互余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).</a:t>
            </a:r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>
              <a:lnSpc>
                <a:spcPts val="4500"/>
              </a:lnSpc>
            </a:pP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   ②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如果两个角的和等于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180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°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平角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，就说这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两个角互为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补角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( </a:t>
            </a:r>
            <a:r>
              <a:rPr lang="zh-CN" altLang="en-US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简称为两个角互补 </a:t>
            </a:r>
            <a:r>
              <a:rPr lang="en-US" altLang="zh-CN" sz="2800">
                <a:latin typeface="Times New Roman" panose="02020603050405020304" pitchFamily="18" charset="0"/>
                <a:ea typeface="黑体" panose="02010600030101010101" pitchFamily="2" charset="-122"/>
                <a:sym typeface="Arial" panose="020B0604020202020204" pitchFamily="34" charset="0"/>
              </a:rPr>
              <a:t>).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979488" y="4233863"/>
            <a:ext cx="7824787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性质</a:t>
            </a:r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</a:rPr>
              <a:t>      ① 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同角</a:t>
            </a:r>
            <a:r>
              <a:rPr lang="en-US" altLang="zh-CN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en-US" altLang="zh-CN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等角</a:t>
            </a:r>
            <a:r>
              <a:rPr lang="en-US" altLang="zh-CN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的补角相等</a:t>
            </a:r>
            <a:r>
              <a:rPr lang="en-US" altLang="zh-CN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   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   ②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同角 </a:t>
            </a:r>
            <a:r>
              <a:rPr lang="en-US" altLang="zh-CN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等角</a:t>
            </a:r>
            <a:r>
              <a:rPr lang="en-US" altLang="zh-CN" sz="2800">
                <a:solidFill>
                  <a:srgbClr val="00B0F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 </a:t>
            </a:r>
            <a:r>
              <a:rPr lang="zh-CN" altLang="en-US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的余角相等</a:t>
            </a:r>
            <a:r>
              <a:rPr lang="en-US" altLang="zh-CN" sz="2800">
                <a:solidFill>
                  <a:srgbClr val="00B0F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  <a:endParaRPr lang="en-US" altLang="zh-CN" sz="2800">
              <a:solidFill>
                <a:srgbClr val="00B0F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indent="0"/>
            <a:endParaRPr lang="en-US" altLang="zh-CN" sz="2800">
              <a:latin typeface="Times New Roman" panose="02020603050405020304" pitchFamily="18" charset="0"/>
              <a:ea typeface="黑体" panose="02010600030101010101" pitchFamily="2" charset="-122"/>
              <a:sym typeface="Arial" panose="020B0604020202020204" pitchFamily="34" charset="0"/>
            </a:endParaRPr>
          </a:p>
          <a:p>
            <a:pPr lvl="0" indent="0"/>
            <a:endParaRPr lang="zh-CN" altLang="en-US" sz="28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默认设计模板">
  <a:themeElements>
    <a:clrScheme name="默认设计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7213</Words>
  <Application>WPS 演示</Application>
  <PresentationFormat>在屏幕上显示</PresentationFormat>
  <Paragraphs>866</Paragraphs>
  <Slides>45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47</vt:i4>
      </vt:variant>
      <vt:variant>
        <vt:lpstr>幻灯片标题</vt:lpstr>
      </vt:variant>
      <vt:variant>
        <vt:i4>45</vt:i4>
      </vt:variant>
    </vt:vector>
  </HeadingPairs>
  <TitlesOfParts>
    <vt:vector size="106" baseType="lpstr">
      <vt:lpstr>Arial</vt:lpstr>
      <vt:lpstr>宋体</vt:lpstr>
      <vt:lpstr>Wingdings</vt:lpstr>
      <vt:lpstr>黑体</vt:lpstr>
      <vt:lpstr>隶书</vt:lpstr>
      <vt:lpstr>华文细黑</vt:lpstr>
      <vt:lpstr>微软雅黑</vt:lpstr>
      <vt:lpstr>方正姚体</vt:lpstr>
      <vt:lpstr>Times New Roman</vt:lpstr>
      <vt:lpstr>Tahoma</vt:lpstr>
      <vt:lpstr>Arial Unicode MS</vt:lpstr>
      <vt:lpstr>Wingdings</vt:lpstr>
      <vt:lpstr>楷体_GB2312</vt:lpstr>
      <vt:lpstr>默认设计模板</vt:lpstr>
      <vt:lpstr>PBrush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561</cp:revision>
  <dcterms:created xsi:type="dcterms:W3CDTF">2015-07-09T08:14:00Z</dcterms:created>
  <dcterms:modified xsi:type="dcterms:W3CDTF">2018-06-09T08:43:01Z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  <property fmtid="{D5CDD505-2E9C-101B-9397-08002B2CF9AE}" pid="3" name="KSORubyTemplateID">
    <vt:lpwstr>2</vt:lpwstr>
  </property>
</Properties>
</file>