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9" r:id="rId5"/>
    <p:sldId id="260" r:id="rId6"/>
    <p:sldId id="262" r:id="rId7"/>
    <p:sldId id="258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14"/>
      </p:cViewPr>
      <p:guideLst>
        <p:guide orient="horz" pos="2137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F24831B0-D535-44D7-8282-DDAE251175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39151A85-0D26-4AD6-9BA0-62FCD692A140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831B0-D535-44D7-8282-DDAE251175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51A85-0D26-4AD6-9BA0-62FCD692A1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831B0-D535-44D7-8282-DDAE251175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51A85-0D26-4AD6-9BA0-62FCD692A1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24831B0-D535-44D7-8282-DDAE251175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9151A85-0D26-4AD6-9BA0-62FCD692A140}" type="slidenum">
              <a:rPr lang="zh-CN" altLang="en-US" smtClean="0"/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F24831B0-D535-44D7-8282-DDAE251175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39151A85-0D26-4AD6-9BA0-62FCD692A140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831B0-D535-44D7-8282-DDAE251175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51A85-0D26-4AD6-9BA0-62FCD692A140}" type="slidenum">
              <a:rPr lang="zh-CN" altLang="en-US" smtClean="0"/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831B0-D535-44D7-8282-DDAE251175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51A85-0D26-4AD6-9BA0-62FCD692A140}" type="slidenum">
              <a:rPr lang="zh-CN" altLang="en-US" smtClean="0"/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24831B0-D535-44D7-8282-DDAE251175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9151A85-0D26-4AD6-9BA0-62FCD692A140}" type="slidenum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831B0-D535-44D7-8282-DDAE251175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51A85-0D26-4AD6-9BA0-62FCD692A1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24831B0-D535-44D7-8282-DDAE251175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9151A85-0D26-4AD6-9BA0-62FCD692A140}" type="slidenum">
              <a:rPr lang="zh-CN" altLang="en-US" smtClean="0"/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24831B0-D535-44D7-8282-DDAE251175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9151A85-0D26-4AD6-9BA0-62FCD692A140}" type="slidenum">
              <a:rPr lang="zh-CN" altLang="en-US" smtClean="0"/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  <a:p>
            <a:pPr lvl="1" eaLnBrk="1" latinLnBrk="0" hangingPunct="1"/>
            <a:r>
              <a:rPr kumimoji="0" lang="zh-CN" altLang="en-US" smtClean="0"/>
              <a:t>第二级</a:t>
            </a:r>
            <a:endParaRPr kumimoji="0" lang="zh-CN" altLang="en-US" smtClean="0"/>
          </a:p>
          <a:p>
            <a:pPr lvl="2" eaLnBrk="1" latinLnBrk="0" hangingPunct="1"/>
            <a:r>
              <a:rPr kumimoji="0" lang="zh-CN" altLang="en-US" smtClean="0"/>
              <a:t>第三级</a:t>
            </a:r>
            <a:endParaRPr kumimoji="0" lang="zh-CN" altLang="en-US" smtClean="0"/>
          </a:p>
          <a:p>
            <a:pPr lvl="3" eaLnBrk="1" latinLnBrk="0" hangingPunct="1"/>
            <a:r>
              <a:rPr kumimoji="0" lang="zh-CN" altLang="en-US" smtClean="0"/>
              <a:t>第四级</a:t>
            </a:r>
            <a:endParaRPr kumimoji="0" lang="zh-CN" altLang="en-US" smtClean="0"/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24831B0-D535-44D7-8282-DDAE251175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39151A85-0D26-4AD6-9BA0-62FCD692A14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 panose="05000000000000000000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 panose="05020102010507070707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 panose="05000000000000000000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 panose="05000000000000000000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 panose="05020102010507070707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 panose="05000000000000000000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1.xml"/><Relationship Id="rId4" Type="http://schemas.openxmlformats.org/officeDocument/2006/relationships/slide" Target="slide2.xml"/><Relationship Id="rId3" Type="http://schemas.openxmlformats.org/officeDocument/2006/relationships/image" Target="../media/image6.wmf"/><Relationship Id="rId2" Type="http://schemas.openxmlformats.org/officeDocument/2006/relationships/oleObject" Target="../embeddings/oleObject2.bin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4.xml"/><Relationship Id="rId4" Type="http://schemas.openxmlformats.org/officeDocument/2006/relationships/image" Target="../media/image7.wmf"/><Relationship Id="rId3" Type="http://schemas.openxmlformats.org/officeDocument/2006/relationships/oleObject" Target="../embeddings/oleObject3.bin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4.v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6.xml"/><Relationship Id="rId4" Type="http://schemas.openxmlformats.org/officeDocument/2006/relationships/slide" Target="slide2.xml"/><Relationship Id="rId3" Type="http://schemas.openxmlformats.org/officeDocument/2006/relationships/image" Target="../media/image8.wmf"/><Relationship Id="rId2" Type="http://schemas.openxmlformats.org/officeDocument/2006/relationships/oleObject" Target="../embeddings/oleObject4.bin"/><Relationship Id="rId1" Type="http://schemas.openxmlformats.org/officeDocument/2006/relationships/tags" Target="../tags/tag15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5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wmf"/><Relationship Id="rId2" Type="http://schemas.openxmlformats.org/officeDocument/2006/relationships/oleObject" Target="../embeddings/oleObject5.bin"/><Relationship Id="rId1" Type="http://schemas.openxmlformats.org/officeDocument/2006/relationships/tags" Target="../tags/tag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6.v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0.xml"/><Relationship Id="rId4" Type="http://schemas.openxmlformats.org/officeDocument/2006/relationships/slide" Target="slide2.xml"/><Relationship Id="rId3" Type="http://schemas.openxmlformats.org/officeDocument/2006/relationships/image" Target="../media/image10.wmf"/><Relationship Id="rId2" Type="http://schemas.openxmlformats.org/officeDocument/2006/relationships/oleObject" Target="../embeddings/oleObject6.bin"/><Relationship Id="rId1" Type="http://schemas.openxmlformats.org/officeDocument/2006/relationships/tags" Target="../tags/tag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7.vml"/><Relationship Id="rId5" Type="http://schemas.openxmlformats.org/officeDocument/2006/relationships/slideLayout" Target="../slideLayouts/slideLayout7.xml"/><Relationship Id="rId4" Type="http://schemas.openxmlformats.org/officeDocument/2006/relationships/slide" Target="slide2.xml"/><Relationship Id="rId3" Type="http://schemas.openxmlformats.org/officeDocument/2006/relationships/image" Target="../media/image11.wmf"/><Relationship Id="rId2" Type="http://schemas.openxmlformats.org/officeDocument/2006/relationships/oleObject" Target="../embeddings/oleObject7.bin"/><Relationship Id="rId1" Type="http://schemas.openxmlformats.org/officeDocument/2006/relationships/tags" Target="../tags/tag22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openxmlformats.org/officeDocument/2006/relationships/slide" Target="slide13.xml"/><Relationship Id="rId5" Type="http://schemas.openxmlformats.org/officeDocument/2006/relationships/slide" Target="slide16.xml"/><Relationship Id="rId4" Type="http://schemas.openxmlformats.org/officeDocument/2006/relationships/slide" Target="slide11.xml"/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3.xml"/><Relationship Id="rId4" Type="http://schemas.openxmlformats.org/officeDocument/2006/relationships/slide" Target="slide2.xml"/><Relationship Id="rId3" Type="http://schemas.openxmlformats.org/officeDocument/2006/relationships/image" Target="../media/image4.wmf"/><Relationship Id="rId2" Type="http://schemas.openxmlformats.org/officeDocument/2006/relationships/oleObject" Target="../embeddings/oleObject1.bin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6.xml"/><Relationship Id="rId2" Type="http://schemas.openxmlformats.org/officeDocument/2006/relationships/image" Target="../media/image5.jpeg"/><Relationship Id="rId1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42910" y="1357298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zh-CN" sz="7200" dirty="0" smtClean="0">
                <a:solidFill>
                  <a:srgbClr val="FF0000"/>
                </a:solidFill>
                <a:latin typeface="华文彩云" pitchFamily="2" charset="-122"/>
                <a:ea typeface="华文彩云" pitchFamily="2" charset="-122"/>
              </a:rPr>
              <a:t>1.2.1 </a:t>
            </a:r>
            <a:r>
              <a:rPr lang="zh-CN" altLang="en-US" sz="7200" dirty="0" smtClean="0">
                <a:solidFill>
                  <a:srgbClr val="FF0000"/>
                </a:solidFill>
                <a:latin typeface="华文彩云" pitchFamily="2" charset="-122"/>
                <a:ea typeface="华文彩云" pitchFamily="2" charset="-122"/>
              </a:rPr>
              <a:t>函数的概念</a:t>
            </a:r>
            <a:endParaRPr lang="zh-CN" altLang="en-US" sz="7200" dirty="0">
              <a:solidFill>
                <a:srgbClr val="FF0000"/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357554" y="3886200"/>
            <a:ext cx="4414846" cy="1752600"/>
          </a:xfrm>
        </p:spPr>
        <p:txBody>
          <a:bodyPr>
            <a:normAutofit/>
          </a:bodyPr>
          <a:lstStyle/>
          <a:p>
            <a:endParaRPr lang="zh-CN" altLang="en-US" sz="36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threePt" dir="t"/>
            </a:scene3d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求函数的定义域</a:t>
            </a:r>
            <a:endParaRPr lang="zh-CN" altLang="en-US" b="1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463040" y="2034540"/>
          <a:ext cx="4320540" cy="25203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2" imgW="1676400" imgH="977900" progId="Equation.KSEE3">
                  <p:embed/>
                </p:oleObj>
              </mc:Choice>
              <mc:Fallback>
                <p:oleObj name="" r:id="rId2" imgW="1676400" imgH="9779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463040" y="2034540"/>
                        <a:ext cx="4320540" cy="25203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8087360" y="5797550"/>
            <a:ext cx="693420" cy="39624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导图</a:t>
            </a:r>
            <a:endParaRPr lang="zh-CN" altLang="en-US" sz="20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562610" y="1691005"/>
            <a:ext cx="7886700" cy="43408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</a:rPr>
              <a:t>若函数</a:t>
            </a: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y=f(t),t=g(x),</a:t>
            </a: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</a:rPr>
              <a:t>则称函数</a:t>
            </a: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y=f(g(x))</a:t>
            </a:r>
            <a:r>
              <a:rPr lang="zh-CN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为复合函数</a:t>
            </a: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</a:rPr>
              <a:t>函数</a:t>
            </a: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y=f(g(x))</a:t>
            </a: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的定义域由</a:t>
            </a: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y=f(t)</a:t>
            </a: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与</a:t>
            </a: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t=g(x)</a:t>
            </a: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的定义域共同决定</a:t>
            </a: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:</a:t>
            </a:r>
            <a:endParaRPr lang="en-US" altLang="zh-CN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若已知函数</a:t>
            </a: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f(x)</a:t>
            </a:r>
            <a:r>
              <a:rPr lang="zh-CN" altLang="zh-CN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的定义域为数集</a:t>
            </a: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A,</a:t>
            </a: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则函数</a:t>
            </a: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f(g(x))</a:t>
            </a: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的定义域由</a:t>
            </a: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g(x)  A</a:t>
            </a: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给出</a:t>
            </a: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.</a:t>
            </a:r>
            <a:endParaRPr lang="en-US" altLang="zh-CN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若已知函数</a:t>
            </a: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f(g(x))</a:t>
            </a:r>
            <a:r>
              <a:rPr lang="zh-CN" altLang="zh-CN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的定义域为数集</a:t>
            </a: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A,</a:t>
            </a: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则函数</a:t>
            </a: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f(x)</a:t>
            </a: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的定义域为</a:t>
            </a: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g(x)</a:t>
            </a: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在</a:t>
            </a: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</a:t>
            </a: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中的值域</a:t>
            </a: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.</a:t>
            </a:r>
            <a:endParaRPr lang="en-US" altLang="zh-CN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threePt" dir="t"/>
            </a:scene3d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复合函数的定义域</a:t>
            </a:r>
            <a:endParaRPr lang="zh-CN" altLang="en-US" b="1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608195" y="4056380"/>
          <a:ext cx="367665" cy="3676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3" imgW="127000" imgH="127000" progId="Equation.KSEE3">
                  <p:embed/>
                </p:oleObj>
              </mc:Choice>
              <mc:Fallback>
                <p:oleObj name="" r:id="rId3" imgW="127000" imgH="1270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08195" y="4056380"/>
                        <a:ext cx="367665" cy="3676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5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threePt" dir="t"/>
            </a:scene3d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复合函数的定义域</a:t>
            </a:r>
            <a:endParaRPr lang="zh-CN" altLang="en-US" b="1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95375" y="2059305"/>
          <a:ext cx="6320790" cy="24752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2" imgW="2400300" imgH="939800" progId="Equation.KSEE3">
                  <p:embed/>
                </p:oleObj>
              </mc:Choice>
              <mc:Fallback>
                <p:oleObj name="" r:id="rId2" imgW="2400300" imgH="9398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95375" y="2059305"/>
                        <a:ext cx="6320790" cy="24752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8087360" y="5797550"/>
            <a:ext cx="693420" cy="39624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导图</a:t>
            </a:r>
            <a:endParaRPr lang="zh-CN" altLang="en-US" sz="20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threePt" dir="t"/>
            </a:scene3d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求函数值与值域</a:t>
            </a:r>
            <a:endParaRPr lang="zh-CN" altLang="en-US" b="1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8650" y="1691005"/>
            <a:ext cx="7500620" cy="1798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、已知函数解析式（对应关系）求函数值时，直接将自变量的值代入解析式中求解即可；如果自变量以代数式的形式出现，则将代数式看作一个整体，代替解析式中的自变量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74750" y="3850640"/>
          <a:ext cx="6407785" cy="20783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3365500" imgH="1091565" progId="Equation.KSEE3">
                  <p:embed/>
                </p:oleObj>
              </mc:Choice>
              <mc:Fallback>
                <p:oleObj name="" r:id="rId2" imgW="3365500" imgH="1091565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174750" y="3850640"/>
                        <a:ext cx="6407785" cy="20783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628650" y="149861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threePt" dir="t"/>
            </a:scene3d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求函数值与值域</a:t>
            </a:r>
            <a:endParaRPr lang="zh-CN" altLang="en-US" b="1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4380" y="1515110"/>
            <a:ext cx="7705725" cy="1798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求函数的值域问题必须明确两点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一是值域的概念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; 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二是函数的定义域和对应关系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对应关系相同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而定义域不同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其值域就可能不同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3915" y="3598545"/>
            <a:ext cx="6287135" cy="2651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求函数值域的方法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观察法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配方法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换元法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分离常数法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结合图像法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628650" y="149861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threePt" dir="t"/>
            </a:scene3d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求函数值与值域</a:t>
            </a:r>
            <a:endParaRPr lang="zh-CN" altLang="en-US" b="1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97305" y="1651635"/>
          <a:ext cx="5231130" cy="4398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2" imgW="1676400" imgH="1409700" progId="Equation.KSEE3">
                  <p:embed/>
                </p:oleObj>
              </mc:Choice>
              <mc:Fallback>
                <p:oleObj name="" r:id="rId2" imgW="1676400" imgH="14097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297305" y="1651635"/>
                        <a:ext cx="5231130" cy="43986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8087360" y="5797550"/>
            <a:ext cx="693420" cy="39624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导图</a:t>
            </a:r>
            <a:endParaRPr lang="zh-CN" altLang="en-US" sz="20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628650" y="149861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threePt" dir="t"/>
            </a:scene3d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函数相等问题</a:t>
            </a:r>
            <a:endParaRPr lang="zh-CN" altLang="en-US" b="1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3905" y="1686560"/>
            <a:ext cx="2172970" cy="51816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p>
            <a:r>
              <a:rPr lang="zh-CN" altLang="en-US" sz="2800">
                <a:ln>
                  <a:solidFill>
                    <a:srgbClr val="FF0000"/>
                  </a:solidFill>
                </a:ln>
              </a:rPr>
              <a:t>一看定义域</a:t>
            </a:r>
            <a:endParaRPr lang="zh-CN" altLang="en-US" sz="2800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14420" y="1686560"/>
            <a:ext cx="4822190" cy="51816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p>
            <a:r>
              <a:rPr lang="zh-CN" altLang="en-US" sz="2800">
                <a:ln>
                  <a:solidFill>
                    <a:srgbClr val="FF0000"/>
                  </a:solidFill>
                </a:ln>
              </a:rPr>
              <a:t>定义域不同，则两函数不相等</a:t>
            </a:r>
            <a:endParaRPr lang="zh-CN" altLang="en-US" sz="2800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4650" y="2628265"/>
            <a:ext cx="2550160" cy="51816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p>
            <a:r>
              <a:rPr lang="zh-CN" altLang="en-US" sz="2800">
                <a:ln>
                  <a:solidFill>
                    <a:srgbClr val="FF0000"/>
                  </a:solidFill>
                </a:ln>
              </a:rPr>
              <a:t>二看对应关系</a:t>
            </a:r>
            <a:endParaRPr lang="zh-CN" altLang="en-US" sz="2800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63570" y="2628265"/>
            <a:ext cx="5235575" cy="51816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p>
            <a:r>
              <a:rPr lang="zh-CN" altLang="en-US" sz="2800">
                <a:ln>
                  <a:solidFill>
                    <a:srgbClr val="FF0000"/>
                  </a:solidFill>
                </a:ln>
              </a:rPr>
              <a:t>对应关系不同，则两函数不相等</a:t>
            </a:r>
            <a:endParaRPr lang="zh-CN" altLang="en-US" sz="2800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11" name="云形标注 10"/>
          <p:cNvSpPr/>
          <p:nvPr/>
        </p:nvSpPr>
        <p:spPr>
          <a:xfrm>
            <a:off x="5412740" y="3213100"/>
            <a:ext cx="3249295" cy="1151890"/>
          </a:xfrm>
          <a:prstGeom prst="cloudCallout">
            <a:avLst>
              <a:gd name="adj1" fmla="val -75134"/>
              <a:gd name="adj2" fmla="val -4762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/>
              <a:t>与用哪个字母无关</a:t>
            </a:r>
            <a:endParaRPr lang="zh-CN" altLang="en-US" sz="2800" b="1"/>
          </a:p>
        </p:txBody>
      </p:sp>
      <p:sp>
        <p:nvSpPr>
          <p:cNvPr id="12" name="文本框 11"/>
          <p:cNvSpPr txBox="1"/>
          <p:nvPr/>
        </p:nvSpPr>
        <p:spPr>
          <a:xfrm>
            <a:off x="764540" y="3658235"/>
            <a:ext cx="2172335" cy="51816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p>
            <a:r>
              <a:rPr lang="zh-CN" altLang="en-US" sz="2800">
                <a:ln>
                  <a:solidFill>
                    <a:srgbClr val="FF0000"/>
                  </a:solidFill>
                </a:ln>
              </a:rPr>
              <a:t>三得出结论</a:t>
            </a:r>
            <a:endParaRPr lang="zh-CN" altLang="en-US" sz="2800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67155" y="4364990"/>
            <a:ext cx="5235575" cy="94488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p>
            <a:r>
              <a:rPr lang="zh-CN" altLang="en-US" sz="2800">
                <a:ln>
                  <a:solidFill>
                    <a:srgbClr val="FF0000"/>
                  </a:solidFill>
                </a:ln>
              </a:rPr>
              <a:t>只有定义域和对应关系都相同，两函数才相等</a:t>
            </a:r>
            <a:endParaRPr lang="zh-CN" altLang="en-US" sz="2800">
              <a:ln>
                <a:solidFill>
                  <a:srgbClr val="FF0000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628650" y="149861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threePt" dir="t"/>
            </a:scene3d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函数相等问题</a:t>
            </a:r>
            <a:endParaRPr lang="zh-CN" altLang="en-US" b="1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28650" y="2263775"/>
          <a:ext cx="6912610" cy="1979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2" imgW="2616200" imgH="749300" progId="Equation.KSEE3">
                  <p:embed/>
                </p:oleObj>
              </mc:Choice>
              <mc:Fallback>
                <p:oleObj name="" r:id="rId2" imgW="2616200" imgH="7493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28650" y="2263775"/>
                        <a:ext cx="6912610" cy="1979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8087360" y="5797550"/>
            <a:ext cx="693420" cy="39624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导图</a:t>
            </a:r>
            <a:endParaRPr lang="zh-CN" altLang="en-US" sz="20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4186238" cy="1143000"/>
          </a:xfrm>
        </p:spPr>
        <p:txBody>
          <a:bodyPr>
            <a:norm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思维导图</a:t>
            </a:r>
            <a:endParaRPr lang="zh-CN" altLang="en-US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endParaRPr>
          </a:p>
        </p:txBody>
      </p:sp>
      <p:sp>
        <p:nvSpPr>
          <p:cNvPr id="3" name="六边形 2">
            <a:hlinkClick r:id="rId1" action="ppaction://hlinksldjump"/>
          </p:cNvPr>
          <p:cNvSpPr/>
          <p:nvPr/>
        </p:nvSpPr>
        <p:spPr>
          <a:xfrm>
            <a:off x="3428992" y="1785926"/>
            <a:ext cx="1143008" cy="1143008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>
            <a:hlinkClick r:id="rId1" action="ppaction://hlinksldjump"/>
          </p:cNvPr>
          <p:cNvSpPr txBox="1"/>
          <p:nvPr/>
        </p:nvSpPr>
        <p:spPr>
          <a:xfrm>
            <a:off x="3571868" y="1857364"/>
            <a:ext cx="9286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函数概念</a:t>
            </a:r>
            <a:endParaRPr lang="zh-CN" altLang="en-US" sz="28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椭圆 4"/>
          <p:cNvSpPr/>
          <p:nvPr/>
        </p:nvSpPr>
        <p:spPr>
          <a:xfrm>
            <a:off x="714348" y="1928802"/>
            <a:ext cx="1071570" cy="1000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6" name="椭圆 5"/>
          <p:cNvSpPr/>
          <p:nvPr/>
        </p:nvSpPr>
        <p:spPr>
          <a:xfrm>
            <a:off x="3571868" y="3286124"/>
            <a:ext cx="1071570" cy="1000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357818" y="3357562"/>
            <a:ext cx="1071570" cy="1000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285852" y="3857628"/>
            <a:ext cx="1071570" cy="1000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286116" y="5143512"/>
            <a:ext cx="1071570" cy="1000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786446" y="5214950"/>
            <a:ext cx="1071570" cy="1000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57158" y="5143512"/>
            <a:ext cx="1643074" cy="12858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六边形 11">
            <a:hlinkClick r:id="rId2" action="ppaction://hlinksldjump"/>
          </p:cNvPr>
          <p:cNvSpPr/>
          <p:nvPr/>
        </p:nvSpPr>
        <p:spPr>
          <a:xfrm>
            <a:off x="7715272" y="502582"/>
            <a:ext cx="928694" cy="1000132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7715272" y="827092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区间</a:t>
            </a:r>
            <a:endParaRPr lang="zh-CN" altLang="en-US" sz="28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786446" y="571480"/>
            <a:ext cx="1000132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572264" y="1643050"/>
            <a:ext cx="1071570" cy="7143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7358082" y="2643182"/>
            <a:ext cx="1285884" cy="13573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左箭头 16"/>
          <p:cNvSpPr/>
          <p:nvPr/>
        </p:nvSpPr>
        <p:spPr>
          <a:xfrm rot="19658284">
            <a:off x="7243737" y="1349019"/>
            <a:ext cx="642942" cy="24948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左箭头 17"/>
          <p:cNvSpPr/>
          <p:nvPr/>
        </p:nvSpPr>
        <p:spPr>
          <a:xfrm>
            <a:off x="6858016" y="714356"/>
            <a:ext cx="785818" cy="28575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左箭头 18"/>
          <p:cNvSpPr/>
          <p:nvPr/>
        </p:nvSpPr>
        <p:spPr>
          <a:xfrm rot="16625512">
            <a:off x="7505116" y="1977439"/>
            <a:ext cx="1150119" cy="21179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786446" y="642918"/>
            <a:ext cx="1000132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开区间</a:t>
            </a:r>
            <a:endParaRPr lang="en-US" altLang="zh-CN" sz="2000" b="1" dirty="0" smtClean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000" b="1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a,b</a:t>
            </a:r>
            <a:r>
              <a:rPr lang="en-US" altLang="zh-CN" sz="2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zh-CN" altLang="en-US" sz="20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572264" y="1643050"/>
            <a:ext cx="1000132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闭区间</a:t>
            </a:r>
            <a:endParaRPr lang="en-US" altLang="zh-CN" sz="2000" b="1" dirty="0" smtClean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en-US" altLang="zh-CN" sz="2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[</a:t>
            </a:r>
            <a:r>
              <a:rPr lang="en-US" altLang="zh-CN" sz="2000" b="1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a,b</a:t>
            </a:r>
            <a:r>
              <a:rPr lang="en-US" altLang="zh-CN" sz="2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]</a:t>
            </a:r>
            <a:endParaRPr lang="zh-CN" altLang="en-US" sz="20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358082" y="2786058"/>
            <a:ext cx="1285884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半开半闭</a:t>
            </a:r>
            <a:endParaRPr lang="en-US" altLang="zh-CN" sz="2000" b="1" dirty="0" smtClean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en-US" altLang="zh-CN" sz="2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[</a:t>
            </a:r>
            <a:r>
              <a:rPr lang="en-US" altLang="zh-CN" sz="2000" b="1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a,b</a:t>
            </a:r>
            <a:r>
              <a:rPr lang="en-US" altLang="zh-CN" sz="2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000" b="1" dirty="0" smtClean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en-US" altLang="zh-CN" sz="2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000" b="1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a,b</a:t>
            </a:r>
            <a:r>
              <a:rPr lang="en-US" altLang="zh-CN" sz="2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]</a:t>
            </a:r>
            <a:endParaRPr lang="zh-CN" altLang="en-US" sz="20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14348" y="1928802"/>
            <a:ext cx="10001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定义域</a:t>
            </a:r>
            <a:endParaRPr lang="zh-CN" altLang="en-US" sz="28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571868" y="3286124"/>
            <a:ext cx="10001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对应关系</a:t>
            </a:r>
            <a:endParaRPr lang="zh-CN" altLang="en-US" sz="28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357818" y="3548722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值域</a:t>
            </a:r>
            <a:endParaRPr lang="zh-CN" altLang="en-US" sz="28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TextBox 27">
            <a:hlinkClick r:id="rId3" action="ppaction://hlinksldjump"/>
          </p:cNvPr>
          <p:cNvSpPr txBox="1"/>
          <p:nvPr/>
        </p:nvSpPr>
        <p:spPr>
          <a:xfrm>
            <a:off x="1285852" y="3857628"/>
            <a:ext cx="10001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求定义域</a:t>
            </a:r>
            <a:endParaRPr lang="zh-CN" altLang="en-US" sz="28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TextBox 28">
            <a:hlinkClick r:id="rId4" action="ppaction://hlinksldjump"/>
          </p:cNvPr>
          <p:cNvSpPr txBox="1"/>
          <p:nvPr/>
        </p:nvSpPr>
        <p:spPr>
          <a:xfrm>
            <a:off x="285720" y="5286388"/>
            <a:ext cx="17859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复合函数定义域</a:t>
            </a:r>
            <a:endParaRPr lang="zh-CN" altLang="en-US" sz="28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TextBox 29">
            <a:hlinkClick r:id="rId5" action="ppaction://hlinksldjump"/>
          </p:cNvPr>
          <p:cNvSpPr txBox="1"/>
          <p:nvPr/>
        </p:nvSpPr>
        <p:spPr>
          <a:xfrm>
            <a:off x="3286116" y="5143512"/>
            <a:ext cx="10001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函数相等</a:t>
            </a:r>
            <a:endParaRPr lang="zh-CN" altLang="en-US" sz="28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TextBox 30">
            <a:hlinkClick r:id="rId6" action="ppaction://hlinksldjump"/>
          </p:cNvPr>
          <p:cNvSpPr txBox="1"/>
          <p:nvPr/>
        </p:nvSpPr>
        <p:spPr>
          <a:xfrm>
            <a:off x="5786446" y="5214950"/>
            <a:ext cx="10001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值域求法</a:t>
            </a:r>
            <a:endParaRPr lang="zh-CN" altLang="en-US" sz="28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左箭头 31"/>
          <p:cNvSpPr/>
          <p:nvPr/>
        </p:nvSpPr>
        <p:spPr>
          <a:xfrm>
            <a:off x="1785918" y="2285992"/>
            <a:ext cx="1500198" cy="28575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下箭头 33"/>
          <p:cNvSpPr/>
          <p:nvPr/>
        </p:nvSpPr>
        <p:spPr>
          <a:xfrm>
            <a:off x="1357290" y="3000372"/>
            <a:ext cx="214314" cy="8572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左箭头 34"/>
          <p:cNvSpPr/>
          <p:nvPr/>
        </p:nvSpPr>
        <p:spPr>
          <a:xfrm rot="18893805">
            <a:off x="1079689" y="4873465"/>
            <a:ext cx="555201" cy="25357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下箭头 35"/>
          <p:cNvSpPr/>
          <p:nvPr/>
        </p:nvSpPr>
        <p:spPr>
          <a:xfrm>
            <a:off x="4000496" y="2928934"/>
            <a:ext cx="285752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右箭头 36"/>
          <p:cNvSpPr/>
          <p:nvPr/>
        </p:nvSpPr>
        <p:spPr>
          <a:xfrm rot="1897592">
            <a:off x="4369166" y="2866680"/>
            <a:ext cx="1285884" cy="3204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右箭头 37"/>
          <p:cNvSpPr/>
          <p:nvPr/>
        </p:nvSpPr>
        <p:spPr>
          <a:xfrm rot="4421647">
            <a:off x="5734013" y="4682551"/>
            <a:ext cx="848371" cy="2287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" name="直接箭头连接符 39"/>
          <p:cNvCxnSpPr/>
          <p:nvPr/>
        </p:nvCxnSpPr>
        <p:spPr>
          <a:xfrm>
            <a:off x="1785918" y="2786058"/>
            <a:ext cx="1714512" cy="78581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箭头连接符 41"/>
          <p:cNvCxnSpPr/>
          <p:nvPr/>
        </p:nvCxnSpPr>
        <p:spPr>
          <a:xfrm flipV="1">
            <a:off x="4643438" y="3859216"/>
            <a:ext cx="642942" cy="6985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右箭头 43"/>
          <p:cNvSpPr/>
          <p:nvPr/>
        </p:nvSpPr>
        <p:spPr>
          <a:xfrm rot="3332067">
            <a:off x="1046069" y="4031756"/>
            <a:ext cx="2979896" cy="12080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右箭头 44"/>
          <p:cNvSpPr/>
          <p:nvPr/>
        </p:nvSpPr>
        <p:spPr>
          <a:xfrm rot="6169317">
            <a:off x="3595979" y="4632789"/>
            <a:ext cx="696354" cy="165537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右箭头 45"/>
          <p:cNvSpPr/>
          <p:nvPr/>
        </p:nvSpPr>
        <p:spPr>
          <a:xfrm rot="8231947">
            <a:off x="4117313" y="4838773"/>
            <a:ext cx="1675653" cy="159429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bldLvl="0" animBg="1"/>
      <p:bldP spid="20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4" grpId="0" animBg="1"/>
      <p:bldP spid="45" grpId="0" animBg="1"/>
      <p:bldP spid="4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 sz="4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区间的概念及应用</a:t>
            </a:r>
            <a:endParaRPr lang="zh-CN" altLang="en-US" sz="4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40715" y="1537335"/>
            <a:ext cx="7120255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一般区间的表示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(a,b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为实数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且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a&lt;b)</a:t>
            </a:r>
            <a:endParaRPr lang="zh-CN" altLang="en-US" sz="2800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rcRect l="-1117" r="15983" b="7269"/>
          <a:stretch>
            <a:fillRect/>
          </a:stretch>
        </p:blipFill>
        <p:spPr>
          <a:xfrm>
            <a:off x="494030" y="2205355"/>
            <a:ext cx="8113395" cy="205676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640715" y="4262120"/>
            <a:ext cx="5080000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0"/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特殊区间的表示</a:t>
            </a:r>
            <a:endParaRPr lang="zh-CN" altLang="en-US" sz="2800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rcRect l="-733" r="16283" b="18374"/>
          <a:stretch>
            <a:fillRect/>
          </a:stretch>
        </p:blipFill>
        <p:spPr>
          <a:xfrm>
            <a:off x="584835" y="4951730"/>
            <a:ext cx="798131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/>
          </p:cNvSpPr>
          <p:nvPr/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  <a:scene3d>
              <a:camera prst="orthographicFront"/>
              <a:lightRig rig="threePt" dir="t"/>
            </a:scene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区间的概念及应用</a:t>
            </a:r>
            <a:endParaRPr lang="zh-CN" altLang="en-US" sz="4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7200" y="1609090"/>
            <a:ext cx="7365365" cy="4968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应用区间需要注意的几个问题：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1.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区间是一个</a:t>
            </a:r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连续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数集，并非所有的数集都可用区间表示，如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{1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3}.</a:t>
            </a:r>
            <a:endParaRPr lang="en-US" altLang="zh-CN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2.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用到区间时，要特别注意是否包含区间的</a:t>
            </a:r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端点值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，如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(1,2),[1,2),(1,2]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是不同的区间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3.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区间符号里两个数（或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字母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）之间用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隔开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4.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这里规定左端点值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必须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小于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右端点值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727075" y="3451860"/>
            <a:ext cx="7886700" cy="5441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mtClean="0">
                <a:latin typeface="+mn-ea"/>
              </a:rPr>
              <a:t>例</a:t>
            </a:r>
            <a:r>
              <a:rPr lang="en-US" altLang="zh-CN" smtClean="0">
                <a:latin typeface="+mn-ea"/>
              </a:rPr>
              <a:t>1. </a:t>
            </a:r>
            <a:r>
              <a:rPr lang="zh-CN" altLang="en-US" smtClean="0">
                <a:latin typeface="+mn-ea"/>
              </a:rPr>
              <a:t>把下列数集用区间表示</a:t>
            </a:r>
            <a:r>
              <a:rPr lang="en-US" altLang="zh-CN" smtClean="0">
                <a:latin typeface="+mn-ea"/>
              </a:rPr>
              <a:t>:</a:t>
            </a:r>
            <a:endParaRPr lang="en-US" altLang="zh-CN" smtClean="0">
              <a:latin typeface="+mn-ea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  <a:scene3d>
              <a:camera prst="orthographicFront"/>
              <a:lightRig rig="threePt" dir="t"/>
            </a:scene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区间的概念及应用</a:t>
            </a:r>
            <a:endParaRPr lang="zh-CN" altLang="en-US" sz="4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41095" y="3996055"/>
          <a:ext cx="5064125" cy="20110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1727200" imgH="685800" progId="Equation.KSEE3">
                  <p:embed/>
                </p:oleObj>
              </mc:Choice>
              <mc:Fallback>
                <p:oleObj name="" r:id="rId2" imgW="1727200" imgH="6858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141095" y="3996055"/>
                        <a:ext cx="5064125" cy="20110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8087360" y="5797550"/>
            <a:ext cx="693420" cy="39624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导图</a:t>
            </a:r>
            <a:endParaRPr lang="zh-CN" altLang="en-US" sz="20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7075" y="1671955"/>
            <a:ext cx="7816215" cy="16154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判断题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1.任何两个集合之间都可以建立函数关系.(　　)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2.已知定义域和对应关系就可以确定一个函数.(　　)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3.根据函数的定义,定义域中的每一个x可以对应着不同的y.(　　)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4.区间可以表示任何集合.(　　)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7467600" cy="774720"/>
          </a:xfrm>
        </p:spPr>
        <p:txBody>
          <a:bodyPr>
            <a:normAutofit/>
          </a:bodyPr>
          <a:lstStyle/>
          <a:p>
            <a:r>
              <a:rPr lang="zh-CN" altLang="en-US" sz="3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函数的概念</a:t>
            </a:r>
            <a:endParaRPr lang="zh-CN" altLang="en-US" sz="36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541655" y="1366520"/>
            <a:ext cx="7549515" cy="5107940"/>
          </a:xfrm>
        </p:spPr>
        <p:txBody>
          <a:bodyPr>
            <a:normAutofit lnSpcReduction="10000"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一般地</a:t>
            </a:r>
            <a:r>
              <a:rPr 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设</a:t>
            </a:r>
            <a:r>
              <a:rPr 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zh-CN" altLang="en-US" sz="320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非空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的数集</a:t>
            </a:r>
            <a:r>
              <a:rPr 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如果按照某种</a:t>
            </a:r>
            <a:r>
              <a:rPr 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3200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　　　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对应关系</a:t>
            </a:r>
            <a:r>
              <a:rPr 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f,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使对于集合</a:t>
            </a:r>
            <a:r>
              <a:rPr 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中的</a:t>
            </a:r>
            <a:r>
              <a:rPr 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3200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　　　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一个数</a:t>
            </a:r>
            <a:r>
              <a:rPr 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x,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在集合</a:t>
            </a:r>
            <a:r>
              <a:rPr 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中都有</a:t>
            </a:r>
            <a:r>
              <a:rPr 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3200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　　   　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的数</a:t>
            </a:r>
            <a:r>
              <a:rPr 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f(x)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和它对应</a:t>
            </a:r>
            <a:r>
              <a:rPr 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那么就称</a:t>
            </a:r>
            <a:r>
              <a:rPr 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f:A→B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为从集合</a:t>
            </a:r>
            <a:r>
              <a:rPr 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到集合</a:t>
            </a:r>
            <a:r>
              <a:rPr 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的一个函数</a:t>
            </a:r>
            <a:r>
              <a:rPr 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记作</a:t>
            </a:r>
            <a:r>
              <a:rPr 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3200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　　　</a:t>
            </a:r>
            <a:r>
              <a:rPr 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en-US" sz="3200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x∈A</a:t>
            </a:r>
            <a:r>
              <a:rPr 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sz="32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其中</a:t>
            </a:r>
            <a:r>
              <a:rPr 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,x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叫做自变量</a:t>
            </a:r>
            <a:r>
              <a:rPr 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,x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的取值范围</a:t>
            </a:r>
            <a:r>
              <a:rPr 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叫做函数的</a:t>
            </a:r>
            <a:r>
              <a:rPr 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en-US" sz="3200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　　　　　</a:t>
            </a:r>
            <a:r>
              <a:rPr 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endParaRPr lang="en-US" sz="32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与</a:t>
            </a:r>
            <a:r>
              <a:rPr 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x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的值相对应的</a:t>
            </a:r>
            <a:r>
              <a:rPr 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y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值叫做函数值</a:t>
            </a:r>
            <a:r>
              <a:rPr 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函数值的集合</a:t>
            </a:r>
            <a:r>
              <a:rPr 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{ f(x)|</a:t>
            </a:r>
            <a:r>
              <a:rPr lang="en-US" sz="3200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x∈A</a:t>
            </a:r>
            <a:r>
              <a:rPr 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}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叫做函数的</a:t>
            </a:r>
            <a:r>
              <a:rPr 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lang="zh-CN" altLang="en-US" sz="3200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　      </a:t>
            </a:r>
            <a:r>
              <a:rPr 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58035" y="1840865"/>
            <a:ext cx="147002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确定的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69465" y="2323465"/>
            <a:ext cx="147002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>
                <a:solidFill>
                  <a:srgbClr val="FF0000"/>
                </a:solidFill>
              </a:rPr>
              <a:t>任意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82370" y="2795270"/>
            <a:ext cx="187579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>
                <a:solidFill>
                  <a:srgbClr val="FF0000"/>
                </a:solidFill>
              </a:rPr>
              <a:t>唯一确定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43555" y="3535045"/>
            <a:ext cx="145859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y=f(x)</a:t>
            </a:r>
            <a:endParaRPr lang="en-US" altLang="zh-CN" sz="32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71445" y="4465320"/>
            <a:ext cx="145859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zh-CN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定义域</a:t>
            </a:r>
            <a:endParaRPr lang="zh-CN" altLang="zh-CN" sz="32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8030" y="5895340"/>
            <a:ext cx="145859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zh-CN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值域</a:t>
            </a:r>
            <a:endParaRPr lang="zh-CN" altLang="zh-CN" sz="32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428625" y="1441450"/>
            <a:ext cx="7886700" cy="414401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</a:rPr>
              <a:t>、函数的定义域、值域不能为空集；</a:t>
            </a:r>
            <a:endParaRPr lang="zh-CN" altLang="en-US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</a:rPr>
              <a:t>、定义域、对应关系、值域是函数的三要素，缺一不可，其中对应关系是核心，定义域是根本，当定义域和对应关系确定时，值域也就确定；</a:t>
            </a:r>
            <a:endParaRPr lang="zh-CN" altLang="en-US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</a:rPr>
              <a:t>、对应关系</a:t>
            </a: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zh-CN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是函数的本质特征；</a:t>
            </a:r>
            <a:endParaRPr lang="zh-CN" altLang="zh-CN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</a:rPr>
              <a:t>、函数定义强调</a:t>
            </a: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</a:rPr>
              <a:t>三性</a:t>
            </a: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</a:rPr>
              <a:t>：任意性、存在性、唯一性，即对于非空数集</a:t>
            </a: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</a:rPr>
              <a:t>中的任意一个</a:t>
            </a:r>
            <a:r>
              <a:rPr lang="zh-CN" altLang="en-US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任意性）</a:t>
            </a: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</a:rPr>
              <a:t>元素</a:t>
            </a: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x</a:t>
            </a:r>
            <a:r>
              <a:rPr lang="zh-CN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，都有</a:t>
            </a:r>
            <a:r>
              <a:rPr lang="zh-CN" altLang="zh-CN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存在性）</a:t>
            </a:r>
            <a:r>
              <a:rPr lang="zh-CN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唯一</a:t>
            </a:r>
            <a:r>
              <a:rPr lang="zh-CN" altLang="zh-CN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唯一性）</a:t>
            </a:r>
            <a:r>
              <a:rPr lang="zh-CN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的元素</a:t>
            </a: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y</a:t>
            </a:r>
            <a:r>
              <a:rPr lang="zh-CN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与之对应</a:t>
            </a: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这三性只要有一个不满足，就不能构成函数</a:t>
            </a: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28596" y="346371"/>
            <a:ext cx="7467600" cy="774720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函数的概念</a:t>
            </a:r>
            <a:endParaRPr lang="zh-CN" altLang="en-US" sz="36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/>
          </p:cNvSpPr>
          <p:nvPr/>
        </p:nvSpPr>
        <p:spPr>
          <a:xfrm>
            <a:off x="428596" y="346371"/>
            <a:ext cx="7467600" cy="774720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函数的概念</a:t>
            </a:r>
            <a:endParaRPr lang="zh-CN" altLang="en-US" sz="36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endParaRPr>
          </a:p>
        </p:txBody>
      </p:sp>
      <p:sp>
        <p:nvSpPr>
          <p:cNvPr id="7" name="矩形 6">
            <a:hlinkClick r:id="rId1" action="ppaction://hlinksldjump"/>
          </p:cNvPr>
          <p:cNvSpPr/>
          <p:nvPr/>
        </p:nvSpPr>
        <p:spPr>
          <a:xfrm>
            <a:off x="8087360" y="5797550"/>
            <a:ext cx="693420" cy="39624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导图</a:t>
            </a:r>
            <a:endParaRPr lang="zh-CN" altLang="en-US" sz="20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0880" y="1278255"/>
            <a:ext cx="7795260" cy="2225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下列集合A到集合B的对应f是函数的是(　　)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A.A={-1,0,1},B={0,1}, f:A中的数平方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B.A={0,1},B={-1,0,1}, f:A中的数开方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C.A=Z,B=Q, f:A中的数取倒数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D.A=R,B={正实数}, f:A中的数取绝对值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6285" y="3731260"/>
            <a:ext cx="7443470" cy="8229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例3.下列图形中可以表示以M={x|0≤x≤1}为定义域,以N={y|0≤y≤1}为值域的函数的图象是(　　)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5" name="16bx1rjasx5.jpg" descr="id:2147498499;FounderCE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7415" y="4667250"/>
            <a:ext cx="6410960" cy="152717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threePt" dir="t"/>
            </a:scene3d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求函数的定义域</a:t>
            </a:r>
            <a:endParaRPr lang="zh-CN" altLang="en-US" b="1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628650" y="3270885"/>
            <a:ext cx="7886700" cy="23990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</a:rPr>
              <a:t>分式的分母不为零</a:t>
            </a: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endParaRPr lang="en-US" altLang="zh-CN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偶次方根（平方根）的被开方数非负；</a:t>
            </a:r>
            <a:endParaRPr lang="zh-CN" altLang="zh-CN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</a:rPr>
              <a:t>整式的定义域为实数集</a:t>
            </a: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R;</a:t>
            </a:r>
            <a:endParaRPr lang="en-US" altLang="zh-CN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</a:rPr>
              <a:t>由实际问题确定的函数</a:t>
            </a: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</a:rPr>
              <a:t>其定义域受问题实际的约束</a:t>
            </a: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68755" y="1573530"/>
            <a:ext cx="640778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一是使函数有意义；</a:t>
            </a:r>
            <a:endParaRPr lang="zh-CN" altLang="en-US" sz="3600"/>
          </a:p>
          <a:p>
            <a:r>
              <a:rPr lang="zh-CN" altLang="en-US" sz="3600"/>
              <a:t>二是符合实际需要</a:t>
            </a:r>
            <a:endParaRPr lang="zh-CN" altLang="en-US" sz="3600"/>
          </a:p>
        </p:txBody>
      </p:sp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TEMPLATE_CATEGORY" val="diagram"/>
  <p:tag name="KSO_WM_TEMPLATE_INDEX" val="825"/>
  <p:tag name="KSO_WM_TAG_VERSION" val="1.0"/>
  <p:tag name="KSO_WM_SLIDE_ID" val="diagram825_1"/>
  <p:tag name="KSO_WM_SLIDE_INDEX" val="1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44"/>
  <p:tag name="KSO_WM_SLIDE_SIZE" val="621*343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UNIT_TYPE" val="a"/>
  <p:tag name="KSO_WM_UNIT_ID" val="diagram825_1*a*1"/>
  <p:tag name="KSO_WM_TEMPLATE_CATEGORY" val="diagram"/>
  <p:tag name="KSO_WM_TEMPLATE_INDEX" val="825"/>
  <p:tag name="KSO_WM_UNIT_INDEX" val="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1.xml><?xml version="1.0" encoding="utf-8"?>
<p:tagLst xmlns:p="http://schemas.openxmlformats.org/presentationml/2006/main">
  <p:tag name="KSO_WM_TEMPLATE_CATEGORY" val="diagram"/>
  <p:tag name="KSO_WM_TEMPLATE_INDEX" val="825"/>
  <p:tag name="KSO_WM_TAG_VERSION" val="1.0"/>
  <p:tag name="KSO_WM_SLIDE_ID" val="diagram825_1"/>
  <p:tag name="KSO_WM_SLIDE_INDEX" val="1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44"/>
  <p:tag name="KSO_WM_SLIDE_SIZE" val="621*343"/>
</p:tagLst>
</file>

<file path=ppt/tags/tag12.xml><?xml version="1.0" encoding="utf-8"?>
<p:tagLst xmlns:p="http://schemas.openxmlformats.org/presentationml/2006/main">
  <p:tag name="KSO_WM_TAG_VERSION" val="1.0"/>
  <p:tag name="KSO_WM_BEAUTIFY_FLAG" val="#wm#"/>
  <p:tag name="KSO_WM_UNIT_TYPE" val="f"/>
  <p:tag name="KSO_WM_UNIT_ID" val="diagram825_1*f*1"/>
  <p:tag name="KSO_WM_TEMPLATE_CATEGORY" val="diagram"/>
  <p:tag name="KSO_WM_TEMPLATE_INDEX" val="825"/>
  <p:tag name="KSO_WM_UNIT_INDEX" val="1"/>
  <p:tag name="KSO_WM_UNIT_CLEAR" val="1"/>
  <p:tag name="KSO_WM_UNIT_LAYERLEVEL" val="1"/>
  <p:tag name="KSO_WM_UNIT_VALUE" val="231"/>
  <p:tag name="KSO_WM_UNIT_HIGHLIGHT" val="0"/>
  <p:tag name="KSO_WM_UNIT_COMPATIBLE" val="0"/>
  <p:tag name="KSO_WM_UNIT_PRESET_TEXT_INDEX" val="2"/>
  <p:tag name="KSO_WM_UNIT_PRESET_TEXT_LEN" val="10"/>
</p:tagLst>
</file>

<file path=ppt/tags/tag13.xml><?xml version="1.0" encoding="utf-8"?>
<p:tagLst xmlns:p="http://schemas.openxmlformats.org/presentationml/2006/main">
  <p:tag name="KSO_WM_TAG_VERSION" val="1.0"/>
  <p:tag name="KSO_WM_BEAUTIFY_FLAG" val="#wm#"/>
  <p:tag name="KSO_WM_UNIT_TYPE" val="a"/>
  <p:tag name="KSO_WM_UNIT_ID" val="diagram825_1*a*1"/>
  <p:tag name="KSO_WM_TEMPLATE_CATEGORY" val="diagram"/>
  <p:tag name="KSO_WM_TEMPLATE_INDEX" val="825"/>
  <p:tag name="KSO_WM_UNIT_INDEX" val="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4.xml><?xml version="1.0" encoding="utf-8"?>
<p:tagLst xmlns:p="http://schemas.openxmlformats.org/presentationml/2006/main">
  <p:tag name="KSO_WM_TEMPLATE_CATEGORY" val="diagram"/>
  <p:tag name="KSO_WM_TEMPLATE_INDEX" val="825"/>
  <p:tag name="KSO_WM_TAG_VERSION" val="1.0"/>
  <p:tag name="KSO_WM_SLIDE_ID" val="diagram825_1"/>
  <p:tag name="KSO_WM_SLIDE_INDEX" val="1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44"/>
  <p:tag name="KSO_WM_SLIDE_SIZE" val="621*343"/>
</p:tagLst>
</file>

<file path=ppt/tags/tag15.xml><?xml version="1.0" encoding="utf-8"?>
<p:tagLst xmlns:p="http://schemas.openxmlformats.org/presentationml/2006/main">
  <p:tag name="KSO_WM_TAG_VERSION" val="1.0"/>
  <p:tag name="KSO_WM_BEAUTIFY_FLAG" val="#wm#"/>
  <p:tag name="KSO_WM_UNIT_TYPE" val="a"/>
  <p:tag name="KSO_WM_UNIT_ID" val="diagram825_1*a*1"/>
  <p:tag name="KSO_WM_TEMPLATE_CATEGORY" val="diagram"/>
  <p:tag name="KSO_WM_TEMPLATE_INDEX" val="825"/>
  <p:tag name="KSO_WM_UNIT_INDEX" val="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6.xml><?xml version="1.0" encoding="utf-8"?>
<p:tagLst xmlns:p="http://schemas.openxmlformats.org/presentationml/2006/main">
  <p:tag name="KSO_WM_TEMPLATE_CATEGORY" val="diagram"/>
  <p:tag name="KSO_WM_TEMPLATE_INDEX" val="825"/>
  <p:tag name="KSO_WM_TAG_VERSION" val="1.0"/>
  <p:tag name="KSO_WM_SLIDE_ID" val="diagram825_1"/>
  <p:tag name="KSO_WM_SLIDE_INDEX" val="1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44"/>
  <p:tag name="KSO_WM_SLIDE_SIZE" val="621*343"/>
</p:tagLst>
</file>

<file path=ppt/tags/tag17.xml><?xml version="1.0" encoding="utf-8"?>
<p:tagLst xmlns:p="http://schemas.openxmlformats.org/presentationml/2006/main">
  <p:tag name="KSO_WM_TAG_VERSION" val="1.0"/>
  <p:tag name="KSO_WM_BEAUTIFY_FLAG" val="#wm#"/>
  <p:tag name="KSO_WM_UNIT_TYPE" val="a"/>
  <p:tag name="KSO_WM_UNIT_ID" val="diagram825_1*a*1"/>
  <p:tag name="KSO_WM_TEMPLATE_CATEGORY" val="diagram"/>
  <p:tag name="KSO_WM_TEMPLATE_INDEX" val="825"/>
  <p:tag name="KSO_WM_UNIT_INDEX" val="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UNIT_TYPE" val="a"/>
  <p:tag name="KSO_WM_UNIT_ID" val="diagram825_1*a*1"/>
  <p:tag name="KSO_WM_TEMPLATE_CATEGORY" val="diagram"/>
  <p:tag name="KSO_WM_TEMPLATE_INDEX" val="825"/>
  <p:tag name="KSO_WM_UNIT_INDEX" val="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9.xml><?xml version="1.0" encoding="utf-8"?>
<p:tagLst xmlns:p="http://schemas.openxmlformats.org/presentationml/2006/main">
  <p:tag name="KSO_WM_TAG_VERSION" val="1.0"/>
  <p:tag name="KSO_WM_BEAUTIFY_FLAG" val="#wm#"/>
  <p:tag name="KSO_WM_UNIT_TYPE" val="a"/>
  <p:tag name="KSO_WM_UNIT_ID" val="diagram825_1*a*1"/>
  <p:tag name="KSO_WM_TEMPLATE_CATEGORY" val="diagram"/>
  <p:tag name="KSO_WM_TEMPLATE_INDEX" val="825"/>
  <p:tag name="KSO_WM_UNIT_INDEX" val="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2.xml><?xml version="1.0" encoding="utf-8"?>
<p:tagLst xmlns:p="http://schemas.openxmlformats.org/presentationml/2006/main">
  <p:tag name="KSO_WM_TAG_VERSION" val="1.0"/>
  <p:tag name="KSO_WM_BEAUTIFY_FLAG" val="#wm#"/>
  <p:tag name="KSO_WM_UNIT_TYPE" val="f"/>
  <p:tag name="KSO_WM_UNIT_ID" val="diagram825_1*f*1"/>
  <p:tag name="KSO_WM_TEMPLATE_CATEGORY" val="diagram"/>
  <p:tag name="KSO_WM_TEMPLATE_INDEX" val="825"/>
  <p:tag name="KSO_WM_UNIT_INDEX" val="1"/>
  <p:tag name="KSO_WM_UNIT_CLEAR" val="1"/>
  <p:tag name="KSO_WM_UNIT_LAYERLEVEL" val="1"/>
  <p:tag name="KSO_WM_UNIT_VALUE" val="231"/>
  <p:tag name="KSO_WM_UNIT_HIGHLIGHT" val="0"/>
  <p:tag name="KSO_WM_UNIT_COMPATIBLE" val="0"/>
  <p:tag name="KSO_WM_UNIT_PRESET_TEXT_INDEX" val="2"/>
  <p:tag name="KSO_WM_UNIT_PRESET_TEXT_LEN" val="10"/>
</p:tagLst>
</file>

<file path=ppt/tags/tag20.xml><?xml version="1.0" encoding="utf-8"?>
<p:tagLst xmlns:p="http://schemas.openxmlformats.org/presentationml/2006/main">
  <p:tag name="KSO_WM_TEMPLATE_CATEGORY" val="diagram"/>
  <p:tag name="KSO_WM_TEMPLATE_INDEX" val="825"/>
  <p:tag name="KSO_WM_TAG_VERSION" val="1.0"/>
  <p:tag name="KSO_WM_SLIDE_ID" val="diagram825_1"/>
  <p:tag name="KSO_WM_SLIDE_INDEX" val="1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44"/>
  <p:tag name="KSO_WM_SLIDE_SIZE" val="621*343"/>
</p:tagLst>
</file>

<file path=ppt/tags/tag21.xml><?xml version="1.0" encoding="utf-8"?>
<p:tagLst xmlns:p="http://schemas.openxmlformats.org/presentationml/2006/main">
  <p:tag name="KSO_WM_TAG_VERSION" val="1.0"/>
  <p:tag name="KSO_WM_BEAUTIFY_FLAG" val="#wm#"/>
  <p:tag name="KSO_WM_UNIT_TYPE" val="a"/>
  <p:tag name="KSO_WM_UNIT_ID" val="diagram825_1*a*1"/>
  <p:tag name="KSO_WM_TEMPLATE_CATEGORY" val="diagram"/>
  <p:tag name="KSO_WM_TEMPLATE_INDEX" val="825"/>
  <p:tag name="KSO_WM_UNIT_INDEX" val="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22.xml><?xml version="1.0" encoding="utf-8"?>
<p:tagLst xmlns:p="http://schemas.openxmlformats.org/presentationml/2006/main">
  <p:tag name="KSO_WM_TAG_VERSION" val="1.0"/>
  <p:tag name="KSO_WM_BEAUTIFY_FLAG" val="#wm#"/>
  <p:tag name="KSO_WM_UNIT_TYPE" val="a"/>
  <p:tag name="KSO_WM_UNIT_ID" val="diagram825_1*a*1"/>
  <p:tag name="KSO_WM_TEMPLATE_CATEGORY" val="diagram"/>
  <p:tag name="KSO_WM_TEMPLATE_INDEX" val="825"/>
  <p:tag name="KSO_WM_UNIT_INDEX" val="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3.xml><?xml version="1.0" encoding="utf-8"?>
<p:tagLst xmlns:p="http://schemas.openxmlformats.org/presentationml/2006/main">
  <p:tag name="KSO_WM_TEMPLATE_CATEGORY" val="diagram"/>
  <p:tag name="KSO_WM_TEMPLATE_INDEX" val="825"/>
  <p:tag name="KSO_WM_TAG_VERSION" val="1.0"/>
  <p:tag name="KSO_WM_SLIDE_ID" val="diagram825_1"/>
  <p:tag name="KSO_WM_SLIDE_INDEX" val="1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44"/>
  <p:tag name="KSO_WM_SLIDE_SIZE" val="621*343"/>
</p:tagLst>
</file>

<file path=ppt/tags/tag4.xml><?xml version="1.0" encoding="utf-8"?>
<p:tagLst xmlns:p="http://schemas.openxmlformats.org/presentationml/2006/main">
  <p:tag name="KSO_WM_TAG_VERSION" val="1.0"/>
  <p:tag name="KSO_WM_BEAUTIFY_FLAG" val="#wm#"/>
  <p:tag name="KSO_WM_UNIT_TYPE" val="f"/>
  <p:tag name="KSO_WM_UNIT_ID" val="diagram825_1*f*1"/>
  <p:tag name="KSO_WM_TEMPLATE_CATEGORY" val="diagram"/>
  <p:tag name="KSO_WM_TEMPLATE_INDEX" val="825"/>
  <p:tag name="KSO_WM_UNIT_INDEX" val="1"/>
  <p:tag name="KSO_WM_UNIT_CLEAR" val="1"/>
  <p:tag name="KSO_WM_UNIT_LAYERLEVEL" val="1"/>
  <p:tag name="KSO_WM_UNIT_VALUE" val="231"/>
  <p:tag name="KSO_WM_UNIT_HIGHLIGHT" val="0"/>
  <p:tag name="KSO_WM_UNIT_COMPATIBLE" val="0"/>
  <p:tag name="KSO_WM_UNIT_PRESET_TEXT_INDEX" val="2"/>
  <p:tag name="KSO_WM_UNIT_PRESET_TEXT_LEN" val="10"/>
</p:tagLst>
</file>

<file path=ppt/tags/tag5.xml><?xml version="1.0" encoding="utf-8"?>
<p:tagLst xmlns:p="http://schemas.openxmlformats.org/presentationml/2006/main">
  <p:tag name="KSO_WM_TEMPLATE_CATEGORY" val="diagram"/>
  <p:tag name="KSO_WM_TEMPLATE_INDEX" val="825"/>
  <p:tag name="KSO_WM_TAG_VERSION" val="1.0"/>
  <p:tag name="KSO_WM_SLIDE_ID" val="diagram825_1"/>
  <p:tag name="KSO_WM_SLIDE_INDEX" val="1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44"/>
  <p:tag name="KSO_WM_SLIDE_SIZE" val="621*343"/>
</p:tagLst>
</file>

<file path=ppt/tags/tag6.xml><?xml version="1.0" encoding="utf-8"?>
<p:tagLst xmlns:p="http://schemas.openxmlformats.org/presentationml/2006/main">
  <p:tag name="KSO_WM_TEMPLATE_CATEGORY" val="diagram"/>
  <p:tag name="KSO_WM_TEMPLATE_INDEX" val="825"/>
  <p:tag name="KSO_WM_TAG_VERSION" val="1.0"/>
  <p:tag name="KSO_WM_SLIDE_ID" val="diagram825_1"/>
  <p:tag name="KSO_WM_SLIDE_INDEX" val="1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44"/>
  <p:tag name="KSO_WM_SLIDE_SIZE" val="621*343"/>
</p:tagLst>
</file>

<file path=ppt/tags/tag7.xml><?xml version="1.0" encoding="utf-8"?>
<p:tagLst xmlns:p="http://schemas.openxmlformats.org/presentationml/2006/main">
  <p:tag name="KSO_WM_TAG_VERSION" val="1.0"/>
  <p:tag name="KSO_WM_BEAUTIFY_FLAG" val="#wm#"/>
  <p:tag name="KSO_WM_UNIT_TYPE" val="a"/>
  <p:tag name="KSO_WM_UNIT_ID" val="diagram825_1*a*1"/>
  <p:tag name="KSO_WM_TEMPLATE_CATEGORY" val="diagram"/>
  <p:tag name="KSO_WM_TEMPLATE_INDEX" val="825"/>
  <p:tag name="KSO_WM_UNIT_INDEX" val="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8.xml><?xml version="1.0" encoding="utf-8"?>
<p:tagLst xmlns:p="http://schemas.openxmlformats.org/presentationml/2006/main">
  <p:tag name="KSO_WM_TAG_VERSION" val="1.0"/>
  <p:tag name="KSO_WM_BEAUTIFY_FLAG" val="#wm#"/>
  <p:tag name="KSO_WM_UNIT_TYPE" val="f"/>
  <p:tag name="KSO_WM_UNIT_ID" val="diagram825_1*f*1"/>
  <p:tag name="KSO_WM_TEMPLATE_CATEGORY" val="diagram"/>
  <p:tag name="KSO_WM_TEMPLATE_INDEX" val="825"/>
  <p:tag name="KSO_WM_UNIT_INDEX" val="1"/>
  <p:tag name="KSO_WM_UNIT_CLEAR" val="1"/>
  <p:tag name="KSO_WM_UNIT_LAYERLEVEL" val="1"/>
  <p:tag name="KSO_WM_UNIT_VALUE" val="231"/>
  <p:tag name="KSO_WM_UNIT_HIGHLIGHT" val="0"/>
  <p:tag name="KSO_WM_UNIT_COMPATIBLE" val="0"/>
  <p:tag name="KSO_WM_UNIT_PRESET_TEXT_INDEX" val="2"/>
  <p:tag name="KSO_WM_UNIT_PRESET_TEXT_LEN" val="10"/>
</p:tagLst>
</file>

<file path=ppt/tags/tag9.xml><?xml version="1.0" encoding="utf-8"?>
<p:tagLst xmlns:p="http://schemas.openxmlformats.org/presentationml/2006/main">
  <p:tag name="KSO_WM_TEMPLATE_CATEGORY" val="diagram"/>
  <p:tag name="KSO_WM_TEMPLATE_INDEX" val="825"/>
  <p:tag name="KSO_WM_TAG_VERSION" val="1.0"/>
  <p:tag name="KSO_WM_SLIDE_ID" val="diagram825_1"/>
  <p:tag name="KSO_WM_SLIDE_INDEX" val="1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44"/>
  <p:tag name="KSO_WM_SLIDE_SIZE" val="621*343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0</TotalTime>
  <Words>1569</Words>
  <Application>WPS 演示</Application>
  <PresentationFormat>全屏显示(4:3)</PresentationFormat>
  <Paragraphs>161</Paragraphs>
  <Slides>17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7</vt:i4>
      </vt:variant>
      <vt:variant>
        <vt:lpstr>幻灯片标题</vt:lpstr>
      </vt:variant>
      <vt:variant>
        <vt:i4>17</vt:i4>
      </vt:variant>
    </vt:vector>
  </HeadingPairs>
  <TitlesOfParts>
    <vt:vector size="37" baseType="lpstr">
      <vt:lpstr>Arial</vt:lpstr>
      <vt:lpstr>宋体</vt:lpstr>
      <vt:lpstr>Wingdings</vt:lpstr>
      <vt:lpstr>Wingdings</vt:lpstr>
      <vt:lpstr>Wingdings 2</vt:lpstr>
      <vt:lpstr>华文彩云</vt:lpstr>
      <vt:lpstr>Century Schoolbook</vt:lpstr>
      <vt:lpstr>Segoe Print</vt:lpstr>
      <vt:lpstr>微软雅黑</vt:lpstr>
      <vt:lpstr>Arial Unicode MS</vt:lpstr>
      <vt:lpstr>华文楷体</vt:lpstr>
      <vt:lpstr>Calibri</vt:lpstr>
      <vt:lpstr>凸显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1.2.1 函数的概念</vt:lpstr>
      <vt:lpstr>思维导图</vt:lpstr>
      <vt:lpstr>区间的概念及应用</vt:lpstr>
      <vt:lpstr>PowerPoint 演示文稿</vt:lpstr>
      <vt:lpstr>PowerPoint 演示文稿</vt:lpstr>
      <vt:lpstr>函数的概念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1.2.1 函数的概念</dc:title>
  <dc:creator>MC SYSTEM</dc:creator>
  <cp:lastModifiedBy>dell</cp:lastModifiedBy>
  <cp:revision>19</cp:revision>
  <dcterms:created xsi:type="dcterms:W3CDTF">2016-09-17T23:50:00Z</dcterms:created>
  <dcterms:modified xsi:type="dcterms:W3CDTF">2017-11-10T01:56:50Z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