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slide" Target="slide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1785926"/>
            <a:ext cx="8458200" cy="2214578"/>
          </a:xfrm>
        </p:spPr>
        <p:txBody>
          <a:bodyPr>
            <a:normAutofit/>
          </a:bodyPr>
          <a:lstStyle/>
          <a:p>
            <a:pPr algn="ctr"/>
            <a:r>
              <a:rPr lang="en-US" altLang="zh-CN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2.2.3</a:t>
            </a:r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幂函数</a:t>
            </a:r>
            <a:endParaRPr lang="zh-CN" altLang="en-US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29124" y="4286256"/>
            <a:ext cx="4124324" cy="914400"/>
          </a:xfrm>
        </p:spPr>
        <p:txBody>
          <a:bodyPr>
            <a:noAutofit/>
          </a:bodyPr>
          <a:lstStyle/>
          <a:p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幂函数的图象和性质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——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例题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49325" y="1430338"/>
          <a:ext cx="6157913" cy="492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公式" r:id="rId1" imgW="44196000" imgH="35356800" progId="Equation.3">
                  <p:embed/>
                </p:oleObj>
              </mc:Choice>
              <mc:Fallback>
                <p:oleObj name="公式" r:id="rId1" imgW="44196000" imgH="35356800" progId="Equation.3">
                  <p:embed/>
                  <p:pic>
                    <p:nvPicPr>
                      <p:cNvPr id="0" name="图片 7168" descr="image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9325" y="1430338"/>
                        <a:ext cx="6157913" cy="4927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 213"/>
          <p:cNvSpPr/>
          <p:nvPr/>
        </p:nvSpPr>
        <p:spPr>
          <a:xfrm rot="19800000">
            <a:off x="3857237" y="1659830"/>
            <a:ext cx="4386216" cy="345976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谢</a:t>
            </a:r>
            <a:endParaRPr lang="zh-CN" altLang="en-US" sz="96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 213"/>
          <p:cNvSpPr/>
          <p:nvPr/>
        </p:nvSpPr>
        <p:spPr>
          <a:xfrm rot="1260000">
            <a:off x="874988" y="3116721"/>
            <a:ext cx="5072797" cy="2634063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谢</a:t>
            </a:r>
            <a:endParaRPr lang="zh-CN" altLang="en-US" sz="96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思维导图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" name="正五边形 3"/>
          <p:cNvSpPr/>
          <p:nvPr/>
        </p:nvSpPr>
        <p:spPr>
          <a:xfrm>
            <a:off x="6072198" y="714356"/>
            <a:ext cx="2286016" cy="1214446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幂函数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椭圆 4">
            <a:hlinkClick r:id="rId1" action="ppaction://hlinksldjump"/>
          </p:cNvPr>
          <p:cNvSpPr/>
          <p:nvPr/>
        </p:nvSpPr>
        <p:spPr>
          <a:xfrm>
            <a:off x="928662" y="2214554"/>
            <a:ext cx="2000264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幂函数的概念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椭圆 5">
            <a:hlinkClick r:id="rId2" action="ppaction://hlinksldjump"/>
          </p:cNvPr>
          <p:cNvSpPr/>
          <p:nvPr/>
        </p:nvSpPr>
        <p:spPr>
          <a:xfrm>
            <a:off x="3571868" y="2500306"/>
            <a:ext cx="2000264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幂函数的图象和性质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上凸带形 6"/>
          <p:cNvSpPr/>
          <p:nvPr/>
        </p:nvSpPr>
        <p:spPr>
          <a:xfrm rot="1061224">
            <a:off x="63655" y="5213270"/>
            <a:ext cx="3429024" cy="952546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定义域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值域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上凸带形 7"/>
          <p:cNvSpPr/>
          <p:nvPr/>
        </p:nvSpPr>
        <p:spPr>
          <a:xfrm rot="1061224">
            <a:off x="2563952" y="4784642"/>
            <a:ext cx="3429024" cy="952546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奇偶性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单调性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上凸带形 8"/>
          <p:cNvSpPr/>
          <p:nvPr/>
        </p:nvSpPr>
        <p:spPr>
          <a:xfrm rot="1061224">
            <a:off x="6243213" y="3409311"/>
            <a:ext cx="2831502" cy="896635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过定点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上凸带形 9"/>
          <p:cNvSpPr/>
          <p:nvPr/>
        </p:nvSpPr>
        <p:spPr>
          <a:xfrm rot="1061224">
            <a:off x="5882689" y="5045463"/>
            <a:ext cx="2831502" cy="1189435"/>
          </a:xfrm>
          <a:prstGeom prst="ribbon2">
            <a:avLst>
              <a:gd name="adj1" fmla="val 1455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图象的应用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燕尾形箭头 10"/>
          <p:cNvSpPr/>
          <p:nvPr/>
        </p:nvSpPr>
        <p:spPr>
          <a:xfrm rot="9865013">
            <a:off x="2749886" y="1733958"/>
            <a:ext cx="3362209" cy="19082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燕尾形箭头 11"/>
          <p:cNvSpPr/>
          <p:nvPr/>
        </p:nvSpPr>
        <p:spPr>
          <a:xfrm rot="8146062" flipV="1">
            <a:off x="4961006" y="1961823"/>
            <a:ext cx="1384746" cy="20565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燕尾形箭头 12"/>
          <p:cNvSpPr/>
          <p:nvPr/>
        </p:nvSpPr>
        <p:spPr>
          <a:xfrm rot="6756353" flipV="1">
            <a:off x="1016816" y="4054021"/>
            <a:ext cx="1384746" cy="20565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燕尾形箭头 13"/>
          <p:cNvSpPr/>
          <p:nvPr/>
        </p:nvSpPr>
        <p:spPr>
          <a:xfrm rot="4708798" flipV="1">
            <a:off x="3977964" y="4323253"/>
            <a:ext cx="792748" cy="16404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燕尾形箭头 14"/>
          <p:cNvSpPr/>
          <p:nvPr/>
        </p:nvSpPr>
        <p:spPr>
          <a:xfrm rot="2177644">
            <a:off x="4927829" y="4425716"/>
            <a:ext cx="1971502" cy="15883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燕尾形箭头 15"/>
          <p:cNvSpPr/>
          <p:nvPr/>
        </p:nvSpPr>
        <p:spPr>
          <a:xfrm rot="743801" flipV="1">
            <a:off x="5547079" y="3413982"/>
            <a:ext cx="1446727" cy="22313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幂函数的概念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686800" cy="1303333"/>
          </a:xfrm>
        </p:spPr>
        <p:txBody>
          <a:bodyPr/>
          <a:lstStyle/>
          <a:p>
            <a:r>
              <a:rPr lang="zh-CN" altLang="en-US" dirty="0" smtClean="0"/>
              <a:t>一般地，函数          叫做幂函数，其中</a:t>
            </a:r>
            <a:r>
              <a:rPr lang="en-US" altLang="zh-CN" dirty="0" smtClean="0"/>
              <a:t>x</a:t>
            </a:r>
            <a:r>
              <a:rPr lang="zh-CN" altLang="en-US" dirty="0" smtClean="0"/>
              <a:t>是自变量，     是常数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86116" y="1142984"/>
          <a:ext cx="787404" cy="614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公式" r:id="rId1" imgW="10363200" imgH="5486400" progId="Equation.3">
                  <p:embed/>
                </p:oleObj>
              </mc:Choice>
              <mc:Fallback>
                <p:oleObj name="公式" r:id="rId1" imgW="10363200" imgH="5486400" progId="Equation.3">
                  <p:embed/>
                  <p:pic>
                    <p:nvPicPr>
                      <p:cNvPr id="0" name="图片 1024" descr="image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6116" y="1142984"/>
                        <a:ext cx="787404" cy="6143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428728" y="1714488"/>
          <a:ext cx="504828" cy="498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公式" r:id="rId3" imgW="3657600" imgH="3352800" progId="Equation.3">
                  <p:embed/>
                </p:oleObj>
              </mc:Choice>
              <mc:Fallback>
                <p:oleObj name="公式" r:id="rId3" imgW="3657600" imgH="3352800" progId="Equation.3">
                  <p:embed/>
                  <p:pic>
                    <p:nvPicPr>
                      <p:cNvPr id="0" name="图片 1026" descr="image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8728" y="1714488"/>
                        <a:ext cx="504828" cy="49847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7224" y="2500306"/>
          <a:ext cx="8072493" cy="3840480"/>
        </p:xfrm>
        <a:graphic>
          <a:graphicData uri="http://schemas.openxmlformats.org/drawingml/2006/table">
            <a:tbl>
              <a:tblPr/>
              <a:tblGrid>
                <a:gridCol w="1314958"/>
                <a:gridCol w="3190065"/>
                <a:gridCol w="3567470"/>
              </a:tblGrid>
              <a:tr h="5419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函数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指数函数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幂函数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9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解析式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y=a</a:t>
                      </a:r>
                      <a:r>
                        <a:rPr lang="en-US" sz="2800" kern="10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x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(a&gt;0,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且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a≠1)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y=x</a:t>
                      </a:r>
                      <a:r>
                        <a:rPr lang="en-US" sz="2800" kern="10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α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(α∈R)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9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相同点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右边都是幂的形式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16259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不同点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幂函数的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自变量</a:t>
                      </a:r>
                      <a:r>
                        <a:rPr lang="zh-CN" altLang="en-US" sz="2800" kern="100" dirty="0" smtClean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在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底数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而指数函数的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自变量</a:t>
                      </a:r>
                      <a:r>
                        <a:rPr lang="zh-CN" altLang="en-US" sz="2800" kern="100" dirty="0" smtClean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在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指数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指数函数的定义域为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R,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与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a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无关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而幂函数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y=</a:t>
                      </a:r>
                      <a:r>
                        <a:rPr lang="en-US" sz="2800" kern="100" dirty="0" err="1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x</a:t>
                      </a:r>
                      <a:r>
                        <a:rPr lang="en-US" sz="2800" kern="100" baseline="30000" dirty="0" err="1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α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的定义域随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α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的不同而不同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幂函数的概念</a:t>
            </a:r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例题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14348" y="1428736"/>
          <a:ext cx="7845423" cy="5126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公式" r:id="rId1" imgW="66141600" imgH="47548800" progId="Equation.3">
                  <p:embed/>
                </p:oleObj>
              </mc:Choice>
              <mc:Fallback>
                <p:oleObj name="公式" r:id="rId1" imgW="66141600" imgH="47548800" progId="Equation.3">
                  <p:embed/>
                  <p:pic>
                    <p:nvPicPr>
                      <p:cNvPr id="0" name="图片 2048" descr="image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4348" y="1428736"/>
                        <a:ext cx="7845423" cy="512671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菱形 4">
            <a:hlinkClick r:id="rId3" action="ppaction://hlinksldjump"/>
          </p:cNvPr>
          <p:cNvSpPr/>
          <p:nvPr/>
        </p:nvSpPr>
        <p:spPr>
          <a:xfrm>
            <a:off x="8572528" y="5643578"/>
            <a:ext cx="357190" cy="100013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导图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幂函数的图象和性质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472" y="1285861"/>
          <a:ext cx="8286808" cy="5129225"/>
        </p:xfrm>
        <a:graphic>
          <a:graphicData uri="http://schemas.openxmlformats.org/drawingml/2006/table">
            <a:tbl>
              <a:tblPr/>
              <a:tblGrid>
                <a:gridCol w="1500198"/>
                <a:gridCol w="1428760"/>
                <a:gridCol w="1357322"/>
                <a:gridCol w="1428760"/>
                <a:gridCol w="1285884"/>
                <a:gridCol w="1285884"/>
              </a:tblGrid>
              <a:tr h="6289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幂函数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y=x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y=x</a:t>
                      </a:r>
                      <a:r>
                        <a:rPr lang="en-US" sz="2800" kern="10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2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y=x</a:t>
                      </a:r>
                      <a:r>
                        <a:rPr lang="en-US" sz="2800" kern="10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3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y=x</a:t>
                      </a:r>
                      <a:r>
                        <a:rPr lang="en-US" sz="2800" kern="100" baseline="30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1/2</a:t>
                      </a:r>
                      <a:endParaRPr lang="zh-CN" sz="2800" kern="100" baseline="300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y=x</a:t>
                      </a:r>
                      <a:r>
                        <a:rPr lang="en-US" sz="2800" kern="10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-1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8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图象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9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定义域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u="sng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9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值域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9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奇偶性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9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单调性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9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公共点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都经过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点</a:t>
                      </a:r>
                      <a:r>
                        <a:rPr lang="zh-CN" sz="28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28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 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3143240" y="257174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x</a:t>
            </a:r>
            <a:endParaRPr lang="zh-CN" altLang="en-US" dirty="0"/>
          </a:p>
        </p:txBody>
      </p:sp>
      <p:grpSp>
        <p:nvGrpSpPr>
          <p:cNvPr id="77" name="组合 76"/>
          <p:cNvGrpSpPr/>
          <p:nvPr/>
        </p:nvGrpSpPr>
        <p:grpSpPr>
          <a:xfrm>
            <a:off x="2214546" y="1857364"/>
            <a:ext cx="1071570" cy="1286678"/>
            <a:chOff x="2214546" y="1857364"/>
            <a:chExt cx="1071570" cy="1286678"/>
          </a:xfrm>
        </p:grpSpPr>
        <p:cxnSp>
          <p:nvCxnSpPr>
            <p:cNvPr id="11" name="直接箭头连接符 10"/>
            <p:cNvCxnSpPr/>
            <p:nvPr/>
          </p:nvCxnSpPr>
          <p:spPr>
            <a:xfrm>
              <a:off x="2214546" y="264318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rot="5400000" flipH="1" flipV="1">
              <a:off x="2143108" y="257174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 flipH="1" flipV="1">
              <a:off x="2285984" y="2285992"/>
              <a:ext cx="857256" cy="7143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2786447" y="249990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714612" y="235743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786050" y="263104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28860" y="220241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00298" y="25717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714612" y="185736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00430" y="1928802"/>
            <a:ext cx="1285884" cy="1286678"/>
            <a:chOff x="3500430" y="1928802"/>
            <a:chExt cx="1285884" cy="1286678"/>
          </a:xfrm>
        </p:grpSpPr>
        <p:cxnSp>
          <p:nvCxnSpPr>
            <p:cNvPr id="29" name="直接箭头连接符 28"/>
            <p:cNvCxnSpPr/>
            <p:nvPr/>
          </p:nvCxnSpPr>
          <p:spPr>
            <a:xfrm>
              <a:off x="3500430" y="2714620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rot="5400000" flipH="1" flipV="1">
              <a:off x="3428992" y="2643182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4072331" y="2571347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000496" y="2428868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071934" y="2702478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14744" y="227385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786182" y="264318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29124" y="264318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000496" y="192880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cxnSp>
          <p:nvCxnSpPr>
            <p:cNvPr id="70" name="直接连接符 69"/>
            <p:cNvCxnSpPr/>
            <p:nvPr/>
          </p:nvCxnSpPr>
          <p:spPr>
            <a:xfrm rot="5400000">
              <a:off x="3642114" y="2571347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3786182" y="2428868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任意多边形 71"/>
            <p:cNvSpPr/>
            <p:nvPr/>
          </p:nvSpPr>
          <p:spPr>
            <a:xfrm>
              <a:off x="3731342" y="2256503"/>
              <a:ext cx="560439" cy="459658"/>
            </a:xfrm>
            <a:custGeom>
              <a:avLst/>
              <a:gdLst>
                <a:gd name="connsiteX0" fmla="*/ 0 w 560439"/>
                <a:gd name="connsiteY0" fmla="*/ 0 h 459658"/>
                <a:gd name="connsiteX1" fmla="*/ 73742 w 560439"/>
                <a:gd name="connsiteY1" fmla="*/ 191729 h 459658"/>
                <a:gd name="connsiteX2" fmla="*/ 265471 w 560439"/>
                <a:gd name="connsiteY2" fmla="*/ 457200 h 459658"/>
                <a:gd name="connsiteX3" fmla="*/ 501445 w 560439"/>
                <a:gd name="connsiteY3" fmla="*/ 176981 h 459658"/>
                <a:gd name="connsiteX4" fmla="*/ 560439 w 560439"/>
                <a:gd name="connsiteY4" fmla="*/ 14749 h 459658"/>
                <a:gd name="connsiteX5" fmla="*/ 560439 w 560439"/>
                <a:gd name="connsiteY5" fmla="*/ 14749 h 45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439" h="459658">
                  <a:moveTo>
                    <a:pt x="0" y="0"/>
                  </a:moveTo>
                  <a:cubicBezTo>
                    <a:pt x="14748" y="57764"/>
                    <a:pt x="29497" y="115529"/>
                    <a:pt x="73742" y="191729"/>
                  </a:cubicBezTo>
                  <a:cubicBezTo>
                    <a:pt x="117987" y="267929"/>
                    <a:pt x="194187" y="459658"/>
                    <a:pt x="265471" y="457200"/>
                  </a:cubicBezTo>
                  <a:cubicBezTo>
                    <a:pt x="336755" y="454742"/>
                    <a:pt x="452284" y="250723"/>
                    <a:pt x="501445" y="176981"/>
                  </a:cubicBezTo>
                  <a:cubicBezTo>
                    <a:pt x="550606" y="103239"/>
                    <a:pt x="560439" y="14749"/>
                    <a:pt x="560439" y="14749"/>
                  </a:cubicBezTo>
                  <a:lnTo>
                    <a:pt x="560439" y="14749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929190" y="1928802"/>
            <a:ext cx="1285884" cy="1286678"/>
            <a:chOff x="4929190" y="1928802"/>
            <a:chExt cx="1285884" cy="1286678"/>
          </a:xfrm>
        </p:grpSpPr>
        <p:cxnSp>
          <p:nvCxnSpPr>
            <p:cNvPr id="39" name="直接箭头连接符 38"/>
            <p:cNvCxnSpPr/>
            <p:nvPr/>
          </p:nvCxnSpPr>
          <p:spPr>
            <a:xfrm>
              <a:off x="4929190" y="2714620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 rot="5400000" flipH="1" flipV="1">
              <a:off x="4857752" y="2643182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5400000">
              <a:off x="5501091" y="2571347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429256" y="2428868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5500694" y="2702478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143504" y="227385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214942" y="264318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857884" y="264318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429256" y="192880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143504" y="2000241"/>
              <a:ext cx="571504" cy="1214445"/>
            </a:xfrm>
            <a:custGeom>
              <a:avLst/>
              <a:gdLst>
                <a:gd name="connsiteX0" fmla="*/ 530942 w 545690"/>
                <a:gd name="connsiteY0" fmla="*/ 0 h 1106129"/>
                <a:gd name="connsiteX1" fmla="*/ 501445 w 545690"/>
                <a:gd name="connsiteY1" fmla="*/ 339213 h 1106129"/>
                <a:gd name="connsiteX2" fmla="*/ 265471 w 545690"/>
                <a:gd name="connsiteY2" fmla="*/ 619433 h 1106129"/>
                <a:gd name="connsiteX3" fmla="*/ 44245 w 545690"/>
                <a:gd name="connsiteY3" fmla="*/ 855407 h 1106129"/>
                <a:gd name="connsiteX4" fmla="*/ 0 w 545690"/>
                <a:gd name="connsiteY4" fmla="*/ 1106129 h 1106129"/>
                <a:gd name="connsiteX5" fmla="*/ 0 w 545690"/>
                <a:gd name="connsiteY5" fmla="*/ 1106129 h 110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690" h="1106129">
                  <a:moveTo>
                    <a:pt x="530942" y="0"/>
                  </a:moveTo>
                  <a:cubicBezTo>
                    <a:pt x="538316" y="117987"/>
                    <a:pt x="545690" y="235974"/>
                    <a:pt x="501445" y="339213"/>
                  </a:cubicBezTo>
                  <a:cubicBezTo>
                    <a:pt x="457200" y="442452"/>
                    <a:pt x="341671" y="533401"/>
                    <a:pt x="265471" y="619433"/>
                  </a:cubicBezTo>
                  <a:cubicBezTo>
                    <a:pt x="189271" y="705465"/>
                    <a:pt x="88490" y="774291"/>
                    <a:pt x="44245" y="855407"/>
                  </a:cubicBezTo>
                  <a:cubicBezTo>
                    <a:pt x="0" y="936523"/>
                    <a:pt x="0" y="1106129"/>
                    <a:pt x="0" y="1106129"/>
                  </a:cubicBezTo>
                  <a:lnTo>
                    <a:pt x="0" y="1106129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357950" y="1940944"/>
            <a:ext cx="1285884" cy="1286678"/>
            <a:chOff x="6286512" y="1940944"/>
            <a:chExt cx="1285884" cy="1286678"/>
          </a:xfrm>
        </p:grpSpPr>
        <p:cxnSp>
          <p:nvCxnSpPr>
            <p:cNvPr id="49" name="直接箭头连接符 48"/>
            <p:cNvCxnSpPr/>
            <p:nvPr/>
          </p:nvCxnSpPr>
          <p:spPr>
            <a:xfrm>
              <a:off x="6286512" y="272676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/>
            <p:nvPr/>
          </p:nvCxnSpPr>
          <p:spPr>
            <a:xfrm rot="5400000" flipH="1" flipV="1">
              <a:off x="6215074" y="265532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5400000">
              <a:off x="6858413" y="258348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786578" y="244101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6858016" y="271462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500826" y="228599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572264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215206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786578" y="19409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6784258" y="2344994"/>
              <a:ext cx="678426" cy="368709"/>
            </a:xfrm>
            <a:custGeom>
              <a:avLst/>
              <a:gdLst>
                <a:gd name="connsiteX0" fmla="*/ 0 w 678426"/>
                <a:gd name="connsiteY0" fmla="*/ 368709 h 368709"/>
                <a:gd name="connsiteX1" fmla="*/ 221226 w 678426"/>
                <a:gd name="connsiteY1" fmla="*/ 117987 h 368709"/>
                <a:gd name="connsiteX2" fmla="*/ 678426 w 678426"/>
                <a:gd name="connsiteY2" fmla="*/ 0 h 368709"/>
                <a:gd name="connsiteX3" fmla="*/ 678426 w 678426"/>
                <a:gd name="connsiteY3" fmla="*/ 0 h 36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8426" h="368709">
                  <a:moveTo>
                    <a:pt x="0" y="368709"/>
                  </a:moveTo>
                  <a:cubicBezTo>
                    <a:pt x="54077" y="274074"/>
                    <a:pt x="108155" y="179439"/>
                    <a:pt x="221226" y="117987"/>
                  </a:cubicBezTo>
                  <a:cubicBezTo>
                    <a:pt x="334297" y="56535"/>
                    <a:pt x="678426" y="0"/>
                    <a:pt x="678426" y="0"/>
                  </a:cubicBezTo>
                  <a:lnTo>
                    <a:pt x="678426" y="0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643834" y="1940944"/>
            <a:ext cx="1285884" cy="1341858"/>
            <a:chOff x="7572396" y="1940944"/>
            <a:chExt cx="1285884" cy="1341858"/>
          </a:xfrm>
        </p:grpSpPr>
        <p:cxnSp>
          <p:nvCxnSpPr>
            <p:cNvPr id="59" name="直接箭头连接符 58"/>
            <p:cNvCxnSpPr/>
            <p:nvPr/>
          </p:nvCxnSpPr>
          <p:spPr>
            <a:xfrm>
              <a:off x="7572396" y="272676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/>
            <p:cNvCxnSpPr/>
            <p:nvPr/>
          </p:nvCxnSpPr>
          <p:spPr>
            <a:xfrm rot="5400000" flipH="1" flipV="1">
              <a:off x="7500958" y="265532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>
              <a:off x="8144297" y="258348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072462" y="244101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8143900" y="271462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786710" y="228599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858148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501090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072462" y="19409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8185355" y="2197510"/>
              <a:ext cx="442451" cy="412955"/>
            </a:xfrm>
            <a:custGeom>
              <a:avLst/>
              <a:gdLst>
                <a:gd name="connsiteX0" fmla="*/ 0 w 442451"/>
                <a:gd name="connsiteY0" fmla="*/ 0 h 412955"/>
                <a:gd name="connsiteX1" fmla="*/ 132735 w 442451"/>
                <a:gd name="connsiteY1" fmla="*/ 280219 h 412955"/>
                <a:gd name="connsiteX2" fmla="*/ 442451 w 442451"/>
                <a:gd name="connsiteY2" fmla="*/ 412955 h 412955"/>
                <a:gd name="connsiteX3" fmla="*/ 442451 w 442451"/>
                <a:gd name="connsiteY3" fmla="*/ 412955 h 41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451" h="412955">
                  <a:moveTo>
                    <a:pt x="0" y="0"/>
                  </a:moveTo>
                  <a:cubicBezTo>
                    <a:pt x="29496" y="105696"/>
                    <a:pt x="58993" y="211393"/>
                    <a:pt x="132735" y="280219"/>
                  </a:cubicBezTo>
                  <a:cubicBezTo>
                    <a:pt x="206477" y="349045"/>
                    <a:pt x="442451" y="412955"/>
                    <a:pt x="442451" y="412955"/>
                  </a:cubicBezTo>
                  <a:lnTo>
                    <a:pt x="442451" y="412955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0997346">
              <a:off x="7583879" y="2869847"/>
              <a:ext cx="442451" cy="412955"/>
            </a:xfrm>
            <a:custGeom>
              <a:avLst/>
              <a:gdLst>
                <a:gd name="connsiteX0" fmla="*/ 0 w 442451"/>
                <a:gd name="connsiteY0" fmla="*/ 0 h 412955"/>
                <a:gd name="connsiteX1" fmla="*/ 132735 w 442451"/>
                <a:gd name="connsiteY1" fmla="*/ 280219 h 412955"/>
                <a:gd name="connsiteX2" fmla="*/ 442451 w 442451"/>
                <a:gd name="connsiteY2" fmla="*/ 412955 h 412955"/>
                <a:gd name="connsiteX3" fmla="*/ 442451 w 442451"/>
                <a:gd name="connsiteY3" fmla="*/ 412955 h 41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451" h="412955">
                  <a:moveTo>
                    <a:pt x="0" y="0"/>
                  </a:moveTo>
                  <a:cubicBezTo>
                    <a:pt x="29496" y="105696"/>
                    <a:pt x="58993" y="211393"/>
                    <a:pt x="132735" y="280219"/>
                  </a:cubicBezTo>
                  <a:cubicBezTo>
                    <a:pt x="206477" y="349045"/>
                    <a:pt x="442451" y="412955"/>
                    <a:pt x="442451" y="412955"/>
                  </a:cubicBezTo>
                  <a:lnTo>
                    <a:pt x="442451" y="412955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幂函数的图象和性质</a:t>
            </a:r>
            <a:endParaRPr lang="zh-CN" altLang="en-US" dirty="0"/>
          </a:p>
        </p:txBody>
      </p:sp>
      <p:cxnSp>
        <p:nvCxnSpPr>
          <p:cNvPr id="6" name="直接箭头连接符 5"/>
          <p:cNvCxnSpPr/>
          <p:nvPr/>
        </p:nvCxnSpPr>
        <p:spPr>
          <a:xfrm>
            <a:off x="2500298" y="4215460"/>
            <a:ext cx="5068989" cy="656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rot="5400000" flipH="1" flipV="1">
            <a:off x="2502650" y="3919591"/>
            <a:ext cx="4726353" cy="7512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 flipH="1" flipV="1">
            <a:off x="3000363" y="2143117"/>
            <a:ext cx="4214843" cy="3643339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6200000" flipH="1">
            <a:off x="3640198" y="3497332"/>
            <a:ext cx="4286282" cy="6213"/>
          </a:xfrm>
          <a:prstGeom prst="line">
            <a:avLst/>
          </a:prstGeom>
          <a:ln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65826" y="3150289"/>
            <a:ext cx="2635132" cy="64397"/>
          </a:xfrm>
          <a:prstGeom prst="line">
            <a:avLst/>
          </a:prstGeom>
          <a:ln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705686" y="4252241"/>
            <a:ext cx="352838" cy="404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438441" y="2843889"/>
            <a:ext cx="372720" cy="404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12983" y="4252241"/>
            <a:ext cx="298178" cy="404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53366" y="1381418"/>
            <a:ext cx="447262" cy="404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y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482324" y="4330480"/>
            <a:ext cx="447262" cy="404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x</a:t>
            </a:r>
            <a:endParaRPr lang="zh-CN" altLang="en-US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3929058" y="3143247"/>
            <a:ext cx="914407" cy="6566"/>
          </a:xfrm>
          <a:prstGeom prst="line">
            <a:avLst/>
          </a:prstGeom>
          <a:ln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6200000" flipH="1">
            <a:off x="3398115" y="3674191"/>
            <a:ext cx="1061888" cy="0"/>
          </a:xfrm>
          <a:prstGeom prst="line">
            <a:avLst/>
          </a:prstGeom>
          <a:ln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6200000" flipH="1">
            <a:off x="3398115" y="4745759"/>
            <a:ext cx="1061888" cy="0"/>
          </a:xfrm>
          <a:prstGeom prst="line">
            <a:avLst/>
          </a:prstGeom>
          <a:ln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929058" y="5279822"/>
            <a:ext cx="914407" cy="6566"/>
          </a:xfrm>
          <a:prstGeom prst="line">
            <a:avLst/>
          </a:prstGeom>
          <a:ln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/>
        </p:nvSpPr>
        <p:spPr>
          <a:xfrm>
            <a:off x="3506433" y="1902542"/>
            <a:ext cx="2802194" cy="2305664"/>
          </a:xfrm>
          <a:custGeom>
            <a:avLst/>
            <a:gdLst>
              <a:gd name="connsiteX0" fmla="*/ 0 w 2802194"/>
              <a:gd name="connsiteY0" fmla="*/ 0 h 2305664"/>
              <a:gd name="connsiteX1" fmla="*/ 457200 w 2802194"/>
              <a:gd name="connsiteY1" fmla="*/ 1253613 h 2305664"/>
              <a:gd name="connsiteX2" fmla="*/ 1342103 w 2802194"/>
              <a:gd name="connsiteY2" fmla="*/ 2300748 h 2305664"/>
              <a:gd name="connsiteX3" fmla="*/ 2271252 w 2802194"/>
              <a:gd name="connsiteY3" fmla="*/ 1283110 h 2305664"/>
              <a:gd name="connsiteX4" fmla="*/ 2802194 w 2802194"/>
              <a:gd name="connsiteY4" fmla="*/ 88490 h 2305664"/>
              <a:gd name="connsiteX5" fmla="*/ 2802194 w 2802194"/>
              <a:gd name="connsiteY5" fmla="*/ 88490 h 2305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2194" h="2305664">
                <a:moveTo>
                  <a:pt x="0" y="0"/>
                </a:moveTo>
                <a:cubicBezTo>
                  <a:pt x="116758" y="435077"/>
                  <a:pt x="233516" y="870155"/>
                  <a:pt x="457200" y="1253613"/>
                </a:cubicBezTo>
                <a:cubicBezTo>
                  <a:pt x="680884" y="1637071"/>
                  <a:pt x="1039761" y="2295832"/>
                  <a:pt x="1342103" y="2300748"/>
                </a:cubicBezTo>
                <a:cubicBezTo>
                  <a:pt x="1644445" y="2305664"/>
                  <a:pt x="2027904" y="1651820"/>
                  <a:pt x="2271252" y="1283110"/>
                </a:cubicBezTo>
                <a:cubicBezTo>
                  <a:pt x="2514601" y="914400"/>
                  <a:pt x="2802194" y="88490"/>
                  <a:pt x="2802194" y="88490"/>
                </a:cubicBezTo>
                <a:lnTo>
                  <a:pt x="2802194" y="88490"/>
                </a:ln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757156" y="2005781"/>
            <a:ext cx="2153264" cy="4188542"/>
          </a:xfrm>
          <a:custGeom>
            <a:avLst/>
            <a:gdLst>
              <a:gd name="connsiteX0" fmla="*/ 2153264 w 2153264"/>
              <a:gd name="connsiteY0" fmla="*/ 0 h 4188542"/>
              <a:gd name="connsiteX1" fmla="*/ 2020529 w 2153264"/>
              <a:gd name="connsiteY1" fmla="*/ 1179871 h 4188542"/>
              <a:gd name="connsiteX2" fmla="*/ 1725561 w 2153264"/>
              <a:gd name="connsiteY2" fmla="*/ 1858296 h 4188542"/>
              <a:gd name="connsiteX3" fmla="*/ 1091380 w 2153264"/>
              <a:gd name="connsiteY3" fmla="*/ 2241754 h 4188542"/>
              <a:gd name="connsiteX4" fmla="*/ 575187 w 2153264"/>
              <a:gd name="connsiteY4" fmla="*/ 2566219 h 4188542"/>
              <a:gd name="connsiteX5" fmla="*/ 191729 w 2153264"/>
              <a:gd name="connsiteY5" fmla="*/ 3288890 h 4188542"/>
              <a:gd name="connsiteX6" fmla="*/ 0 w 2153264"/>
              <a:gd name="connsiteY6" fmla="*/ 4188542 h 418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3264" h="4188542">
                <a:moveTo>
                  <a:pt x="2153264" y="0"/>
                </a:moveTo>
                <a:cubicBezTo>
                  <a:pt x="2122538" y="435077"/>
                  <a:pt x="2091813" y="870155"/>
                  <a:pt x="2020529" y="1179871"/>
                </a:cubicBezTo>
                <a:cubicBezTo>
                  <a:pt x="1949245" y="1489587"/>
                  <a:pt x="1880419" y="1681316"/>
                  <a:pt x="1725561" y="1858296"/>
                </a:cubicBezTo>
                <a:cubicBezTo>
                  <a:pt x="1570703" y="2035276"/>
                  <a:pt x="1283109" y="2123767"/>
                  <a:pt x="1091380" y="2241754"/>
                </a:cubicBezTo>
                <a:cubicBezTo>
                  <a:pt x="899651" y="2359741"/>
                  <a:pt x="725129" y="2391696"/>
                  <a:pt x="575187" y="2566219"/>
                </a:cubicBezTo>
                <a:cubicBezTo>
                  <a:pt x="425245" y="2740742"/>
                  <a:pt x="287593" y="3018503"/>
                  <a:pt x="191729" y="3288890"/>
                </a:cubicBezTo>
                <a:cubicBezTo>
                  <a:pt x="95865" y="3559277"/>
                  <a:pt x="47932" y="3873909"/>
                  <a:pt x="0" y="4188542"/>
                </a:cubicBezTo>
              </a:path>
            </a:pathLst>
          </a:cu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4863285" y="2949677"/>
            <a:ext cx="2418735" cy="1253613"/>
          </a:xfrm>
          <a:custGeom>
            <a:avLst/>
            <a:gdLst>
              <a:gd name="connsiteX0" fmla="*/ 0 w 2418735"/>
              <a:gd name="connsiteY0" fmla="*/ 1253613 h 1253613"/>
              <a:gd name="connsiteX1" fmla="*/ 280219 w 2418735"/>
              <a:gd name="connsiteY1" fmla="*/ 619433 h 1253613"/>
              <a:gd name="connsiteX2" fmla="*/ 914400 w 2418735"/>
              <a:gd name="connsiteY2" fmla="*/ 235975 h 1253613"/>
              <a:gd name="connsiteX3" fmla="*/ 2418735 w 2418735"/>
              <a:gd name="connsiteY3" fmla="*/ 0 h 1253613"/>
              <a:gd name="connsiteX4" fmla="*/ 2418735 w 2418735"/>
              <a:gd name="connsiteY4" fmla="*/ 0 h 1253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8735" h="1253613">
                <a:moveTo>
                  <a:pt x="0" y="1253613"/>
                </a:moveTo>
                <a:cubicBezTo>
                  <a:pt x="63909" y="1021326"/>
                  <a:pt x="127819" y="789039"/>
                  <a:pt x="280219" y="619433"/>
                </a:cubicBezTo>
                <a:cubicBezTo>
                  <a:pt x="432619" y="449827"/>
                  <a:pt x="557981" y="339214"/>
                  <a:pt x="914400" y="235975"/>
                </a:cubicBezTo>
                <a:cubicBezTo>
                  <a:pt x="1270819" y="132736"/>
                  <a:pt x="2418735" y="0"/>
                  <a:pt x="2418735" y="0"/>
                </a:cubicBezTo>
                <a:lnTo>
                  <a:pt x="2418735" y="0"/>
                </a:lnTo>
              </a:path>
            </a:pathLst>
          </a:cu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1080178">
            <a:off x="5223654" y="1396368"/>
            <a:ext cx="1629032" cy="2136057"/>
          </a:xfrm>
          <a:custGeom>
            <a:avLst/>
            <a:gdLst>
              <a:gd name="connsiteX0" fmla="*/ 0 w 1622323"/>
              <a:gd name="connsiteY0" fmla="*/ 0 h 2064774"/>
              <a:gd name="connsiteX1" fmla="*/ 309716 w 1622323"/>
              <a:gd name="connsiteY1" fmla="*/ 1548580 h 2064774"/>
              <a:gd name="connsiteX2" fmla="*/ 1622323 w 1622323"/>
              <a:gd name="connsiteY2" fmla="*/ 2064774 h 206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2323" h="2064774">
                <a:moveTo>
                  <a:pt x="0" y="0"/>
                </a:moveTo>
                <a:cubicBezTo>
                  <a:pt x="19664" y="602225"/>
                  <a:pt x="39329" y="1204451"/>
                  <a:pt x="309716" y="1548580"/>
                </a:cubicBezTo>
                <a:cubicBezTo>
                  <a:pt x="580103" y="1892709"/>
                  <a:pt x="1101213" y="1978741"/>
                  <a:pt x="1622323" y="2064774"/>
                </a:cubicBezTo>
              </a:path>
            </a:pathLst>
          </a:cu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10175698">
            <a:off x="2763470" y="4844427"/>
            <a:ext cx="1629032" cy="2136057"/>
          </a:xfrm>
          <a:custGeom>
            <a:avLst/>
            <a:gdLst>
              <a:gd name="connsiteX0" fmla="*/ 0 w 1622323"/>
              <a:gd name="connsiteY0" fmla="*/ 0 h 2064774"/>
              <a:gd name="connsiteX1" fmla="*/ 309716 w 1622323"/>
              <a:gd name="connsiteY1" fmla="*/ 1548580 h 2064774"/>
              <a:gd name="connsiteX2" fmla="*/ 1622323 w 1622323"/>
              <a:gd name="connsiteY2" fmla="*/ 2064774 h 206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2323" h="2064774">
                <a:moveTo>
                  <a:pt x="0" y="0"/>
                </a:moveTo>
                <a:cubicBezTo>
                  <a:pt x="19664" y="602225"/>
                  <a:pt x="39329" y="1204451"/>
                  <a:pt x="309716" y="1548580"/>
                </a:cubicBezTo>
                <a:cubicBezTo>
                  <a:pt x="580103" y="1892709"/>
                  <a:pt x="1101213" y="1978741"/>
                  <a:pt x="1622323" y="2064774"/>
                </a:cubicBezTo>
              </a:path>
            </a:pathLst>
          </a:cu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00760" y="1486903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y=x</a:t>
            </a:r>
            <a:r>
              <a:rPr lang="en-US" altLang="zh-CN" sz="3200" baseline="30000" dirty="0" smtClean="0">
                <a:solidFill>
                  <a:srgbClr val="FF0000"/>
                </a:solidFill>
              </a:rPr>
              <a:t>2</a:t>
            </a:r>
            <a:endParaRPr lang="zh-CN" altLang="en-US" sz="3200" baseline="300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58016" y="150017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</a:rPr>
              <a:t>y=x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14942" y="157161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</a:rPr>
              <a:t>y=x</a:t>
            </a:r>
            <a:r>
              <a:rPr lang="en-US" altLang="zh-CN" sz="3200" baseline="30000" dirty="0" smtClean="0">
                <a:solidFill>
                  <a:srgbClr val="00B0F0"/>
                </a:solidFill>
              </a:rPr>
              <a:t>3</a:t>
            </a:r>
            <a:endParaRPr lang="zh-CN" altLang="en-US" sz="3200" baseline="30000" dirty="0">
              <a:solidFill>
                <a:srgbClr val="00B0F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86644" y="2571744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/>
                </a:solidFill>
              </a:rPr>
              <a:t>y=x</a:t>
            </a:r>
            <a:r>
              <a:rPr lang="en-US" altLang="zh-CN" sz="3200" baseline="30000" dirty="0" smtClean="0">
                <a:solidFill>
                  <a:schemeClr val="accent6"/>
                </a:solidFill>
              </a:rPr>
              <a:t>1/2</a:t>
            </a:r>
            <a:endParaRPr lang="zh-CN" altLang="en-US" sz="3200" baseline="30000" dirty="0">
              <a:solidFill>
                <a:schemeClr val="accent6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72330" y="3286124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</a:rPr>
              <a:t>y=x</a:t>
            </a:r>
            <a:r>
              <a:rPr lang="en-US" altLang="zh-CN" sz="3200" baseline="30000" dirty="0" smtClean="0">
                <a:solidFill>
                  <a:srgbClr val="0070C0"/>
                </a:solidFill>
              </a:rPr>
              <a:t>-1</a:t>
            </a:r>
            <a:endParaRPr lang="zh-CN" altLang="en-US" sz="3200" baseline="30000" dirty="0">
              <a:solidFill>
                <a:srgbClr val="0070C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29256" y="564357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</a:rPr>
              <a:t>x=1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4282" y="2143116"/>
            <a:ext cx="2286016" cy="30469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在直线</a:t>
            </a:r>
            <a:r>
              <a:rPr lang="en-US" altLang="zh-CN" sz="3200" dirty="0" smtClean="0"/>
              <a:t>x=1</a:t>
            </a:r>
            <a:r>
              <a:rPr lang="zh-CN" altLang="en-US" sz="3200" dirty="0" smtClean="0"/>
              <a:t>的右侧，不同幂函数的指数顺着逆时针方向增大</a:t>
            </a:r>
            <a:r>
              <a:rPr lang="en-US" altLang="zh-CN" sz="3200" dirty="0" smtClean="0"/>
              <a:t>.</a:t>
            </a:r>
            <a:endParaRPr lang="zh-CN" altLang="en-US" sz="3200" dirty="0"/>
          </a:p>
        </p:txBody>
      </p:sp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6215074" y="1071546"/>
          <a:ext cx="785818" cy="463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公式" r:id="rId1" imgW="8534400" imgH="4267200" progId="Equation.3">
                  <p:embed/>
                </p:oleObj>
              </mc:Choice>
              <mc:Fallback>
                <p:oleObj name="公式" r:id="rId1" imgW="8534400" imgH="4267200" progId="Equation.3">
                  <p:embed/>
                  <p:pic>
                    <p:nvPicPr>
                      <p:cNvPr id="0" name="图片 3072" descr="image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15074" y="1071546"/>
                        <a:ext cx="785818" cy="463552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对象 51"/>
          <p:cNvGraphicFramePr>
            <a:graphicFrameLocks noChangeAspect="1"/>
          </p:cNvGraphicFramePr>
          <p:nvPr/>
        </p:nvGraphicFramePr>
        <p:xfrm>
          <a:off x="7691438" y="1714500"/>
          <a:ext cx="12620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公式" r:id="rId3" imgW="13716000" imgH="4267200" progId="Equation.3">
                  <p:embed/>
                </p:oleObj>
              </mc:Choice>
              <mc:Fallback>
                <p:oleObj name="公式" r:id="rId3" imgW="13716000" imgH="4267200" progId="Equation.3">
                  <p:embed/>
                  <p:pic>
                    <p:nvPicPr>
                      <p:cNvPr id="0" name="Object 2" descr="image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91438" y="1714500"/>
                        <a:ext cx="1262062" cy="463550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对象 52"/>
          <p:cNvGraphicFramePr>
            <a:graphicFrameLocks noChangeAspect="1"/>
          </p:cNvGraphicFramePr>
          <p:nvPr/>
        </p:nvGraphicFramePr>
        <p:xfrm>
          <a:off x="8072462" y="3643314"/>
          <a:ext cx="8128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公式" r:id="rId5" imgW="8839200" imgH="4267200" progId="Equation.3">
                  <p:embed/>
                </p:oleObj>
              </mc:Choice>
              <mc:Fallback>
                <p:oleObj name="公式" r:id="rId5" imgW="8839200" imgH="4267200" progId="Equation.3">
                  <p:embed/>
                  <p:pic>
                    <p:nvPicPr>
                      <p:cNvPr id="0" name="图片 3074" descr="image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72462" y="3643314"/>
                        <a:ext cx="812800" cy="463550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 animBg="1"/>
      <p:bldP spid="34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幂函数的图象和性质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——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例题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8596" y="1571612"/>
          <a:ext cx="4859010" cy="4643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公式" r:id="rId1" imgW="41148000" imgH="39319200" progId="Equation.3">
                  <p:embed/>
                </p:oleObj>
              </mc:Choice>
              <mc:Fallback>
                <p:oleObj name="公式" r:id="rId1" imgW="41148000" imgH="39319200" progId="Equation.3">
                  <p:embed/>
                  <p:pic>
                    <p:nvPicPr>
                      <p:cNvPr id="0" name="图片 4096" descr="image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596" y="1571612"/>
                        <a:ext cx="4859010" cy="46434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143504" y="1500174"/>
            <a:ext cx="1285884" cy="1341858"/>
            <a:chOff x="7572396" y="1940944"/>
            <a:chExt cx="1285884" cy="1341858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7572396" y="272676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rot="5400000" flipH="1" flipV="1">
              <a:off x="7500958" y="265532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5400000">
              <a:off x="8144297" y="258348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072462" y="244101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143900" y="271462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786710" y="228599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58148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501090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72462" y="19409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185355" y="2197510"/>
              <a:ext cx="442451" cy="412955"/>
            </a:xfrm>
            <a:custGeom>
              <a:avLst/>
              <a:gdLst>
                <a:gd name="connsiteX0" fmla="*/ 0 w 442451"/>
                <a:gd name="connsiteY0" fmla="*/ 0 h 412955"/>
                <a:gd name="connsiteX1" fmla="*/ 132735 w 442451"/>
                <a:gd name="connsiteY1" fmla="*/ 280219 h 412955"/>
                <a:gd name="connsiteX2" fmla="*/ 442451 w 442451"/>
                <a:gd name="connsiteY2" fmla="*/ 412955 h 412955"/>
                <a:gd name="connsiteX3" fmla="*/ 442451 w 442451"/>
                <a:gd name="connsiteY3" fmla="*/ 412955 h 41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451" h="412955">
                  <a:moveTo>
                    <a:pt x="0" y="0"/>
                  </a:moveTo>
                  <a:cubicBezTo>
                    <a:pt x="29496" y="105696"/>
                    <a:pt x="58993" y="211393"/>
                    <a:pt x="132735" y="280219"/>
                  </a:cubicBezTo>
                  <a:cubicBezTo>
                    <a:pt x="206477" y="349045"/>
                    <a:pt x="442451" y="412955"/>
                    <a:pt x="442451" y="412955"/>
                  </a:cubicBezTo>
                  <a:lnTo>
                    <a:pt x="442451" y="412955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0997346">
              <a:off x="7583879" y="2869847"/>
              <a:ext cx="442451" cy="412955"/>
            </a:xfrm>
            <a:custGeom>
              <a:avLst/>
              <a:gdLst>
                <a:gd name="connsiteX0" fmla="*/ 0 w 442451"/>
                <a:gd name="connsiteY0" fmla="*/ 0 h 412955"/>
                <a:gd name="connsiteX1" fmla="*/ 132735 w 442451"/>
                <a:gd name="connsiteY1" fmla="*/ 280219 h 412955"/>
                <a:gd name="connsiteX2" fmla="*/ 442451 w 442451"/>
                <a:gd name="connsiteY2" fmla="*/ 412955 h 412955"/>
                <a:gd name="connsiteX3" fmla="*/ 442451 w 442451"/>
                <a:gd name="connsiteY3" fmla="*/ 412955 h 41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451" h="412955">
                  <a:moveTo>
                    <a:pt x="0" y="0"/>
                  </a:moveTo>
                  <a:cubicBezTo>
                    <a:pt x="29496" y="105696"/>
                    <a:pt x="58993" y="211393"/>
                    <a:pt x="132735" y="280219"/>
                  </a:cubicBezTo>
                  <a:cubicBezTo>
                    <a:pt x="206477" y="349045"/>
                    <a:pt x="442451" y="412955"/>
                    <a:pt x="442451" y="412955"/>
                  </a:cubicBezTo>
                  <a:lnTo>
                    <a:pt x="442451" y="412955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29388" y="1571612"/>
            <a:ext cx="1299566" cy="1286678"/>
            <a:chOff x="7558714" y="1940944"/>
            <a:chExt cx="1299566" cy="1286678"/>
          </a:xfrm>
        </p:grpSpPr>
        <p:cxnSp>
          <p:nvCxnSpPr>
            <p:cNvPr id="18" name="直接箭头连接符 17"/>
            <p:cNvCxnSpPr/>
            <p:nvPr/>
          </p:nvCxnSpPr>
          <p:spPr>
            <a:xfrm>
              <a:off x="7572396" y="272676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rot="5400000" flipH="1" flipV="1">
              <a:off x="7500958" y="265532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8144297" y="258348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072462" y="244101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8143900" y="271462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86710" y="228599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58148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501090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72462" y="19409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8185355" y="2197510"/>
              <a:ext cx="442451" cy="412955"/>
            </a:xfrm>
            <a:custGeom>
              <a:avLst/>
              <a:gdLst>
                <a:gd name="connsiteX0" fmla="*/ 0 w 442451"/>
                <a:gd name="connsiteY0" fmla="*/ 0 h 412955"/>
                <a:gd name="connsiteX1" fmla="*/ 132735 w 442451"/>
                <a:gd name="connsiteY1" fmla="*/ 280219 h 412955"/>
                <a:gd name="connsiteX2" fmla="*/ 442451 w 442451"/>
                <a:gd name="connsiteY2" fmla="*/ 412955 h 412955"/>
                <a:gd name="connsiteX3" fmla="*/ 442451 w 442451"/>
                <a:gd name="connsiteY3" fmla="*/ 412955 h 41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451" h="412955">
                  <a:moveTo>
                    <a:pt x="0" y="0"/>
                  </a:moveTo>
                  <a:cubicBezTo>
                    <a:pt x="29496" y="105696"/>
                    <a:pt x="58993" y="211393"/>
                    <a:pt x="132735" y="280219"/>
                  </a:cubicBezTo>
                  <a:cubicBezTo>
                    <a:pt x="206477" y="349045"/>
                    <a:pt x="442451" y="412955"/>
                    <a:pt x="442451" y="412955"/>
                  </a:cubicBezTo>
                  <a:lnTo>
                    <a:pt x="442451" y="412955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5709584">
              <a:off x="7543966" y="2197115"/>
              <a:ext cx="442451" cy="412955"/>
            </a:xfrm>
            <a:custGeom>
              <a:avLst/>
              <a:gdLst>
                <a:gd name="connsiteX0" fmla="*/ 0 w 442451"/>
                <a:gd name="connsiteY0" fmla="*/ 0 h 412955"/>
                <a:gd name="connsiteX1" fmla="*/ 132735 w 442451"/>
                <a:gd name="connsiteY1" fmla="*/ 280219 h 412955"/>
                <a:gd name="connsiteX2" fmla="*/ 442451 w 442451"/>
                <a:gd name="connsiteY2" fmla="*/ 412955 h 412955"/>
                <a:gd name="connsiteX3" fmla="*/ 442451 w 442451"/>
                <a:gd name="connsiteY3" fmla="*/ 412955 h 41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451" h="412955">
                  <a:moveTo>
                    <a:pt x="0" y="0"/>
                  </a:moveTo>
                  <a:cubicBezTo>
                    <a:pt x="29496" y="105696"/>
                    <a:pt x="58993" y="211393"/>
                    <a:pt x="132735" y="280219"/>
                  </a:cubicBezTo>
                  <a:cubicBezTo>
                    <a:pt x="206477" y="349045"/>
                    <a:pt x="442451" y="412955"/>
                    <a:pt x="442451" y="412955"/>
                  </a:cubicBezTo>
                  <a:lnTo>
                    <a:pt x="442451" y="412955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28954" y="1571612"/>
            <a:ext cx="1285884" cy="1286678"/>
            <a:chOff x="7572396" y="1940944"/>
            <a:chExt cx="1285884" cy="1286678"/>
          </a:xfrm>
        </p:grpSpPr>
        <p:cxnSp>
          <p:nvCxnSpPr>
            <p:cNvPr id="30" name="直接箭头连接符 29"/>
            <p:cNvCxnSpPr/>
            <p:nvPr/>
          </p:nvCxnSpPr>
          <p:spPr>
            <a:xfrm>
              <a:off x="7572396" y="272676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 rot="5400000" flipH="1" flipV="1">
              <a:off x="7500958" y="265532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8144297" y="258348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072462" y="244101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8143900" y="271462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786710" y="228599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858148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01090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072462" y="19409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8185355" y="2197510"/>
              <a:ext cx="442451" cy="412955"/>
            </a:xfrm>
            <a:custGeom>
              <a:avLst/>
              <a:gdLst>
                <a:gd name="connsiteX0" fmla="*/ 0 w 442451"/>
                <a:gd name="connsiteY0" fmla="*/ 0 h 412955"/>
                <a:gd name="connsiteX1" fmla="*/ 132735 w 442451"/>
                <a:gd name="connsiteY1" fmla="*/ 280219 h 412955"/>
                <a:gd name="connsiteX2" fmla="*/ 442451 w 442451"/>
                <a:gd name="connsiteY2" fmla="*/ 412955 h 412955"/>
                <a:gd name="connsiteX3" fmla="*/ 442451 w 442451"/>
                <a:gd name="connsiteY3" fmla="*/ 412955 h 41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451" h="412955">
                  <a:moveTo>
                    <a:pt x="0" y="0"/>
                  </a:moveTo>
                  <a:cubicBezTo>
                    <a:pt x="29496" y="105696"/>
                    <a:pt x="58993" y="211393"/>
                    <a:pt x="132735" y="280219"/>
                  </a:cubicBezTo>
                  <a:cubicBezTo>
                    <a:pt x="206477" y="349045"/>
                    <a:pt x="442451" y="412955"/>
                    <a:pt x="442451" y="412955"/>
                  </a:cubicBezTo>
                  <a:lnTo>
                    <a:pt x="442451" y="412955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15272" y="3213892"/>
            <a:ext cx="1285884" cy="1286678"/>
            <a:chOff x="6286512" y="1940944"/>
            <a:chExt cx="1285884" cy="1286678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6286512" y="272676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rot="5400000" flipH="1" flipV="1">
              <a:off x="6215074" y="265532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5400000">
              <a:off x="6858413" y="258348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786578" y="244101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6858016" y="271462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500826" y="228599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572264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215206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786578" y="19409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6784258" y="2298134"/>
              <a:ext cx="645262" cy="415569"/>
            </a:xfrm>
            <a:custGeom>
              <a:avLst/>
              <a:gdLst>
                <a:gd name="connsiteX0" fmla="*/ 0 w 678426"/>
                <a:gd name="connsiteY0" fmla="*/ 368709 h 368709"/>
                <a:gd name="connsiteX1" fmla="*/ 221226 w 678426"/>
                <a:gd name="connsiteY1" fmla="*/ 117987 h 368709"/>
                <a:gd name="connsiteX2" fmla="*/ 678426 w 678426"/>
                <a:gd name="connsiteY2" fmla="*/ 0 h 368709"/>
                <a:gd name="connsiteX3" fmla="*/ 678426 w 678426"/>
                <a:gd name="connsiteY3" fmla="*/ 0 h 36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8426" h="368709">
                  <a:moveTo>
                    <a:pt x="0" y="368709"/>
                  </a:moveTo>
                  <a:cubicBezTo>
                    <a:pt x="54077" y="274074"/>
                    <a:pt x="108155" y="179439"/>
                    <a:pt x="221226" y="117987"/>
                  </a:cubicBezTo>
                  <a:cubicBezTo>
                    <a:pt x="334297" y="56535"/>
                    <a:pt x="678426" y="0"/>
                    <a:pt x="678426" y="0"/>
                  </a:cubicBezTo>
                  <a:lnTo>
                    <a:pt x="678426" y="0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86512" y="3213892"/>
            <a:ext cx="1428760" cy="1286678"/>
            <a:chOff x="6143636" y="1940944"/>
            <a:chExt cx="1428760" cy="1286678"/>
          </a:xfrm>
        </p:grpSpPr>
        <p:cxnSp>
          <p:nvCxnSpPr>
            <p:cNvPr id="53" name="直接箭头连接符 52"/>
            <p:cNvCxnSpPr/>
            <p:nvPr/>
          </p:nvCxnSpPr>
          <p:spPr>
            <a:xfrm>
              <a:off x="6286512" y="272676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/>
            <p:nvPr/>
          </p:nvCxnSpPr>
          <p:spPr>
            <a:xfrm rot="5400000" flipH="1" flipV="1">
              <a:off x="6215074" y="265532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5400000">
              <a:off x="6858413" y="258348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6786578" y="244101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6858016" y="271462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500826" y="228599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572264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215206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786578" y="19409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6784258" y="2298134"/>
              <a:ext cx="645262" cy="415569"/>
            </a:xfrm>
            <a:custGeom>
              <a:avLst/>
              <a:gdLst>
                <a:gd name="connsiteX0" fmla="*/ 0 w 678426"/>
                <a:gd name="connsiteY0" fmla="*/ 368709 h 368709"/>
                <a:gd name="connsiteX1" fmla="*/ 221226 w 678426"/>
                <a:gd name="connsiteY1" fmla="*/ 117987 h 368709"/>
                <a:gd name="connsiteX2" fmla="*/ 678426 w 678426"/>
                <a:gd name="connsiteY2" fmla="*/ 0 h 368709"/>
                <a:gd name="connsiteX3" fmla="*/ 678426 w 678426"/>
                <a:gd name="connsiteY3" fmla="*/ 0 h 36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8426" h="368709">
                  <a:moveTo>
                    <a:pt x="0" y="368709"/>
                  </a:moveTo>
                  <a:cubicBezTo>
                    <a:pt x="54077" y="274074"/>
                    <a:pt x="108155" y="179439"/>
                    <a:pt x="221226" y="117987"/>
                  </a:cubicBezTo>
                  <a:cubicBezTo>
                    <a:pt x="334297" y="56535"/>
                    <a:pt x="678426" y="0"/>
                    <a:pt x="678426" y="0"/>
                  </a:cubicBezTo>
                  <a:lnTo>
                    <a:pt x="678426" y="0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0800000">
              <a:off x="6143636" y="2726762"/>
              <a:ext cx="645262" cy="415569"/>
            </a:xfrm>
            <a:custGeom>
              <a:avLst/>
              <a:gdLst>
                <a:gd name="connsiteX0" fmla="*/ 0 w 678426"/>
                <a:gd name="connsiteY0" fmla="*/ 368709 h 368709"/>
                <a:gd name="connsiteX1" fmla="*/ 221226 w 678426"/>
                <a:gd name="connsiteY1" fmla="*/ 117987 h 368709"/>
                <a:gd name="connsiteX2" fmla="*/ 678426 w 678426"/>
                <a:gd name="connsiteY2" fmla="*/ 0 h 368709"/>
                <a:gd name="connsiteX3" fmla="*/ 678426 w 678426"/>
                <a:gd name="connsiteY3" fmla="*/ 0 h 36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8426" h="368709">
                  <a:moveTo>
                    <a:pt x="0" y="368709"/>
                  </a:moveTo>
                  <a:cubicBezTo>
                    <a:pt x="54077" y="274074"/>
                    <a:pt x="108155" y="179439"/>
                    <a:pt x="221226" y="117987"/>
                  </a:cubicBezTo>
                  <a:cubicBezTo>
                    <a:pt x="334297" y="56535"/>
                    <a:pt x="678426" y="0"/>
                    <a:pt x="678426" y="0"/>
                  </a:cubicBezTo>
                  <a:lnTo>
                    <a:pt x="678426" y="0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857752" y="3285330"/>
            <a:ext cx="1500198" cy="1286678"/>
            <a:chOff x="6072198" y="1940944"/>
            <a:chExt cx="1500198" cy="1286678"/>
          </a:xfrm>
        </p:grpSpPr>
        <p:cxnSp>
          <p:nvCxnSpPr>
            <p:cNvPr id="66" name="直接箭头连接符 65"/>
            <p:cNvCxnSpPr/>
            <p:nvPr/>
          </p:nvCxnSpPr>
          <p:spPr>
            <a:xfrm>
              <a:off x="6286512" y="272676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/>
            <p:nvPr/>
          </p:nvCxnSpPr>
          <p:spPr>
            <a:xfrm rot="5400000" flipH="1" flipV="1">
              <a:off x="6215074" y="265532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5400000">
              <a:off x="6858413" y="258348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6786578" y="244101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6858016" y="271462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500826" y="228599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72264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215206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86578" y="19409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6784258" y="2298134"/>
              <a:ext cx="645262" cy="415569"/>
            </a:xfrm>
            <a:custGeom>
              <a:avLst/>
              <a:gdLst>
                <a:gd name="connsiteX0" fmla="*/ 0 w 678426"/>
                <a:gd name="connsiteY0" fmla="*/ 368709 h 368709"/>
                <a:gd name="connsiteX1" fmla="*/ 221226 w 678426"/>
                <a:gd name="connsiteY1" fmla="*/ 117987 h 368709"/>
                <a:gd name="connsiteX2" fmla="*/ 678426 w 678426"/>
                <a:gd name="connsiteY2" fmla="*/ 0 h 368709"/>
                <a:gd name="connsiteX3" fmla="*/ 678426 w 678426"/>
                <a:gd name="connsiteY3" fmla="*/ 0 h 36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8426" h="368709">
                  <a:moveTo>
                    <a:pt x="0" y="368709"/>
                  </a:moveTo>
                  <a:cubicBezTo>
                    <a:pt x="54077" y="274074"/>
                    <a:pt x="108155" y="179439"/>
                    <a:pt x="221226" y="117987"/>
                  </a:cubicBezTo>
                  <a:cubicBezTo>
                    <a:pt x="334297" y="56535"/>
                    <a:pt x="678426" y="0"/>
                    <a:pt x="678426" y="0"/>
                  </a:cubicBezTo>
                  <a:lnTo>
                    <a:pt x="678426" y="0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flipH="1">
              <a:off x="6072198" y="2369572"/>
              <a:ext cx="714380" cy="415569"/>
            </a:xfrm>
            <a:custGeom>
              <a:avLst/>
              <a:gdLst>
                <a:gd name="connsiteX0" fmla="*/ 0 w 678426"/>
                <a:gd name="connsiteY0" fmla="*/ 368709 h 368709"/>
                <a:gd name="connsiteX1" fmla="*/ 221226 w 678426"/>
                <a:gd name="connsiteY1" fmla="*/ 117987 h 368709"/>
                <a:gd name="connsiteX2" fmla="*/ 678426 w 678426"/>
                <a:gd name="connsiteY2" fmla="*/ 0 h 368709"/>
                <a:gd name="connsiteX3" fmla="*/ 678426 w 678426"/>
                <a:gd name="connsiteY3" fmla="*/ 0 h 36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8426" h="368709">
                  <a:moveTo>
                    <a:pt x="0" y="368709"/>
                  </a:moveTo>
                  <a:cubicBezTo>
                    <a:pt x="54077" y="274074"/>
                    <a:pt x="108155" y="179439"/>
                    <a:pt x="221226" y="117987"/>
                  </a:cubicBezTo>
                  <a:cubicBezTo>
                    <a:pt x="334297" y="56535"/>
                    <a:pt x="678426" y="0"/>
                    <a:pt x="678426" y="0"/>
                  </a:cubicBezTo>
                  <a:lnTo>
                    <a:pt x="678426" y="0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357818" y="4785528"/>
            <a:ext cx="1500198" cy="1572430"/>
            <a:chOff x="6286512" y="1940944"/>
            <a:chExt cx="1285884" cy="1286678"/>
          </a:xfrm>
        </p:grpSpPr>
        <p:cxnSp>
          <p:nvCxnSpPr>
            <p:cNvPr id="79" name="直接箭头连接符 78"/>
            <p:cNvCxnSpPr/>
            <p:nvPr/>
          </p:nvCxnSpPr>
          <p:spPr>
            <a:xfrm>
              <a:off x="6286512" y="2726762"/>
              <a:ext cx="107157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箭头连接符 79"/>
            <p:cNvCxnSpPr/>
            <p:nvPr/>
          </p:nvCxnSpPr>
          <p:spPr>
            <a:xfrm rot="5400000" flipH="1" flipV="1">
              <a:off x="6215074" y="2655324"/>
              <a:ext cx="1143008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5400000">
              <a:off x="6858413" y="2583489"/>
              <a:ext cx="28654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6786578" y="2441010"/>
              <a:ext cx="21431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6858016" y="271462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500826" y="228599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572264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215206" y="265532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86578" y="194094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</p:grpSp>
      <p:sp>
        <p:nvSpPr>
          <p:cNvPr id="89" name="任意多边形 88"/>
          <p:cNvSpPr/>
          <p:nvPr/>
        </p:nvSpPr>
        <p:spPr>
          <a:xfrm>
            <a:off x="5929322" y="4928404"/>
            <a:ext cx="326923" cy="811071"/>
          </a:xfrm>
          <a:custGeom>
            <a:avLst/>
            <a:gdLst>
              <a:gd name="connsiteX0" fmla="*/ 0 w 280220"/>
              <a:gd name="connsiteY0" fmla="*/ 663678 h 663678"/>
              <a:gd name="connsiteX1" fmla="*/ 147484 w 280220"/>
              <a:gd name="connsiteY1" fmla="*/ 589936 h 663678"/>
              <a:gd name="connsiteX2" fmla="*/ 221226 w 280220"/>
              <a:gd name="connsiteY2" fmla="*/ 398207 h 663678"/>
              <a:gd name="connsiteX3" fmla="*/ 280220 w 280220"/>
              <a:gd name="connsiteY3" fmla="*/ 0 h 66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220" h="663678">
                <a:moveTo>
                  <a:pt x="0" y="663678"/>
                </a:moveTo>
                <a:cubicBezTo>
                  <a:pt x="55306" y="648929"/>
                  <a:pt x="110613" y="634181"/>
                  <a:pt x="147484" y="589936"/>
                </a:cubicBezTo>
                <a:cubicBezTo>
                  <a:pt x="184355" y="545691"/>
                  <a:pt x="199103" y="496530"/>
                  <a:pt x="221226" y="398207"/>
                </a:cubicBezTo>
                <a:cubicBezTo>
                  <a:pt x="243349" y="299884"/>
                  <a:pt x="261784" y="149942"/>
                  <a:pt x="280220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TextBox 92"/>
          <p:cNvSpPr txBox="1"/>
          <p:nvPr/>
        </p:nvSpPr>
        <p:spPr>
          <a:xfrm>
            <a:off x="7715272" y="4429132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</a:rPr>
              <a:t>（</a:t>
            </a:r>
            <a:r>
              <a:rPr lang="en-US" altLang="zh-CN" sz="2800" dirty="0" smtClean="0">
                <a:solidFill>
                  <a:srgbClr val="00B050"/>
                </a:solidFill>
              </a:rPr>
              <a:t>1</a:t>
            </a:r>
            <a:r>
              <a:rPr lang="zh-CN" altLang="en-US" sz="2800" dirty="0" smtClean="0">
                <a:solidFill>
                  <a:srgbClr val="00B050"/>
                </a:solidFill>
              </a:rPr>
              <a:t>）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072066" y="442833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</a:rPr>
              <a:t>（</a:t>
            </a:r>
            <a:r>
              <a:rPr lang="en-US" altLang="zh-CN" sz="2800" dirty="0" smtClean="0">
                <a:solidFill>
                  <a:srgbClr val="00B050"/>
                </a:solidFill>
              </a:rPr>
              <a:t>2</a:t>
            </a:r>
            <a:r>
              <a:rPr lang="zh-CN" altLang="en-US" sz="2800" dirty="0" smtClean="0">
                <a:solidFill>
                  <a:srgbClr val="00B050"/>
                </a:solidFill>
              </a:rPr>
              <a:t>）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715272" y="278605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</a:rPr>
              <a:t>（</a:t>
            </a:r>
            <a:r>
              <a:rPr lang="en-US" altLang="zh-CN" sz="2800" dirty="0" smtClean="0">
                <a:solidFill>
                  <a:srgbClr val="00B050"/>
                </a:solidFill>
              </a:rPr>
              <a:t>3</a:t>
            </a:r>
            <a:r>
              <a:rPr lang="zh-CN" altLang="en-US" sz="2800" dirty="0" smtClean="0">
                <a:solidFill>
                  <a:srgbClr val="00B050"/>
                </a:solidFill>
              </a:rPr>
              <a:t>）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357950" y="278605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</a:rPr>
              <a:t>（</a:t>
            </a:r>
            <a:r>
              <a:rPr lang="en-US" altLang="zh-CN" sz="2800" dirty="0" smtClean="0">
                <a:solidFill>
                  <a:srgbClr val="00B050"/>
                </a:solidFill>
              </a:rPr>
              <a:t>4</a:t>
            </a:r>
            <a:r>
              <a:rPr lang="zh-CN" altLang="en-US" sz="2800" dirty="0" smtClean="0">
                <a:solidFill>
                  <a:srgbClr val="00B050"/>
                </a:solidFill>
              </a:rPr>
              <a:t>）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429256" y="607220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</a:rPr>
              <a:t>（</a:t>
            </a:r>
            <a:r>
              <a:rPr lang="en-US" altLang="zh-CN" sz="2800" dirty="0" smtClean="0">
                <a:solidFill>
                  <a:srgbClr val="00B050"/>
                </a:solidFill>
              </a:rPr>
              <a:t>5</a:t>
            </a:r>
            <a:r>
              <a:rPr lang="zh-CN" altLang="en-US" sz="2800" dirty="0" smtClean="0">
                <a:solidFill>
                  <a:srgbClr val="00B050"/>
                </a:solidFill>
              </a:rPr>
              <a:t>）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072066" y="2762904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</a:rPr>
              <a:t>（</a:t>
            </a:r>
            <a:r>
              <a:rPr lang="en-US" altLang="zh-CN" sz="2800" dirty="0" smtClean="0">
                <a:solidFill>
                  <a:srgbClr val="00B050"/>
                </a:solidFill>
              </a:rPr>
              <a:t>6</a:t>
            </a:r>
            <a:r>
              <a:rPr lang="zh-CN" altLang="en-US" sz="2800" dirty="0" smtClean="0">
                <a:solidFill>
                  <a:srgbClr val="00B050"/>
                </a:solidFill>
              </a:rPr>
              <a:t>）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429388" y="4429132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</a:rPr>
              <a:t>（</a:t>
            </a:r>
            <a:r>
              <a:rPr lang="en-US" altLang="zh-CN" sz="2800" dirty="0" smtClean="0">
                <a:solidFill>
                  <a:srgbClr val="00B050"/>
                </a:solidFill>
              </a:rPr>
              <a:t>7</a:t>
            </a:r>
            <a:r>
              <a:rPr lang="zh-CN" altLang="en-US" sz="2800" dirty="0" smtClean="0">
                <a:solidFill>
                  <a:srgbClr val="00B050"/>
                </a:solidFill>
              </a:rPr>
              <a:t>）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幂函数的图象和性质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——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例题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8596" y="1571612"/>
          <a:ext cx="5510931" cy="4143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公式" r:id="rId1" imgW="50292000" imgH="37185600" progId="Equation.3">
                  <p:embed/>
                </p:oleObj>
              </mc:Choice>
              <mc:Fallback>
                <p:oleObj name="公式" r:id="rId1" imgW="50292000" imgH="37185600" progId="Equation.3">
                  <p:embed/>
                  <p:pic>
                    <p:nvPicPr>
                      <p:cNvPr id="0" name="图片 5120" descr="image1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596" y="1571612"/>
                        <a:ext cx="5510931" cy="41434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6143636" y="2071678"/>
            <a:ext cx="2714644" cy="3429818"/>
            <a:chOff x="6286512" y="2071678"/>
            <a:chExt cx="2714644" cy="3429818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6286512" y="4143380"/>
              <a:ext cx="2571768" cy="1588"/>
            </a:xfrm>
            <a:prstGeom prst="straightConnector1">
              <a:avLst/>
            </a:prstGeom>
            <a:ln w="254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rot="5400000" flipH="1" flipV="1">
              <a:off x="5893603" y="3893347"/>
              <a:ext cx="3214710" cy="1588"/>
            </a:xfrm>
            <a:prstGeom prst="straightConnector1">
              <a:avLst/>
            </a:prstGeom>
            <a:ln w="254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500958" y="3571876"/>
              <a:ext cx="50006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7715272" y="3857628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000892" y="3571876"/>
              <a:ext cx="50006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>
              <a:off x="6715934" y="3856834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6715934" y="4428338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000892" y="4714884"/>
              <a:ext cx="50006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任意多边形 17"/>
            <p:cNvSpPr/>
            <p:nvPr/>
          </p:nvSpPr>
          <p:spPr>
            <a:xfrm>
              <a:off x="6887497" y="2857496"/>
              <a:ext cx="1256403" cy="1306465"/>
            </a:xfrm>
            <a:custGeom>
              <a:avLst/>
              <a:gdLst>
                <a:gd name="connsiteX0" fmla="*/ 0 w 1283109"/>
                <a:gd name="connsiteY0" fmla="*/ 29497 h 1332271"/>
                <a:gd name="connsiteX1" fmla="*/ 117987 w 1283109"/>
                <a:gd name="connsiteY1" fmla="*/ 766916 h 1332271"/>
                <a:gd name="connsiteX2" fmla="*/ 619432 w 1283109"/>
                <a:gd name="connsiteY2" fmla="*/ 1327355 h 1332271"/>
                <a:gd name="connsiteX3" fmla="*/ 1135626 w 1283109"/>
                <a:gd name="connsiteY3" fmla="*/ 737420 h 1332271"/>
                <a:gd name="connsiteX4" fmla="*/ 1283109 w 1283109"/>
                <a:gd name="connsiteY4" fmla="*/ 0 h 1332271"/>
                <a:gd name="connsiteX5" fmla="*/ 1283109 w 1283109"/>
                <a:gd name="connsiteY5" fmla="*/ 0 h 133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3109" h="1332271">
                  <a:moveTo>
                    <a:pt x="0" y="29497"/>
                  </a:moveTo>
                  <a:cubicBezTo>
                    <a:pt x="7374" y="290052"/>
                    <a:pt x="14748" y="550607"/>
                    <a:pt x="117987" y="766916"/>
                  </a:cubicBezTo>
                  <a:cubicBezTo>
                    <a:pt x="221226" y="983225"/>
                    <a:pt x="449826" y="1332271"/>
                    <a:pt x="619432" y="1327355"/>
                  </a:cubicBezTo>
                  <a:cubicBezTo>
                    <a:pt x="789038" y="1322439"/>
                    <a:pt x="1025013" y="958646"/>
                    <a:pt x="1135626" y="737420"/>
                  </a:cubicBezTo>
                  <a:cubicBezTo>
                    <a:pt x="1246239" y="516194"/>
                    <a:pt x="1283109" y="0"/>
                    <a:pt x="1283109" y="0"/>
                  </a:cubicBezTo>
                  <a:lnTo>
                    <a:pt x="1283109" y="0"/>
                  </a:lnTo>
                </a:path>
              </a:pathLst>
            </a:cu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1285926">
              <a:off x="7786710" y="2786058"/>
              <a:ext cx="685800" cy="1091381"/>
            </a:xfrm>
            <a:custGeom>
              <a:avLst/>
              <a:gdLst>
                <a:gd name="connsiteX0" fmla="*/ 22123 w 685800"/>
                <a:gd name="connsiteY0" fmla="*/ 0 h 1091381"/>
                <a:gd name="connsiteX1" fmla="*/ 110613 w 685800"/>
                <a:gd name="connsiteY1" fmla="*/ 722671 h 1091381"/>
                <a:gd name="connsiteX2" fmla="*/ 685800 w 685800"/>
                <a:gd name="connsiteY2" fmla="*/ 1091381 h 109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800" h="1091381">
                  <a:moveTo>
                    <a:pt x="22123" y="0"/>
                  </a:moveTo>
                  <a:cubicBezTo>
                    <a:pt x="11061" y="270387"/>
                    <a:pt x="0" y="540774"/>
                    <a:pt x="110613" y="722671"/>
                  </a:cubicBezTo>
                  <a:cubicBezTo>
                    <a:pt x="221226" y="904568"/>
                    <a:pt x="453513" y="997974"/>
                    <a:pt x="685800" y="1091381"/>
                  </a:cubicBezTo>
                </a:path>
              </a:pathLst>
            </a:cu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9847072">
              <a:off x="6422755" y="4359262"/>
              <a:ext cx="685800" cy="1091381"/>
            </a:xfrm>
            <a:custGeom>
              <a:avLst/>
              <a:gdLst>
                <a:gd name="connsiteX0" fmla="*/ 22123 w 685800"/>
                <a:gd name="connsiteY0" fmla="*/ 0 h 1091381"/>
                <a:gd name="connsiteX1" fmla="*/ 110613 w 685800"/>
                <a:gd name="connsiteY1" fmla="*/ 722671 h 1091381"/>
                <a:gd name="connsiteX2" fmla="*/ 685800 w 685800"/>
                <a:gd name="connsiteY2" fmla="*/ 1091381 h 109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800" h="1091381">
                  <a:moveTo>
                    <a:pt x="22123" y="0"/>
                  </a:moveTo>
                  <a:cubicBezTo>
                    <a:pt x="11061" y="270387"/>
                    <a:pt x="0" y="540774"/>
                    <a:pt x="110613" y="722671"/>
                  </a:cubicBezTo>
                  <a:cubicBezTo>
                    <a:pt x="221226" y="904568"/>
                    <a:pt x="453513" y="997974"/>
                    <a:pt x="685800" y="1091381"/>
                  </a:cubicBezTo>
                </a:path>
              </a:pathLst>
            </a:cu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572528" y="4071942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x</a:t>
              </a:r>
              <a:endParaRPr lang="zh-CN" altLang="en-US" sz="28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215206" y="2071678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y</a:t>
              </a:r>
              <a:endParaRPr lang="zh-CN" altLang="en-US" sz="28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215206" y="4071942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0</a:t>
              </a:r>
              <a:endParaRPr lang="zh-CN" altLang="en-US" sz="28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858148" y="4048788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1</a:t>
              </a:r>
              <a:endParaRPr lang="zh-CN" altLang="en-US" sz="28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215206" y="3191532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1</a:t>
              </a:r>
              <a:endParaRPr lang="zh-CN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幂函数的图象和性质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——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例题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0034" y="1785926"/>
          <a:ext cx="8072494" cy="357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公式" r:id="rId1" imgW="55473600" imgH="24993600" progId="Equation.3">
                  <p:embed/>
                </p:oleObj>
              </mc:Choice>
              <mc:Fallback>
                <p:oleObj name="公式" r:id="rId1" imgW="55473600" imgH="24993600" progId="Equation.3">
                  <p:embed/>
                  <p:pic>
                    <p:nvPicPr>
                      <p:cNvPr id="0" name="图片 6144" descr="image11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034" y="1785926"/>
                        <a:ext cx="8072494" cy="3571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580</Words>
  <Application>WPS 演示</Application>
  <PresentationFormat>全屏显示(4:3)</PresentationFormat>
  <Paragraphs>270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11</vt:i4>
      </vt:variant>
    </vt:vector>
  </HeadingPairs>
  <TitlesOfParts>
    <vt:vector size="38" baseType="lpstr">
      <vt:lpstr>Arial</vt:lpstr>
      <vt:lpstr>宋体</vt:lpstr>
      <vt:lpstr>Wingdings</vt:lpstr>
      <vt:lpstr>Wingdings 2</vt:lpstr>
      <vt:lpstr>NEU-BZ</vt:lpstr>
      <vt:lpstr>Times New Roman</vt:lpstr>
      <vt:lpstr>方正书宋_GBK</vt:lpstr>
      <vt:lpstr>楷体</vt:lpstr>
      <vt:lpstr>Franklin Gothic Book</vt:lpstr>
      <vt:lpstr>Franklin Gothic Medium</vt:lpstr>
      <vt:lpstr>隶书</vt:lpstr>
      <vt:lpstr>微软雅黑</vt:lpstr>
      <vt:lpstr>华文楷体</vt:lpstr>
      <vt:lpstr>Arial Unicode MS</vt:lpstr>
      <vt:lpstr>Calibri</vt:lpstr>
      <vt:lpstr>Segoe Print</vt:lpstr>
      <vt:lpstr>跋涉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2.2.3幂函数</vt:lpstr>
      <vt:lpstr>思维导图</vt:lpstr>
      <vt:lpstr>幂函数的概念</vt:lpstr>
      <vt:lpstr>幂函数的概念——例题</vt:lpstr>
      <vt:lpstr>幂函数的图象和性质</vt:lpstr>
      <vt:lpstr>幂函数的图象和性质</vt:lpstr>
      <vt:lpstr>幂函数的图象和性质——例题</vt:lpstr>
      <vt:lpstr>幂函数的图象和性质——例题</vt:lpstr>
      <vt:lpstr>幂函数的图象和性质——例题</vt:lpstr>
      <vt:lpstr>幂函数的图象和性质——例题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2.2.3幂函数</dc:title>
  <dc:creator>Administrator</dc:creator>
  <cp:lastModifiedBy>dell</cp:lastModifiedBy>
  <cp:revision>32</cp:revision>
  <dcterms:created xsi:type="dcterms:W3CDTF">2016-10-18T22:35:00Z</dcterms:created>
  <dcterms:modified xsi:type="dcterms:W3CDTF">2017-11-10T02:00:20Z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