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17.wmf"/><Relationship Id="rId8" Type="http://schemas.openxmlformats.org/officeDocument/2006/relationships/image" Target="../media/image16.wmf"/><Relationship Id="rId7" Type="http://schemas.openxmlformats.org/officeDocument/2006/relationships/image" Target="../media/image15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1" Type="http://schemas.openxmlformats.org/officeDocument/2006/relationships/image" Target="../media/image19.wmf"/><Relationship Id="rId10" Type="http://schemas.openxmlformats.org/officeDocument/2006/relationships/image" Target="../media/image18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33.wmf"/><Relationship Id="rId8" Type="http://schemas.openxmlformats.org/officeDocument/2006/relationships/image" Target="../media/image32.wmf"/><Relationship Id="rId7" Type="http://schemas.openxmlformats.org/officeDocument/2006/relationships/image" Target="../media/image31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9" Type="http://schemas.openxmlformats.org/officeDocument/2006/relationships/image" Target="../media/image43.wmf"/><Relationship Id="rId18" Type="http://schemas.openxmlformats.org/officeDocument/2006/relationships/image" Target="../media/image42.wmf"/><Relationship Id="rId17" Type="http://schemas.openxmlformats.org/officeDocument/2006/relationships/image" Target="../media/image41.wmf"/><Relationship Id="rId16" Type="http://schemas.openxmlformats.org/officeDocument/2006/relationships/image" Target="../media/image40.wmf"/><Relationship Id="rId15" Type="http://schemas.openxmlformats.org/officeDocument/2006/relationships/image" Target="../media/image39.wmf"/><Relationship Id="rId14" Type="http://schemas.openxmlformats.org/officeDocument/2006/relationships/image" Target="../media/image38.wmf"/><Relationship Id="rId13" Type="http://schemas.openxmlformats.org/officeDocument/2006/relationships/image" Target="../media/image37.wmf"/><Relationship Id="rId12" Type="http://schemas.openxmlformats.org/officeDocument/2006/relationships/image" Target="../media/image36.wmf"/><Relationship Id="rId11" Type="http://schemas.openxmlformats.org/officeDocument/2006/relationships/image" Target="../media/image35.wmf"/><Relationship Id="rId10" Type="http://schemas.openxmlformats.org/officeDocument/2006/relationships/image" Target="../media/image34.wmf"/><Relationship Id="rId1" Type="http://schemas.openxmlformats.org/officeDocument/2006/relationships/image" Target="../media/image2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wmf"/><Relationship Id="rId8" Type="http://schemas.openxmlformats.org/officeDocument/2006/relationships/oleObject" Target="../embeddings/oleObject12.bin"/><Relationship Id="rId7" Type="http://schemas.openxmlformats.org/officeDocument/2006/relationships/image" Target="../media/image11.wmf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0.bin"/><Relationship Id="rId3" Type="http://schemas.openxmlformats.org/officeDocument/2006/relationships/image" Target="../media/image9.wmf"/><Relationship Id="rId25" Type="http://schemas.openxmlformats.org/officeDocument/2006/relationships/vmlDrawing" Target="../drawings/vmlDrawing4.vml"/><Relationship Id="rId24" Type="http://schemas.openxmlformats.org/officeDocument/2006/relationships/slideLayout" Target="../slideLayouts/slideLayout2.xml"/><Relationship Id="rId23" Type="http://schemas.openxmlformats.org/officeDocument/2006/relationships/image" Target="../media/image19.wmf"/><Relationship Id="rId22" Type="http://schemas.openxmlformats.org/officeDocument/2006/relationships/oleObject" Target="../embeddings/oleObject19.bin"/><Relationship Id="rId21" Type="http://schemas.openxmlformats.org/officeDocument/2006/relationships/image" Target="../media/image18.wmf"/><Relationship Id="rId20" Type="http://schemas.openxmlformats.org/officeDocument/2006/relationships/oleObject" Target="../embeddings/oleObject18.bin"/><Relationship Id="rId2" Type="http://schemas.openxmlformats.org/officeDocument/2006/relationships/oleObject" Target="../embeddings/oleObject9.bin"/><Relationship Id="rId19" Type="http://schemas.openxmlformats.org/officeDocument/2006/relationships/image" Target="../media/image17.wmf"/><Relationship Id="rId18" Type="http://schemas.openxmlformats.org/officeDocument/2006/relationships/oleObject" Target="../embeddings/oleObject17.bin"/><Relationship Id="rId17" Type="http://schemas.openxmlformats.org/officeDocument/2006/relationships/image" Target="../media/image16.wmf"/><Relationship Id="rId16" Type="http://schemas.openxmlformats.org/officeDocument/2006/relationships/oleObject" Target="../embeddings/oleObject16.bin"/><Relationship Id="rId15" Type="http://schemas.openxmlformats.org/officeDocument/2006/relationships/image" Target="../media/image15.wmf"/><Relationship Id="rId14" Type="http://schemas.openxmlformats.org/officeDocument/2006/relationships/oleObject" Target="../embeddings/oleObject15.bin"/><Relationship Id="rId13" Type="http://schemas.openxmlformats.org/officeDocument/2006/relationships/image" Target="../media/image14.wmf"/><Relationship Id="rId12" Type="http://schemas.openxmlformats.org/officeDocument/2006/relationships/oleObject" Target="../embeddings/oleObject14.bin"/><Relationship Id="rId11" Type="http://schemas.openxmlformats.org/officeDocument/2006/relationships/image" Target="../media/image13.wmf"/><Relationship Id="rId10" Type="http://schemas.openxmlformats.org/officeDocument/2006/relationships/oleObject" Target="../embeddings/oleObject13.bin"/><Relationship Id="rId1" Type="http://schemas.openxmlformats.org/officeDocument/2006/relationships/image" Target="../media/image8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0.wmf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20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27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6.bin"/><Relationship Id="rId41" Type="http://schemas.openxmlformats.org/officeDocument/2006/relationships/vmlDrawing" Target="../drawings/vmlDrawing6.vml"/><Relationship Id="rId40" Type="http://schemas.openxmlformats.org/officeDocument/2006/relationships/slideLayout" Target="../slideLayouts/slideLayout2.xml"/><Relationship Id="rId4" Type="http://schemas.openxmlformats.org/officeDocument/2006/relationships/image" Target="../media/image26.wmf"/><Relationship Id="rId39" Type="http://schemas.openxmlformats.org/officeDocument/2006/relationships/image" Target="../media/image43.wmf"/><Relationship Id="rId38" Type="http://schemas.openxmlformats.org/officeDocument/2006/relationships/oleObject" Target="../embeddings/oleObject43.bin"/><Relationship Id="rId37" Type="http://schemas.openxmlformats.org/officeDocument/2006/relationships/image" Target="../media/image42.wmf"/><Relationship Id="rId36" Type="http://schemas.openxmlformats.org/officeDocument/2006/relationships/oleObject" Target="../embeddings/oleObject42.bin"/><Relationship Id="rId35" Type="http://schemas.openxmlformats.org/officeDocument/2006/relationships/image" Target="../media/image41.wmf"/><Relationship Id="rId34" Type="http://schemas.openxmlformats.org/officeDocument/2006/relationships/oleObject" Target="../embeddings/oleObject41.bin"/><Relationship Id="rId33" Type="http://schemas.openxmlformats.org/officeDocument/2006/relationships/image" Target="../media/image40.wmf"/><Relationship Id="rId32" Type="http://schemas.openxmlformats.org/officeDocument/2006/relationships/oleObject" Target="../embeddings/oleObject40.bin"/><Relationship Id="rId31" Type="http://schemas.openxmlformats.org/officeDocument/2006/relationships/image" Target="../media/image39.wmf"/><Relationship Id="rId30" Type="http://schemas.openxmlformats.org/officeDocument/2006/relationships/oleObject" Target="../embeddings/oleObject39.bin"/><Relationship Id="rId3" Type="http://schemas.openxmlformats.org/officeDocument/2006/relationships/oleObject" Target="../embeddings/oleObject25.bin"/><Relationship Id="rId29" Type="http://schemas.openxmlformats.org/officeDocument/2006/relationships/image" Target="../media/image38.wmf"/><Relationship Id="rId28" Type="http://schemas.openxmlformats.org/officeDocument/2006/relationships/oleObject" Target="../embeddings/oleObject38.bin"/><Relationship Id="rId27" Type="http://schemas.openxmlformats.org/officeDocument/2006/relationships/image" Target="../media/image37.wmf"/><Relationship Id="rId26" Type="http://schemas.openxmlformats.org/officeDocument/2006/relationships/oleObject" Target="../embeddings/oleObject37.bin"/><Relationship Id="rId25" Type="http://schemas.openxmlformats.org/officeDocument/2006/relationships/image" Target="../media/image36.wmf"/><Relationship Id="rId24" Type="http://schemas.openxmlformats.org/officeDocument/2006/relationships/oleObject" Target="../embeddings/oleObject36.bin"/><Relationship Id="rId23" Type="http://schemas.openxmlformats.org/officeDocument/2006/relationships/image" Target="../media/image35.wmf"/><Relationship Id="rId22" Type="http://schemas.openxmlformats.org/officeDocument/2006/relationships/oleObject" Target="../embeddings/oleObject35.bin"/><Relationship Id="rId21" Type="http://schemas.openxmlformats.org/officeDocument/2006/relationships/image" Target="../media/image34.wmf"/><Relationship Id="rId20" Type="http://schemas.openxmlformats.org/officeDocument/2006/relationships/oleObject" Target="../embeddings/oleObject34.bin"/><Relationship Id="rId2" Type="http://schemas.openxmlformats.org/officeDocument/2006/relationships/image" Target="../media/image25.wmf"/><Relationship Id="rId19" Type="http://schemas.openxmlformats.org/officeDocument/2006/relationships/image" Target="../media/image33.wmf"/><Relationship Id="rId18" Type="http://schemas.openxmlformats.org/officeDocument/2006/relationships/oleObject" Target="../embeddings/oleObject33.bin"/><Relationship Id="rId17" Type="http://schemas.openxmlformats.org/officeDocument/2006/relationships/image" Target="../media/image32.wmf"/><Relationship Id="rId16" Type="http://schemas.openxmlformats.org/officeDocument/2006/relationships/oleObject" Target="../embeddings/oleObject32.bin"/><Relationship Id="rId15" Type="http://schemas.openxmlformats.org/officeDocument/2006/relationships/oleObject" Target="../embeddings/oleObject31.bin"/><Relationship Id="rId14" Type="http://schemas.openxmlformats.org/officeDocument/2006/relationships/image" Target="../media/image31.wmf"/><Relationship Id="rId13" Type="http://schemas.openxmlformats.org/officeDocument/2006/relationships/oleObject" Target="../embeddings/oleObject30.bin"/><Relationship Id="rId12" Type="http://schemas.openxmlformats.org/officeDocument/2006/relationships/image" Target="../media/image30.wmf"/><Relationship Id="rId11" Type="http://schemas.openxmlformats.org/officeDocument/2006/relationships/oleObject" Target="../embeddings/oleObject29.bin"/><Relationship Id="rId10" Type="http://schemas.openxmlformats.org/officeDocument/2006/relationships/image" Target="../media/image29.wmf"/><Relationship Id="rId1" Type="http://schemas.openxmlformats.org/officeDocument/2006/relationships/oleObject" Target="../embeddings/oleObject2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3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20750" y="1122680"/>
            <a:ext cx="10373995" cy="1460500"/>
          </a:xfrm>
        </p:spPr>
        <p:txBody>
          <a:bodyPr/>
          <a:p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3.1.2 </a:t>
            </a:r>
            <a:r>
              <a:rPr lang="zh-CN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用二分法求方程的近似解</a:t>
            </a:r>
            <a:endParaRPr lang="zh-CN" altLang="zh-CN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247005" y="3471545"/>
            <a:ext cx="6415405" cy="1045210"/>
          </a:xfrm>
        </p:spPr>
        <p:txBody>
          <a:bodyPr/>
          <a:p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图片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7088" y="4437063"/>
            <a:ext cx="1504950" cy="18510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3555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332163" y="2643188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2" imgW="114300" imgH="216535" progId="Equation.3">
                  <p:embed/>
                </p:oleObj>
              </mc:Choice>
              <mc:Fallback>
                <p:oleObj name="" r:id="rId2" imgW="114300" imgH="216535" progId="Equation.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>
                      <a:xfrm>
                        <a:off x="3332163" y="2643188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0" name="Text Box 4"/>
          <p:cNvSpPr txBox="1"/>
          <p:nvPr/>
        </p:nvSpPr>
        <p:spPr>
          <a:xfrm>
            <a:off x="1390650" y="4221480"/>
            <a:ext cx="10094595" cy="106680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所以我们可将</a:t>
            </a:r>
            <a:r>
              <a:rPr lang="zh-CN" altLang="zh-CN" sz="32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此区间内的任意一点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作为函数零点的近似值，特别地，可以将</a:t>
            </a:r>
            <a:r>
              <a:rPr lang="zh-CN" altLang="zh-CN" sz="32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区间端点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作为零点的近似值.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461" name="Group 5"/>
          <p:cNvGrpSpPr/>
          <p:nvPr/>
        </p:nvGrpSpPr>
        <p:grpSpPr>
          <a:xfrm>
            <a:off x="1317625" y="2636838"/>
            <a:ext cx="8893175" cy="682625"/>
            <a:chOff x="0" y="0"/>
            <a:chExt cx="4568" cy="394"/>
          </a:xfrm>
        </p:grpSpPr>
        <p:graphicFrame>
          <p:nvGraphicFramePr>
            <p:cNvPr id="23583" name="Object 6"/>
            <p:cNvGraphicFramePr>
              <a:graphicFrameLocks noChangeAspect="1"/>
            </p:cNvGraphicFramePr>
            <p:nvPr/>
          </p:nvGraphicFramePr>
          <p:xfrm>
            <a:off x="341" y="0"/>
            <a:ext cx="4227" cy="3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1" name="" r:id="rId4" imgW="3070860" imgH="254000" progId="Equation.3">
                    <p:embed/>
                  </p:oleObj>
                </mc:Choice>
                <mc:Fallback>
                  <p:oleObj name="" r:id="rId4" imgW="3070860" imgH="254000" progId="Equation.3">
                    <p:embed/>
                    <p:pic>
                      <p:nvPicPr>
                        <p:cNvPr id="0" name="图片 3090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41" y="0"/>
                          <a:ext cx="4227" cy="39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84" name="Text Box 7"/>
            <p:cNvSpPr txBox="1"/>
            <p:nvPr/>
          </p:nvSpPr>
          <p:spPr>
            <a:xfrm>
              <a:off x="0" y="128"/>
              <a:ext cx="590" cy="2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zh-CN" sz="2400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由于</a:t>
              </a:r>
              <a:endParaRPr lang="zh-CN" altLang="zh-CN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64" name="Text Box 8"/>
          <p:cNvSpPr txBox="1"/>
          <p:nvPr/>
        </p:nvSpPr>
        <p:spPr>
          <a:xfrm>
            <a:off x="2038350" y="1916113"/>
            <a:ext cx="8651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zh-CN" sz="24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如图</a:t>
            </a:r>
            <a:endParaRPr lang="zh-CN" altLang="zh-CN" sz="24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23559" name="Object 9"/>
          <p:cNvGraphicFramePr>
            <a:graphicFrameLocks noChangeAspect="1"/>
          </p:cNvGraphicFramePr>
          <p:nvPr/>
        </p:nvGraphicFramePr>
        <p:xfrm>
          <a:off x="4270375" y="1090613"/>
          <a:ext cx="57626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6" imgW="127635" imgH="140335" progId="Equation.3">
                  <p:embed/>
                </p:oleObj>
              </mc:Choice>
              <mc:Fallback>
                <p:oleObj name="" r:id="rId6" imgW="127635" imgH="140335" progId="Equation.3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70375" y="1090613"/>
                        <a:ext cx="576263" cy="3825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560" name="Group 10"/>
          <p:cNvGrpSpPr/>
          <p:nvPr/>
        </p:nvGrpSpPr>
        <p:grpSpPr>
          <a:xfrm>
            <a:off x="1606550" y="935094"/>
            <a:ext cx="8280400" cy="735691"/>
            <a:chOff x="0" y="-25"/>
            <a:chExt cx="5244" cy="400"/>
          </a:xfrm>
        </p:grpSpPr>
        <p:sp>
          <p:nvSpPr>
            <p:cNvPr id="23574" name="Text Box 11"/>
            <p:cNvSpPr txBox="1"/>
            <p:nvPr/>
          </p:nvSpPr>
          <p:spPr>
            <a:xfrm>
              <a:off x="0" y="28"/>
              <a:ext cx="2222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zh-CN" sz="24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设</a:t>
              </a:r>
              <a:r>
                <a:rPr lang="zh-CN" altLang="zh-CN" sz="2400" dirty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函数的零点为</a:t>
              </a:r>
              <a:r>
                <a:rPr lang="zh-CN" altLang="zh-CN" sz="18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   </a:t>
              </a:r>
              <a:r>
                <a:rPr lang="zh-CN" altLang="zh-CN" sz="24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,</a:t>
              </a:r>
              <a:endParaRPr lang="zh-CN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3575" name="Object 12"/>
            <p:cNvGraphicFramePr>
              <a:graphicFrameLocks noChangeAspect="1"/>
            </p:cNvGraphicFramePr>
            <p:nvPr/>
          </p:nvGraphicFramePr>
          <p:xfrm>
            <a:off x="1405" y="-25"/>
            <a:ext cx="282" cy="3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" r:id="rId8" imgW="165735" imgH="229235" progId="Equation.DSMT4">
                    <p:embed/>
                  </p:oleObj>
                </mc:Choice>
                <mc:Fallback>
                  <p:oleObj name="" r:id="rId8" imgW="165735" imgH="229235" progId="Equation.DSMT4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405" y="-25"/>
                          <a:ext cx="282" cy="39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3576" name="Group 13"/>
            <p:cNvGrpSpPr/>
            <p:nvPr/>
          </p:nvGrpSpPr>
          <p:grpSpPr>
            <a:xfrm>
              <a:off x="4019" y="45"/>
              <a:ext cx="1225" cy="330"/>
              <a:chOff x="0" y="0"/>
              <a:chExt cx="1225" cy="330"/>
            </a:xfrm>
          </p:grpSpPr>
          <p:sp>
            <p:nvSpPr>
              <p:cNvPr id="23581" name="Text Box 14"/>
              <p:cNvSpPr txBox="1"/>
              <p:nvPr/>
            </p:nvSpPr>
            <p:spPr>
              <a:xfrm>
                <a:off x="0" y="3"/>
                <a:ext cx="363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r>
                  <a:rPr lang="zh-CN" altLang="zh-CN" sz="2400" dirty="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则</a:t>
                </a:r>
                <a:endParaRPr lang="zh-CN" altLang="zh-CN" sz="2400" dirty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graphicFrame>
            <p:nvGraphicFramePr>
              <p:cNvPr id="23582" name="Object 15"/>
              <p:cNvGraphicFramePr>
                <a:graphicFrameLocks noChangeAspect="1"/>
              </p:cNvGraphicFramePr>
              <p:nvPr/>
            </p:nvGraphicFramePr>
            <p:xfrm>
              <a:off x="272" y="0"/>
              <a:ext cx="953" cy="33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2" name="" r:id="rId10" imgW="661035" imgH="228600" progId="Equation.3">
                      <p:embed/>
                    </p:oleObj>
                  </mc:Choice>
                  <mc:Fallback>
                    <p:oleObj name="" r:id="rId10" imgW="661035" imgH="228600" progId="Equation.3">
                      <p:embed/>
                      <p:pic>
                        <p:nvPicPr>
                          <p:cNvPr id="0" name="图片 3091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272" y="0"/>
                            <a:ext cx="953" cy="33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3577" name="Text Box 16"/>
            <p:cNvSpPr txBox="1"/>
            <p:nvPr/>
          </p:nvSpPr>
          <p:spPr>
            <a:xfrm>
              <a:off x="1814" y="45"/>
              <a:ext cx="1361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zh-CN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=2.53125,</a:t>
              </a:r>
              <a:endParaRPr lang="zh-CN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3578" name="Group 17"/>
            <p:cNvGrpSpPr/>
            <p:nvPr/>
          </p:nvGrpSpPr>
          <p:grpSpPr>
            <a:xfrm>
              <a:off x="2767" y="45"/>
              <a:ext cx="1497" cy="267"/>
              <a:chOff x="0" y="0"/>
              <a:chExt cx="1497" cy="267"/>
            </a:xfrm>
          </p:grpSpPr>
          <p:sp>
            <p:nvSpPr>
              <p:cNvPr id="23579" name="Text Box 18"/>
              <p:cNvSpPr txBox="1"/>
              <p:nvPr/>
            </p:nvSpPr>
            <p:spPr>
              <a:xfrm>
                <a:off x="109" y="0"/>
                <a:ext cx="1388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r>
                  <a:rPr lang="zh-CN" altLang="zh-CN" sz="2400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=2.5390625，</a:t>
                </a:r>
                <a:endParaRPr lang="zh-CN" altLang="zh-CN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graphicFrame>
            <p:nvGraphicFramePr>
              <p:cNvPr id="23580" name="Object 19"/>
              <p:cNvGraphicFramePr>
                <a:graphicFrameLocks noChangeAspect="1"/>
              </p:cNvGraphicFramePr>
              <p:nvPr/>
            </p:nvGraphicFramePr>
            <p:xfrm>
              <a:off x="0" y="0"/>
              <a:ext cx="191" cy="26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5" name="" r:id="rId12" imgW="127635" imgH="178435" progId="Equation.3">
                      <p:embed/>
                    </p:oleObj>
                  </mc:Choice>
                  <mc:Fallback>
                    <p:oleObj name="" r:id="rId12" imgW="127635" imgH="178435" progId="Equation.3">
                      <p:embed/>
                      <p:pic>
                        <p:nvPicPr>
                          <p:cNvPr id="0" name="图片 3094"/>
                          <p:cNvPicPr/>
                          <p:nvPr/>
                        </p:nvPicPr>
                        <p:blipFill>
                          <a:blip r:embed="rId13"/>
                          <a:stretch>
                            <a:fillRect/>
                          </a:stretch>
                        </p:blipFill>
                        <p:spPr>
                          <a:xfrm>
                            <a:off x="0" y="0"/>
                            <a:ext cx="191" cy="26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9476" name="Group 20"/>
          <p:cNvGrpSpPr/>
          <p:nvPr/>
        </p:nvGrpSpPr>
        <p:grpSpPr>
          <a:xfrm>
            <a:off x="3262313" y="1773238"/>
            <a:ext cx="4608512" cy="865187"/>
            <a:chOff x="0" y="0"/>
            <a:chExt cx="2676" cy="481"/>
          </a:xfrm>
        </p:grpSpPr>
        <p:graphicFrame>
          <p:nvGraphicFramePr>
            <p:cNvPr id="23566" name="Object 21"/>
            <p:cNvGraphicFramePr>
              <a:graphicFrameLocks noChangeAspect="1"/>
            </p:cNvGraphicFramePr>
            <p:nvPr/>
          </p:nvGraphicFramePr>
          <p:xfrm>
            <a:off x="1269" y="136"/>
            <a:ext cx="244" cy="3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6" name="" r:id="rId14" imgW="165735" imgH="229235" progId="Equation.3">
                    <p:embed/>
                  </p:oleObj>
                </mc:Choice>
                <mc:Fallback>
                  <p:oleObj name="" r:id="rId14" imgW="165735" imgH="229235" progId="Equation.3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1269" y="136"/>
                          <a:ext cx="244" cy="33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3567" name="Group 22"/>
            <p:cNvGrpSpPr/>
            <p:nvPr/>
          </p:nvGrpSpPr>
          <p:grpSpPr>
            <a:xfrm>
              <a:off x="0" y="0"/>
              <a:ext cx="2676" cy="257"/>
              <a:chOff x="0" y="0"/>
              <a:chExt cx="2676" cy="257"/>
            </a:xfrm>
          </p:grpSpPr>
          <p:sp>
            <p:nvSpPr>
              <p:cNvPr id="23570" name="Line 23"/>
              <p:cNvSpPr/>
              <p:nvPr/>
            </p:nvSpPr>
            <p:spPr>
              <a:xfrm>
                <a:off x="0" y="209"/>
                <a:ext cx="2676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arrow" w="med" len="med"/>
              </a:ln>
            </p:spPr>
          </p:sp>
          <p:sp>
            <p:nvSpPr>
              <p:cNvPr id="23571" name="Text Box 24"/>
              <p:cNvSpPr txBox="1"/>
              <p:nvPr/>
            </p:nvSpPr>
            <p:spPr>
              <a:xfrm>
                <a:off x="454" y="0"/>
                <a:ext cx="227" cy="2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r>
                  <a:rPr lang="zh-CN" altLang="zh-CN" sz="2400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72" name="Text Box 25"/>
              <p:cNvSpPr txBox="1"/>
              <p:nvPr/>
            </p:nvSpPr>
            <p:spPr>
              <a:xfrm>
                <a:off x="1860" y="0"/>
                <a:ext cx="227" cy="2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r>
                  <a:rPr lang="zh-CN" altLang="zh-CN" sz="2400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73" name="Text Box 26"/>
              <p:cNvSpPr txBox="1"/>
              <p:nvPr/>
            </p:nvSpPr>
            <p:spPr>
              <a:xfrm>
                <a:off x="1315" y="0"/>
                <a:ext cx="227" cy="2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r>
                  <a:rPr lang="zh-CN" altLang="zh-CN" sz="2400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aphicFrame>
          <p:nvGraphicFramePr>
            <p:cNvPr id="23568" name="Object 27"/>
            <p:cNvGraphicFramePr>
              <a:graphicFrameLocks noChangeAspect="1"/>
            </p:cNvGraphicFramePr>
            <p:nvPr/>
          </p:nvGraphicFramePr>
          <p:xfrm>
            <a:off x="435" y="227"/>
            <a:ext cx="188" cy="2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7" name="" r:id="rId16" imgW="127635" imgH="140335" progId="Equation.3">
                    <p:embed/>
                  </p:oleObj>
                </mc:Choice>
                <mc:Fallback>
                  <p:oleObj name="" r:id="rId16" imgW="127635" imgH="140335" progId="Equation.3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435" y="227"/>
                          <a:ext cx="188" cy="2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569" name="Object 28"/>
            <p:cNvGraphicFramePr>
              <a:graphicFrameLocks noChangeAspect="1"/>
            </p:cNvGraphicFramePr>
            <p:nvPr/>
          </p:nvGraphicFramePr>
          <p:xfrm>
            <a:off x="1859" y="218"/>
            <a:ext cx="188" cy="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8" name="" r:id="rId18" imgW="127635" imgH="178435" progId="Equation.3">
                    <p:embed/>
                  </p:oleObj>
                </mc:Choice>
                <mc:Fallback>
                  <p:oleObj name="" r:id="rId18" imgW="127635" imgH="178435" progId="Equation.3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1859" y="218"/>
                          <a:ext cx="188" cy="2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485" name="Text Box 29"/>
          <p:cNvSpPr txBox="1"/>
          <p:nvPr/>
        </p:nvSpPr>
        <p:spPr>
          <a:xfrm>
            <a:off x="1535113" y="3573463"/>
            <a:ext cx="11525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zh-CN" sz="24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所以</a:t>
            </a:r>
            <a:endParaRPr lang="zh-CN" altLang="zh-CN" sz="24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19486" name="Object 30"/>
          <p:cNvGraphicFramePr>
            <a:graphicFrameLocks noChangeAspect="1"/>
          </p:cNvGraphicFramePr>
          <p:nvPr/>
        </p:nvGraphicFramePr>
        <p:xfrm>
          <a:off x="2470150" y="3429000"/>
          <a:ext cx="6696075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20" imgW="2640330" imgH="254000" progId="Equation.3">
                  <p:embed/>
                </p:oleObj>
              </mc:Choice>
              <mc:Fallback>
                <p:oleObj name="" r:id="rId20" imgW="2640330" imgH="254000" progId="Equation.3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470150" y="3429000"/>
                        <a:ext cx="6696075" cy="644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87" name="Text Box 31"/>
          <p:cNvSpPr txBox="1"/>
          <p:nvPr/>
        </p:nvSpPr>
        <p:spPr>
          <a:xfrm>
            <a:off x="1229360" y="5661025"/>
            <a:ext cx="448246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zh-CN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所以方程的近似解为</a:t>
            </a:r>
            <a:endParaRPr lang="zh-CN" altLang="zh-CN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9488" name="Object 32"/>
          <p:cNvGraphicFramePr>
            <a:graphicFrameLocks noChangeAspect="1"/>
          </p:cNvGraphicFramePr>
          <p:nvPr/>
        </p:nvGraphicFramePr>
        <p:xfrm>
          <a:off x="5114608" y="5661025"/>
          <a:ext cx="2305050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22" imgW="774700" imgH="177800" progId="Equation.3">
                  <p:embed/>
                </p:oleObj>
              </mc:Choice>
              <mc:Fallback>
                <p:oleObj name="" r:id="rId22" imgW="774700" imgH="177800" progId="Equation.3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114608" y="5661025"/>
                        <a:ext cx="2305050" cy="528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nimBg="1"/>
      <p:bldP spid="19464" grpId="0"/>
      <p:bldP spid="19485" grpId="0"/>
      <p:bldP spid="19487" grpId="0"/>
      <p:bldP spid="1948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364490" y="140970"/>
            <a:ext cx="1598930" cy="58039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结论</a:t>
            </a:r>
            <a:endParaRPr kumimoji="0" lang="zh-CN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14960" y="708025"/>
            <a:ext cx="11292205" cy="580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1.通过这样的方法，我们可以得到任意精确度的零点近似值．</a:t>
            </a:r>
            <a:endParaRPr kumimoji="0" lang="zh-CN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323850" y="1256030"/>
            <a:ext cx="11677015" cy="2043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2.给定一个精确度，即要求误差不超过某个数如0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01时，可以通过有限次不断地重复上述缩小零点所在区间的方法步骤，而使最终所得的零点所在的小区间内的任意一点，与零点的误差都不超过给定的精确度，即都可以作为零点的近似值．</a:t>
            </a:r>
            <a:endParaRPr kumimoji="0" lang="zh-CN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314960" y="3206750"/>
            <a:ext cx="1159954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3.本题中，如在精确度为0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01的要求下，我们可以将区间(2.53125,2.5390625)内的任意点及端点作为此函数在区间(2，3)内的零点近似值．</a:t>
            </a:r>
            <a:endParaRPr kumimoji="0" lang="zh-CN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252730" y="4705985"/>
            <a:ext cx="11747500" cy="2043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4.若再将近似值保留两为小数，那么2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53，2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54都可以作为在精确度为0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01的要求下的函数在(2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3)内的零点的近似值．一般地，为便于计算机操作，常取区间端点作为零点的近似值，即2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53125</a:t>
            </a:r>
            <a:endParaRPr kumimoji="0" lang="zh-CN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  <p:bldP spid="20483" grpId="0" bldLvl="0" animBg="1"/>
      <p:bldP spid="20484" grpId="0" bldLvl="0" animBg="1"/>
      <p:bldP spid="20485" grpId="0" bldLvl="0" animBg="1"/>
      <p:bldP spid="2048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Oval 2"/>
          <p:cNvSpPr/>
          <p:nvPr/>
        </p:nvSpPr>
        <p:spPr>
          <a:xfrm>
            <a:off x="5688013" y="3074988"/>
            <a:ext cx="2232025" cy="576262"/>
          </a:xfrm>
          <a:prstGeom prst="ellipse">
            <a:avLst/>
          </a:prstGeom>
          <a:solidFill>
            <a:schemeClr val="bg1"/>
          </a:solidFill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Oval 3"/>
          <p:cNvSpPr/>
          <p:nvPr/>
        </p:nvSpPr>
        <p:spPr>
          <a:xfrm>
            <a:off x="3887788" y="3074988"/>
            <a:ext cx="1441450" cy="576262"/>
          </a:xfrm>
          <a:prstGeom prst="ellipse">
            <a:avLst/>
          </a:prstGeom>
          <a:solidFill>
            <a:schemeClr val="bg1"/>
          </a:solidFill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508" name="Group 4"/>
          <p:cNvGrpSpPr/>
          <p:nvPr/>
        </p:nvGrpSpPr>
        <p:grpSpPr>
          <a:xfrm>
            <a:off x="1152525" y="2994025"/>
            <a:ext cx="10133013" cy="2540001"/>
            <a:chOff x="0" y="-6"/>
            <a:chExt cx="6383" cy="1600"/>
          </a:xfrm>
        </p:grpSpPr>
        <p:sp>
          <p:nvSpPr>
            <p:cNvPr id="25623" name="Text Box 5"/>
            <p:cNvSpPr txBox="1"/>
            <p:nvPr/>
          </p:nvSpPr>
          <p:spPr>
            <a:xfrm>
              <a:off x="0" y="0"/>
              <a:ext cx="6383" cy="15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rPr>
                <a:t>          </a:t>
              </a:r>
              <a:r>
                <a:rPr lang="zh-CN" altLang="zh-CN" sz="32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rPr>
                <a:t>对于在区间       上连续不断且                    的函数                 ,通过不断地把函数        的零点所在的区</a:t>
              </a:r>
              <a:endParaRPr lang="zh-CN" altLang="zh-CN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r>
                <a:rPr lang="zh-CN" altLang="zh-CN" sz="32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rPr>
                <a:t>间一分为二,使区间的两个端点逐步逼近零点,进而得到</a:t>
              </a:r>
              <a:endParaRPr lang="zh-CN" altLang="zh-CN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r>
                <a:rPr lang="zh-CN" altLang="zh-CN" sz="32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rPr>
                <a:t>零点近似值的方法叫做二分法.</a:t>
              </a:r>
              <a:endParaRPr lang="zh-CN" altLang="zh-CN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5624" name="Object 6"/>
            <p:cNvGraphicFramePr>
              <a:graphicFrameLocks noChangeAspect="1"/>
            </p:cNvGraphicFramePr>
            <p:nvPr/>
          </p:nvGraphicFramePr>
          <p:xfrm>
            <a:off x="2069" y="31"/>
            <a:ext cx="498" cy="3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3" name="" r:id="rId1" imgW="330835" imgH="216535" progId="Equation.3">
                    <p:embed/>
                  </p:oleObj>
                </mc:Choice>
                <mc:Fallback>
                  <p:oleObj name="" r:id="rId1" imgW="330835" imgH="216535" progId="Equation.3">
                    <p:embed/>
                    <p:pic>
                      <p:nvPicPr>
                        <p:cNvPr id="0" name="图片 310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069" y="31"/>
                          <a:ext cx="498" cy="3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625" name="Object 7"/>
            <p:cNvGraphicFramePr>
              <a:graphicFrameLocks noChangeAspect="1"/>
            </p:cNvGraphicFramePr>
            <p:nvPr/>
          </p:nvGraphicFramePr>
          <p:xfrm>
            <a:off x="4099" y="-6"/>
            <a:ext cx="1406" cy="3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4" name="" r:id="rId3" imgW="939800" imgH="215900" progId="Equation.3">
                    <p:embed/>
                  </p:oleObj>
                </mc:Choice>
                <mc:Fallback>
                  <p:oleObj name="" r:id="rId3" imgW="939800" imgH="215900" progId="Equation.3">
                    <p:embed/>
                    <p:pic>
                      <p:nvPicPr>
                        <p:cNvPr id="0" name="图片 310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099" y="-6"/>
                          <a:ext cx="1406" cy="32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626" name="Object 8"/>
            <p:cNvGraphicFramePr>
              <a:graphicFrameLocks noChangeAspect="1"/>
            </p:cNvGraphicFramePr>
            <p:nvPr/>
          </p:nvGraphicFramePr>
          <p:xfrm>
            <a:off x="364" y="318"/>
            <a:ext cx="998" cy="3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1" name="" r:id="rId5" imgW="571500" imgH="215900" progId="Equation.3">
                    <p:embed/>
                  </p:oleObj>
                </mc:Choice>
                <mc:Fallback>
                  <p:oleObj name="" r:id="rId5" imgW="571500" imgH="215900" progId="Equation.3">
                    <p:embed/>
                    <p:pic>
                      <p:nvPicPr>
                        <p:cNvPr id="0" name="图片 310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64" y="318"/>
                          <a:ext cx="998" cy="37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627" name="Object 9"/>
            <p:cNvGraphicFramePr>
              <a:graphicFrameLocks noChangeAspect="1"/>
            </p:cNvGraphicFramePr>
            <p:nvPr/>
          </p:nvGraphicFramePr>
          <p:xfrm>
            <a:off x="3683" y="357"/>
            <a:ext cx="498" cy="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2" name="" r:id="rId7" imgW="330835" imgH="216535" progId="Equation.3">
                    <p:embed/>
                  </p:oleObj>
                </mc:Choice>
                <mc:Fallback>
                  <p:oleObj name="" r:id="rId7" imgW="330835" imgH="216535" progId="Equation.3">
                    <p:embed/>
                    <p:pic>
                      <p:nvPicPr>
                        <p:cNvPr id="0" name="图片 310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683" y="357"/>
                          <a:ext cx="498" cy="32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514" name="Text Box 10"/>
          <p:cNvSpPr txBox="1"/>
          <p:nvPr/>
        </p:nvSpPr>
        <p:spPr>
          <a:xfrm>
            <a:off x="647700" y="1125538"/>
            <a:ext cx="3455988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二分法概念</a:t>
            </a:r>
            <a:endParaRPr lang="zh-CN" altLang="zh-CN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1515" name="Line 11"/>
          <p:cNvSpPr/>
          <p:nvPr/>
        </p:nvSpPr>
        <p:spPr>
          <a:xfrm>
            <a:off x="5183188" y="4875213"/>
            <a:ext cx="13684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1516" name="Group 12"/>
          <p:cNvGrpSpPr/>
          <p:nvPr/>
        </p:nvGrpSpPr>
        <p:grpSpPr>
          <a:xfrm>
            <a:off x="1808163" y="4098925"/>
            <a:ext cx="3451226" cy="819150"/>
            <a:chOff x="595" y="-126"/>
            <a:chExt cx="2174" cy="516"/>
          </a:xfrm>
        </p:grpSpPr>
        <p:sp>
          <p:nvSpPr>
            <p:cNvPr id="25621" name="Line 13"/>
            <p:cNvSpPr/>
            <p:nvPr/>
          </p:nvSpPr>
          <p:spPr>
            <a:xfrm>
              <a:off x="595" y="390"/>
              <a:ext cx="862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22" name="Line 14"/>
            <p:cNvSpPr/>
            <p:nvPr/>
          </p:nvSpPr>
          <p:spPr>
            <a:xfrm>
              <a:off x="2316" y="-126"/>
              <a:ext cx="453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1519" name="Group 15"/>
          <p:cNvGrpSpPr/>
          <p:nvPr/>
        </p:nvGrpSpPr>
        <p:grpSpPr>
          <a:xfrm>
            <a:off x="8184833" y="727710"/>
            <a:ext cx="2643187" cy="2032000"/>
            <a:chOff x="0" y="0"/>
            <a:chExt cx="1665" cy="1280"/>
          </a:xfrm>
        </p:grpSpPr>
        <p:grpSp>
          <p:nvGrpSpPr>
            <p:cNvPr id="25610" name="Group 16"/>
            <p:cNvGrpSpPr/>
            <p:nvPr/>
          </p:nvGrpSpPr>
          <p:grpSpPr>
            <a:xfrm>
              <a:off x="73" y="73"/>
              <a:ext cx="1316" cy="1207"/>
              <a:chOff x="0" y="0"/>
              <a:chExt cx="1316" cy="1207"/>
            </a:xfrm>
          </p:grpSpPr>
          <p:sp>
            <p:nvSpPr>
              <p:cNvPr id="25619" name="Line 17"/>
              <p:cNvSpPr/>
              <p:nvPr/>
            </p:nvSpPr>
            <p:spPr>
              <a:xfrm>
                <a:off x="0" y="725"/>
                <a:ext cx="1316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5620" name="Line 18"/>
              <p:cNvSpPr/>
              <p:nvPr/>
            </p:nvSpPr>
            <p:spPr>
              <a:xfrm>
                <a:off x="227" y="0"/>
                <a:ext cx="0" cy="120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arrow" w="med" len="med"/>
                <a:tailEnd type="none" w="med" len="med"/>
              </a:ln>
            </p:spPr>
          </p:sp>
        </p:grpSp>
        <p:sp>
          <p:nvSpPr>
            <p:cNvPr id="25611" name="未知"/>
            <p:cNvSpPr/>
            <p:nvPr/>
          </p:nvSpPr>
          <p:spPr>
            <a:xfrm>
              <a:off x="391" y="391"/>
              <a:ext cx="816" cy="771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272" y="325"/>
                </a:cxn>
                <a:cxn ang="0">
                  <a:pos x="816" y="0"/>
                </a:cxn>
              </a:cxnLst>
              <a:pathLst>
                <a:path w="1224" h="862">
                  <a:moveTo>
                    <a:pt x="0" y="862"/>
                  </a:moveTo>
                  <a:cubicBezTo>
                    <a:pt x="102" y="684"/>
                    <a:pt x="204" y="507"/>
                    <a:pt x="408" y="363"/>
                  </a:cubicBezTo>
                  <a:cubicBezTo>
                    <a:pt x="612" y="219"/>
                    <a:pt x="1088" y="60"/>
                    <a:pt x="1224" y="0"/>
                  </a:cubicBezTo>
                </a:path>
              </a:pathLst>
            </a:custGeom>
            <a:noFill/>
            <a:ln w="28575" cap="flat" cmpd="sng">
              <a:solidFill>
                <a:srgbClr val="FF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3200"/>
            </a:p>
          </p:txBody>
        </p:sp>
        <p:sp>
          <p:nvSpPr>
            <p:cNvPr id="25612" name="Text Box 20"/>
            <p:cNvSpPr txBox="1"/>
            <p:nvPr/>
          </p:nvSpPr>
          <p:spPr>
            <a:xfrm>
              <a:off x="1438" y="661"/>
              <a:ext cx="227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zh-CN" sz="3200" i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x</a:t>
              </a:r>
              <a:endParaRPr lang="zh-CN" altLang="zh-CN" sz="3200" i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3" name="Text Box 21"/>
            <p:cNvSpPr txBox="1"/>
            <p:nvPr/>
          </p:nvSpPr>
          <p:spPr>
            <a:xfrm>
              <a:off x="0" y="0"/>
              <a:ext cx="36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zh-CN" sz="3200" i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y</a:t>
              </a:r>
              <a:endParaRPr lang="zh-CN" altLang="zh-CN" sz="3200" i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4" name="Text Box 22"/>
            <p:cNvSpPr txBox="1"/>
            <p:nvPr/>
          </p:nvSpPr>
          <p:spPr>
            <a:xfrm>
              <a:off x="91" y="763"/>
              <a:ext cx="2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zh-CN" sz="32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0</a:t>
              </a:r>
              <a:endParaRPr lang="zh-CN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5" name="Text Box 23"/>
            <p:cNvSpPr txBox="1"/>
            <p:nvPr/>
          </p:nvSpPr>
          <p:spPr>
            <a:xfrm>
              <a:off x="309" y="581"/>
              <a:ext cx="2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zh-CN" sz="32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a</a:t>
              </a:r>
              <a:endParaRPr lang="zh-CN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6" name="Text Box 24"/>
            <p:cNvSpPr txBox="1"/>
            <p:nvPr/>
          </p:nvSpPr>
          <p:spPr>
            <a:xfrm>
              <a:off x="753" y="799"/>
              <a:ext cx="317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zh-CN" sz="32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b</a:t>
              </a:r>
              <a:endParaRPr lang="zh-CN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7" name="Line 25"/>
            <p:cNvSpPr/>
            <p:nvPr/>
          </p:nvSpPr>
          <p:spPr>
            <a:xfrm>
              <a:off x="436" y="799"/>
              <a:ext cx="0" cy="22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5618" name="Line 26"/>
            <p:cNvSpPr/>
            <p:nvPr/>
          </p:nvSpPr>
          <p:spPr>
            <a:xfrm>
              <a:off x="890" y="572"/>
              <a:ext cx="0" cy="22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</p:grpSp>
      <p:pic>
        <p:nvPicPr>
          <p:cNvPr id="25609" name="Picture 27" descr="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0825" y="1412875"/>
            <a:ext cx="328613" cy="328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/>
      <p:bldP spid="21507" grpId="0" bldLvl="0" animBg="1"/>
      <p:bldP spid="215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AutoShape 2"/>
          <p:cNvSpPr>
            <a:spLocks noGrp="1" noChangeArrowheads="1"/>
          </p:cNvSpPr>
          <p:nvPr>
            <p:ph type="title"/>
          </p:nvPr>
        </p:nvSpPr>
        <p:spPr>
          <a:xfrm>
            <a:off x="1632585" y="3763645"/>
            <a:ext cx="8496300" cy="2232025"/>
          </a:xfrm>
          <a:prstGeom prst="wedgeRectCallout">
            <a:avLst>
              <a:gd name="adj1" fmla="val -20255"/>
              <a:gd name="adj2" fmla="val -87625"/>
            </a:avLst>
          </a:prstGeom>
          <a:solidFill>
            <a:srgbClr val="CCFFFF"/>
          </a:solidFill>
          <a:ln>
            <a:solidFill>
              <a:srgbClr val="CCFFFF"/>
            </a:solidFill>
            <a:miter lim="800000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问题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5:</a:t>
            </a:r>
            <a:b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</a:br>
            <a:b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</a:b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      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你能归纳出“给定精确度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ε,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用二分法求函数零点近似值的步骤”吗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?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1921510" y="1028383"/>
            <a:ext cx="7991475" cy="17557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二分法的实质:</a:t>
            </a:r>
            <a:r>
              <a:rPr lang="zh-CN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就是将函数零点所在的区间不断地一分为二，使新得到的区间不断变小，两个端点逐步逼近零点．</a:t>
            </a:r>
            <a:endParaRPr lang="zh-CN" altLang="zh-CN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  <p:bldP spid="2253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Group 2"/>
          <p:cNvGrpSpPr/>
          <p:nvPr/>
        </p:nvGrpSpPr>
        <p:grpSpPr>
          <a:xfrm>
            <a:off x="468630" y="2694940"/>
            <a:ext cx="3199765" cy="579539"/>
            <a:chOff x="0" y="0"/>
            <a:chExt cx="1587" cy="331"/>
          </a:xfrm>
        </p:grpSpPr>
        <p:sp>
          <p:nvSpPr>
            <p:cNvPr id="27684" name="Text Box 3"/>
            <p:cNvSpPr txBox="1"/>
            <p:nvPr/>
          </p:nvSpPr>
          <p:spPr>
            <a:xfrm>
              <a:off x="0" y="0"/>
              <a:ext cx="1587" cy="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zh-CN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3.计算     ；</a:t>
              </a:r>
              <a:endParaRPr lang="zh-CN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aphicFrame>
          <p:nvGraphicFramePr>
            <p:cNvPr id="27685" name="Object 4"/>
            <p:cNvGraphicFramePr>
              <a:graphicFrameLocks noChangeAspect="1"/>
            </p:cNvGraphicFramePr>
            <p:nvPr/>
          </p:nvGraphicFramePr>
          <p:xfrm>
            <a:off x="635" y="0"/>
            <a:ext cx="453" cy="3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6" name="" r:id="rId1" imgW="318135" imgH="216535" progId="Equation.3">
                    <p:embed/>
                  </p:oleObj>
                </mc:Choice>
                <mc:Fallback>
                  <p:oleObj name="" r:id="rId1" imgW="318135" imgH="216535" progId="Equation.3">
                    <p:embed/>
                    <p:pic>
                      <p:nvPicPr>
                        <p:cNvPr id="0" name="图片 310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35" y="0"/>
                          <a:ext cx="453" cy="30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557" name="Group 5"/>
          <p:cNvGrpSpPr/>
          <p:nvPr/>
        </p:nvGrpSpPr>
        <p:grpSpPr>
          <a:xfrm>
            <a:off x="468630" y="3271520"/>
            <a:ext cx="7317740" cy="579207"/>
            <a:chOff x="0" y="0"/>
            <a:chExt cx="3628" cy="331"/>
          </a:xfrm>
        </p:grpSpPr>
        <p:sp>
          <p:nvSpPr>
            <p:cNvPr id="27681" name="Text Box 6"/>
            <p:cNvSpPr txBox="1"/>
            <p:nvPr/>
          </p:nvSpPr>
          <p:spPr>
            <a:xfrm>
              <a:off x="0" y="0"/>
              <a:ext cx="3628" cy="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zh-CN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（1）若       </a:t>
              </a:r>
              <a:r>
                <a:rPr lang="en-US" altLang="zh-CN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zh-CN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则  就是函数的零点； </a:t>
              </a:r>
              <a:endParaRPr lang="zh-CN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aphicFrame>
          <p:nvGraphicFramePr>
            <p:cNvPr id="27682" name="Object 7"/>
            <p:cNvGraphicFramePr>
              <a:graphicFrameLocks noChangeAspect="1"/>
            </p:cNvGraphicFramePr>
            <p:nvPr/>
          </p:nvGraphicFramePr>
          <p:xfrm>
            <a:off x="1796" y="36"/>
            <a:ext cx="222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9" name="" r:id="rId3" imgW="114935" imgH="140335" progId="Equation.3">
                    <p:embed/>
                  </p:oleObj>
                </mc:Choice>
                <mc:Fallback>
                  <p:oleObj name="" r:id="rId3" imgW="114935" imgH="140335" progId="Equation.3">
                    <p:embed/>
                    <p:pic>
                      <p:nvPicPr>
                        <p:cNvPr id="0" name="图片 310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796" y="36"/>
                          <a:ext cx="222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83" name="Object 8"/>
            <p:cNvGraphicFramePr>
              <a:graphicFrameLocks noChangeAspect="1"/>
            </p:cNvGraphicFramePr>
            <p:nvPr/>
          </p:nvGraphicFramePr>
          <p:xfrm>
            <a:off x="698" y="18"/>
            <a:ext cx="726" cy="2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1" name="" r:id="rId5" imgW="546100" imgH="215900" progId="Equation.3">
                    <p:embed/>
                  </p:oleObj>
                </mc:Choice>
                <mc:Fallback>
                  <p:oleObj name="" r:id="rId5" imgW="546100" imgH="215900" progId="Equation.3">
                    <p:embed/>
                    <p:pic>
                      <p:nvPicPr>
                        <p:cNvPr id="0" name="图片 311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98" y="18"/>
                          <a:ext cx="726" cy="28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561" name="Group 9"/>
          <p:cNvGrpSpPr/>
          <p:nvPr/>
        </p:nvGrpSpPr>
        <p:grpSpPr>
          <a:xfrm>
            <a:off x="395605" y="1542415"/>
            <a:ext cx="10703560" cy="579039"/>
            <a:chOff x="0" y="0"/>
            <a:chExt cx="5307" cy="331"/>
          </a:xfrm>
        </p:grpSpPr>
        <p:graphicFrame>
          <p:nvGraphicFramePr>
            <p:cNvPr id="27677" name="Object 10"/>
            <p:cNvGraphicFramePr>
              <a:graphicFrameLocks noChangeAspect="1"/>
            </p:cNvGraphicFramePr>
            <p:nvPr/>
          </p:nvGraphicFramePr>
          <p:xfrm>
            <a:off x="1043" y="0"/>
            <a:ext cx="454" cy="2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0" name="" r:id="rId7" imgW="330835" imgH="216535" progId="Equation.3">
                    <p:embed/>
                  </p:oleObj>
                </mc:Choice>
                <mc:Fallback>
                  <p:oleObj name="" r:id="rId7" imgW="330835" imgH="216535" progId="Equation.3">
                    <p:embed/>
                    <p:pic>
                      <p:nvPicPr>
                        <p:cNvPr id="0" name="图片 310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043" y="0"/>
                          <a:ext cx="454" cy="29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78" name="Object 11"/>
            <p:cNvGraphicFramePr>
              <a:graphicFrameLocks noChangeAspect="1"/>
            </p:cNvGraphicFramePr>
            <p:nvPr/>
          </p:nvGraphicFramePr>
          <p:xfrm>
            <a:off x="1996" y="9"/>
            <a:ext cx="1224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5" name="" r:id="rId9" imgW="939800" imgH="215900" progId="Equation.3">
                    <p:embed/>
                  </p:oleObj>
                </mc:Choice>
                <mc:Fallback>
                  <p:oleObj name="" r:id="rId9" imgW="939800" imgH="215900" progId="Equation.3">
                    <p:embed/>
                    <p:pic>
                      <p:nvPicPr>
                        <p:cNvPr id="0" name="图片 310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996" y="9"/>
                          <a:ext cx="1224" cy="2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79" name="Object 12"/>
            <p:cNvGraphicFramePr>
              <a:graphicFrameLocks noChangeAspect="1"/>
            </p:cNvGraphicFramePr>
            <p:nvPr/>
          </p:nvGraphicFramePr>
          <p:xfrm>
            <a:off x="4309" y="37"/>
            <a:ext cx="244" cy="2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2" name="" r:id="rId11" imgW="127635" imgH="140335" progId="Equation.3">
                    <p:embed/>
                  </p:oleObj>
                </mc:Choice>
                <mc:Fallback>
                  <p:oleObj name="" r:id="rId11" imgW="127635" imgH="140335" progId="Equation.3">
                    <p:embed/>
                    <p:pic>
                      <p:nvPicPr>
                        <p:cNvPr id="0" name="图片 3111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309" y="37"/>
                          <a:ext cx="244" cy="26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680" name="Text Box 13"/>
            <p:cNvSpPr txBox="1"/>
            <p:nvPr/>
          </p:nvSpPr>
          <p:spPr>
            <a:xfrm>
              <a:off x="0" y="0"/>
              <a:ext cx="5307" cy="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zh-CN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1.确定区间     ,验证           ,给定精确度  ; </a:t>
              </a:r>
              <a:endParaRPr lang="zh-CN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3566" name="Group 14"/>
          <p:cNvGrpSpPr/>
          <p:nvPr/>
        </p:nvGrpSpPr>
        <p:grpSpPr>
          <a:xfrm>
            <a:off x="395605" y="2118995"/>
            <a:ext cx="7319010" cy="579339"/>
            <a:chOff x="0" y="0"/>
            <a:chExt cx="3629" cy="331"/>
          </a:xfrm>
        </p:grpSpPr>
        <p:sp>
          <p:nvSpPr>
            <p:cNvPr id="27674" name="Text Box 15"/>
            <p:cNvSpPr txBox="1"/>
            <p:nvPr/>
          </p:nvSpPr>
          <p:spPr>
            <a:xfrm>
              <a:off x="0" y="0"/>
              <a:ext cx="3629" cy="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zh-CN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2.求区间     的中点  ； </a:t>
              </a:r>
              <a:endParaRPr lang="zh-CN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aphicFrame>
          <p:nvGraphicFramePr>
            <p:cNvPr id="27675" name="Object 16"/>
            <p:cNvGraphicFramePr>
              <a:graphicFrameLocks noChangeAspect="1"/>
            </p:cNvGraphicFramePr>
            <p:nvPr/>
          </p:nvGraphicFramePr>
          <p:xfrm>
            <a:off x="844" y="0"/>
            <a:ext cx="499" cy="3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7" name="" r:id="rId13" imgW="343535" imgH="216535" progId="Equation.3">
                    <p:embed/>
                  </p:oleObj>
                </mc:Choice>
                <mc:Fallback>
                  <p:oleObj name="" r:id="rId13" imgW="343535" imgH="216535" progId="Equation.3">
                    <p:embed/>
                    <p:pic>
                      <p:nvPicPr>
                        <p:cNvPr id="0" name="图片 3106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844" y="0"/>
                          <a:ext cx="499" cy="31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76" name="Object 17"/>
            <p:cNvGraphicFramePr>
              <a:graphicFrameLocks noChangeAspect="1"/>
            </p:cNvGraphicFramePr>
            <p:nvPr/>
          </p:nvGraphicFramePr>
          <p:xfrm>
            <a:off x="1905" y="45"/>
            <a:ext cx="222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5" name="" r:id="rId15" imgW="114935" imgH="140335" progId="Equation.3">
                    <p:embed/>
                  </p:oleObj>
                </mc:Choice>
                <mc:Fallback>
                  <p:oleObj name="" r:id="rId15" imgW="114935" imgH="140335" progId="Equation.3">
                    <p:embed/>
                    <p:pic>
                      <p:nvPicPr>
                        <p:cNvPr id="0" name="图片 311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905" y="45"/>
                          <a:ext cx="222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570" name="Group 18"/>
          <p:cNvGrpSpPr/>
          <p:nvPr/>
        </p:nvGrpSpPr>
        <p:grpSpPr>
          <a:xfrm>
            <a:off x="468630" y="3774440"/>
            <a:ext cx="11022330" cy="656590"/>
            <a:chOff x="0" y="0"/>
            <a:chExt cx="5465" cy="375"/>
          </a:xfrm>
        </p:grpSpPr>
        <p:graphicFrame>
          <p:nvGraphicFramePr>
            <p:cNvPr id="27670" name="Object 19"/>
            <p:cNvGraphicFramePr>
              <a:graphicFrameLocks noChangeAspect="1"/>
            </p:cNvGraphicFramePr>
            <p:nvPr/>
          </p:nvGraphicFramePr>
          <p:xfrm>
            <a:off x="689" y="21"/>
            <a:ext cx="1225" cy="2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4" name="" r:id="rId16" imgW="927100" imgH="215900" progId="Equation.3">
                    <p:embed/>
                  </p:oleObj>
                </mc:Choice>
                <mc:Fallback>
                  <p:oleObj name="" r:id="rId16" imgW="927100" imgH="215900" progId="Equation.3">
                    <p:embed/>
                    <p:pic>
                      <p:nvPicPr>
                        <p:cNvPr id="0" name="图片 3113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689" y="21"/>
                          <a:ext cx="1225" cy="2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71" name="Object 20"/>
            <p:cNvGraphicFramePr>
              <a:graphicFrameLocks noChangeAspect="1"/>
            </p:cNvGraphicFramePr>
            <p:nvPr/>
          </p:nvGraphicFramePr>
          <p:xfrm>
            <a:off x="2476" y="30"/>
            <a:ext cx="544" cy="2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8" name="" r:id="rId18" imgW="343535" imgH="177800" progId="Equation.3">
                    <p:embed/>
                  </p:oleObj>
                </mc:Choice>
                <mc:Fallback>
                  <p:oleObj name="" r:id="rId18" imgW="343535" imgH="177800" progId="Equation.3">
                    <p:embed/>
                    <p:pic>
                      <p:nvPicPr>
                        <p:cNvPr id="0" name="图片 3107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2476" y="30"/>
                          <a:ext cx="544" cy="28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72" name="Object 21"/>
            <p:cNvGraphicFramePr>
              <a:graphicFrameLocks noChangeAspect="1"/>
            </p:cNvGraphicFramePr>
            <p:nvPr/>
          </p:nvGraphicFramePr>
          <p:xfrm>
            <a:off x="3918" y="0"/>
            <a:ext cx="1026" cy="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7" name="" r:id="rId20" imgW="622935" imgH="228600" progId="Equation.3">
                    <p:embed/>
                  </p:oleObj>
                </mc:Choice>
                <mc:Fallback>
                  <p:oleObj name="" r:id="rId20" imgW="622935" imgH="228600" progId="Equation.3">
                    <p:embed/>
                    <p:pic>
                      <p:nvPicPr>
                        <p:cNvPr id="0" name="图片 3116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3918" y="0"/>
                          <a:ext cx="1026" cy="3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673" name="Text Box 22"/>
            <p:cNvSpPr txBox="1"/>
            <p:nvPr/>
          </p:nvSpPr>
          <p:spPr>
            <a:xfrm>
              <a:off x="0" y="12"/>
              <a:ext cx="5465" cy="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zh-CN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（2）若            </a:t>
              </a:r>
              <a:r>
                <a:rPr lang="en-US" altLang="zh-CN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zh-CN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则令    （此时零点          ）. </a:t>
              </a:r>
              <a:endParaRPr lang="zh-CN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3575" name="Group 23"/>
          <p:cNvGrpSpPr/>
          <p:nvPr/>
        </p:nvGrpSpPr>
        <p:grpSpPr>
          <a:xfrm>
            <a:off x="468630" y="4351020"/>
            <a:ext cx="10574655" cy="652780"/>
            <a:chOff x="0" y="0"/>
            <a:chExt cx="5243" cy="373"/>
          </a:xfrm>
        </p:grpSpPr>
        <p:sp>
          <p:nvSpPr>
            <p:cNvPr id="27666" name="Text Box 24"/>
            <p:cNvSpPr txBox="1"/>
            <p:nvPr/>
          </p:nvSpPr>
          <p:spPr>
            <a:xfrm>
              <a:off x="0" y="38"/>
              <a:ext cx="5243" cy="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zh-CN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（3）若            </a:t>
              </a:r>
              <a:r>
                <a:rPr lang="en-US" altLang="zh-CN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zh-CN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则令     </a:t>
              </a:r>
              <a:r>
                <a:rPr lang="en-US" altLang="zh-CN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zh-CN" altLang="zh-CN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此时零点          ）. </a:t>
              </a:r>
              <a:endParaRPr lang="zh-CN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aphicFrame>
          <p:nvGraphicFramePr>
            <p:cNvPr id="27667" name="Object 25"/>
            <p:cNvGraphicFramePr>
              <a:graphicFrameLocks noChangeAspect="1"/>
            </p:cNvGraphicFramePr>
            <p:nvPr/>
          </p:nvGraphicFramePr>
          <p:xfrm>
            <a:off x="680" y="48"/>
            <a:ext cx="1225" cy="2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3" name="" r:id="rId22" imgW="927100" imgH="215900" progId="Equation.3">
                    <p:embed/>
                  </p:oleObj>
                </mc:Choice>
                <mc:Fallback>
                  <p:oleObj name="" r:id="rId22" imgW="927100" imgH="215900" progId="Equation.3">
                    <p:embed/>
                    <p:pic>
                      <p:nvPicPr>
                        <p:cNvPr id="0" name="图片 3112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680" y="48"/>
                          <a:ext cx="1225" cy="28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8" name="Object 26"/>
            <p:cNvGraphicFramePr>
              <a:graphicFrameLocks noChangeAspect="1"/>
            </p:cNvGraphicFramePr>
            <p:nvPr/>
          </p:nvGraphicFramePr>
          <p:xfrm>
            <a:off x="3928" y="0"/>
            <a:ext cx="998" cy="3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1" name="" r:id="rId24" imgW="610870" imgH="229235" progId="Equation.3">
                    <p:embed/>
                  </p:oleObj>
                </mc:Choice>
                <mc:Fallback>
                  <p:oleObj name="" r:id="rId24" imgW="610870" imgH="229235" progId="Equation.3">
                    <p:embed/>
                    <p:pic>
                      <p:nvPicPr>
                        <p:cNvPr id="0" name="图片 3120"/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3928" y="0"/>
                          <a:ext cx="998" cy="3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9" name="Object 27"/>
            <p:cNvGraphicFramePr>
              <a:graphicFrameLocks noChangeAspect="1"/>
            </p:cNvGraphicFramePr>
            <p:nvPr/>
          </p:nvGraphicFramePr>
          <p:xfrm>
            <a:off x="2476" y="83"/>
            <a:ext cx="590" cy="2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0" name="" r:id="rId26" imgW="356235" imgH="139700" progId="Equation.3">
                    <p:embed/>
                  </p:oleObj>
                </mc:Choice>
                <mc:Fallback>
                  <p:oleObj name="" r:id="rId26" imgW="356235" imgH="139700" progId="Equation.3">
                    <p:embed/>
                    <p:pic>
                      <p:nvPicPr>
                        <p:cNvPr id="0" name="图片 3119"/>
                        <p:cNvPicPr/>
                        <p:nvPr/>
                      </p:nvPicPr>
                      <p:blipFill>
                        <a:blip r:embed="rId27"/>
                        <a:stretch>
                          <a:fillRect/>
                        </a:stretch>
                      </p:blipFill>
                      <p:spPr>
                        <a:xfrm>
                          <a:off x="2476" y="83"/>
                          <a:ext cx="590" cy="23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580" name="Group 28"/>
          <p:cNvGrpSpPr/>
          <p:nvPr/>
        </p:nvGrpSpPr>
        <p:grpSpPr>
          <a:xfrm>
            <a:off x="510540" y="4893310"/>
            <a:ext cx="10980420" cy="1420961"/>
            <a:chOff x="0" y="0"/>
            <a:chExt cx="5444" cy="812"/>
          </a:xfrm>
        </p:grpSpPr>
        <p:sp>
          <p:nvSpPr>
            <p:cNvPr id="27661" name="Text Box 29"/>
            <p:cNvSpPr txBox="1"/>
            <p:nvPr/>
          </p:nvSpPr>
          <p:spPr>
            <a:xfrm>
              <a:off x="0" y="63"/>
              <a:ext cx="5444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4.判断是否达到精确度 </a:t>
              </a:r>
              <a:r>
                <a:rPr lang="en-US" altLang="zh-CN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:</a:t>
              </a:r>
              <a:r>
                <a:rPr lang="zh-CN" altLang="en-US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即若           ，则得到零点 </a:t>
              </a:r>
              <a:endPara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近似值  （或  ）；否则重复2</a:t>
              </a:r>
              <a:r>
                <a:rPr lang="en-US" altLang="zh-CN" sz="32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～</a:t>
              </a:r>
              <a:r>
                <a:rPr lang="zh-CN" altLang="en-US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4.</a:t>
              </a:r>
              <a:endPara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aphicFrame>
          <p:nvGraphicFramePr>
            <p:cNvPr id="27662" name="Object 30"/>
            <p:cNvGraphicFramePr>
              <a:graphicFrameLocks noChangeAspect="1"/>
            </p:cNvGraphicFramePr>
            <p:nvPr/>
          </p:nvGraphicFramePr>
          <p:xfrm>
            <a:off x="1970" y="100"/>
            <a:ext cx="272" cy="2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6" name="" r:id="rId28" imgW="127635" imgH="140335" progId="Equation.3">
                    <p:embed/>
                  </p:oleObj>
                </mc:Choice>
                <mc:Fallback>
                  <p:oleObj name="" r:id="rId28" imgW="127635" imgH="140335" progId="Equation.3">
                    <p:embed/>
                    <p:pic>
                      <p:nvPicPr>
                        <p:cNvPr id="0" name="图片 3115"/>
                        <p:cNvPicPr/>
                        <p:nvPr/>
                      </p:nvPicPr>
                      <p:blipFill>
                        <a:blip r:embed="rId29"/>
                        <a:stretch>
                          <a:fillRect/>
                        </a:stretch>
                      </p:blipFill>
                      <p:spPr>
                        <a:xfrm>
                          <a:off x="1970" y="100"/>
                          <a:ext cx="272" cy="27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3" name="Object 31"/>
            <p:cNvGraphicFramePr>
              <a:graphicFrameLocks noChangeAspect="1"/>
            </p:cNvGraphicFramePr>
            <p:nvPr/>
          </p:nvGraphicFramePr>
          <p:xfrm>
            <a:off x="2741" y="0"/>
            <a:ext cx="1089" cy="4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4" name="" r:id="rId30" imgW="610235" imgH="254000" progId="Equation.3">
                    <p:embed/>
                  </p:oleObj>
                </mc:Choice>
                <mc:Fallback>
                  <p:oleObj name="" r:id="rId30" imgW="610235" imgH="254000" progId="Equation.3">
                    <p:embed/>
                    <p:pic>
                      <p:nvPicPr>
                        <p:cNvPr id="0" name="图片 3123"/>
                        <p:cNvPicPr/>
                        <p:nvPr/>
                      </p:nvPicPr>
                      <p:blipFill>
                        <a:blip r:embed="rId31"/>
                        <a:stretch>
                          <a:fillRect/>
                        </a:stretch>
                      </p:blipFill>
                      <p:spPr>
                        <a:xfrm>
                          <a:off x="2741" y="0"/>
                          <a:ext cx="1089" cy="45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4" name="Object 32"/>
            <p:cNvGraphicFramePr>
              <a:graphicFrameLocks noChangeAspect="1"/>
            </p:cNvGraphicFramePr>
            <p:nvPr/>
          </p:nvGraphicFramePr>
          <p:xfrm>
            <a:off x="836" y="435"/>
            <a:ext cx="245" cy="2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3" name="" r:id="rId32" imgW="127635" imgH="140335" progId="Equation.3">
                    <p:embed/>
                  </p:oleObj>
                </mc:Choice>
                <mc:Fallback>
                  <p:oleObj name="" r:id="rId32" imgW="127635" imgH="140335" progId="Equation.3">
                    <p:embed/>
                    <p:pic>
                      <p:nvPicPr>
                        <p:cNvPr id="0" name="图片 3122"/>
                        <p:cNvPicPr/>
                        <p:nvPr/>
                      </p:nvPicPr>
                      <p:blipFill>
                        <a:blip r:embed="rId33"/>
                        <a:stretch>
                          <a:fillRect/>
                        </a:stretch>
                      </p:blipFill>
                      <p:spPr>
                        <a:xfrm>
                          <a:off x="836" y="435"/>
                          <a:ext cx="245" cy="27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5" name="Object 33"/>
            <p:cNvGraphicFramePr>
              <a:graphicFrameLocks noChangeAspect="1"/>
            </p:cNvGraphicFramePr>
            <p:nvPr/>
          </p:nvGraphicFramePr>
          <p:xfrm>
            <a:off x="1435" y="390"/>
            <a:ext cx="242" cy="3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8" name="" r:id="rId34" imgW="127635" imgH="178435" progId="Equation.3">
                    <p:embed/>
                  </p:oleObj>
                </mc:Choice>
                <mc:Fallback>
                  <p:oleObj name="" r:id="rId34" imgW="127635" imgH="178435" progId="Equation.3">
                    <p:embed/>
                    <p:pic>
                      <p:nvPicPr>
                        <p:cNvPr id="0" name="图片 3117"/>
                        <p:cNvPicPr/>
                        <p:nvPr/>
                      </p:nvPicPr>
                      <p:blipFill>
                        <a:blip r:embed="rId35"/>
                        <a:stretch>
                          <a:fillRect/>
                        </a:stretch>
                      </p:blipFill>
                      <p:spPr>
                        <a:xfrm>
                          <a:off x="1435" y="390"/>
                          <a:ext cx="242" cy="33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7657" name="Group 34"/>
          <p:cNvGrpSpPr/>
          <p:nvPr/>
        </p:nvGrpSpPr>
        <p:grpSpPr>
          <a:xfrm>
            <a:off x="468630" y="534670"/>
            <a:ext cx="9881235" cy="1082527"/>
            <a:chOff x="0" y="0"/>
            <a:chExt cx="4899" cy="618"/>
          </a:xfrm>
        </p:grpSpPr>
        <p:graphicFrame>
          <p:nvGraphicFramePr>
            <p:cNvPr id="27658" name="Object 35"/>
            <p:cNvGraphicFramePr>
              <a:graphicFrameLocks noChangeAspect="1"/>
            </p:cNvGraphicFramePr>
            <p:nvPr/>
          </p:nvGraphicFramePr>
          <p:xfrm>
            <a:off x="1587" y="36"/>
            <a:ext cx="287" cy="3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9" name="" r:id="rId36" imgW="127635" imgH="140335" progId="Equation.3">
                    <p:embed/>
                  </p:oleObj>
                </mc:Choice>
                <mc:Fallback>
                  <p:oleObj name="" r:id="rId36" imgW="127635" imgH="140335" progId="Equation.3">
                    <p:embed/>
                    <p:pic>
                      <p:nvPicPr>
                        <p:cNvPr id="0" name="图片 3118"/>
                        <p:cNvPicPr/>
                        <p:nvPr/>
                      </p:nvPicPr>
                      <p:blipFill>
                        <a:blip r:embed="rId37"/>
                        <a:stretch>
                          <a:fillRect/>
                        </a:stretch>
                      </p:blipFill>
                      <p:spPr>
                        <a:xfrm>
                          <a:off x="1587" y="36"/>
                          <a:ext cx="287" cy="3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59" name="Object 36"/>
            <p:cNvGraphicFramePr>
              <a:graphicFrameLocks noChangeAspect="1"/>
            </p:cNvGraphicFramePr>
            <p:nvPr/>
          </p:nvGraphicFramePr>
          <p:xfrm>
            <a:off x="3410" y="0"/>
            <a:ext cx="499" cy="3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" r:id="rId38" imgW="330835" imgH="216535" progId="Equation.3">
                    <p:embed/>
                  </p:oleObj>
                </mc:Choice>
                <mc:Fallback>
                  <p:oleObj name="" r:id="rId38" imgW="330835" imgH="216535" progId="Equation.3">
                    <p:embed/>
                    <p:pic>
                      <p:nvPicPr>
                        <p:cNvPr id="0" name="图片 3121"/>
                        <p:cNvPicPr/>
                        <p:nvPr/>
                      </p:nvPicPr>
                      <p:blipFill>
                        <a:blip r:embed="rId39"/>
                        <a:stretch>
                          <a:fillRect/>
                        </a:stretch>
                      </p:blipFill>
                      <p:spPr>
                        <a:xfrm>
                          <a:off x="3410" y="0"/>
                          <a:ext cx="499" cy="3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660" name="Text Box 37"/>
            <p:cNvSpPr txBox="1"/>
            <p:nvPr/>
          </p:nvSpPr>
          <p:spPr>
            <a:xfrm>
              <a:off x="0" y="9"/>
              <a:ext cx="4899" cy="6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zh-CN" sz="32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       给定精确度   ,用二分法求函数             零点近似值的步骤如下:</a:t>
              </a:r>
              <a:endParaRPr lang="zh-CN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2" name="Text Box 6"/>
          <p:cNvSpPr txBox="1"/>
          <p:nvPr/>
        </p:nvSpPr>
        <p:spPr>
          <a:xfrm>
            <a:off x="479108" y="1230313"/>
            <a:ext cx="8281987" cy="646112"/>
          </a:xfrm>
          <a:prstGeom prst="rect">
            <a:avLst/>
          </a:prstGeom>
          <a:noFill/>
          <a:ln w="9525">
            <a:noFill/>
          </a:ln>
        </p:spPr>
        <p:txBody>
          <a:bodyPr wrap="none" lIns="91434" tIns="45717" rIns="91434" bIns="45717">
            <a:spAutoFit/>
          </a:bodyPr>
          <a:p>
            <a:pPr lvl="0" eaLnBrk="1" hangingPunct="1"/>
            <a:r>
              <a:rPr lang="zh-CN" altLang="zh-CN" sz="36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使f(x)=0的实数x叫做函数y=f(x)的零点</a:t>
            </a:r>
            <a:endParaRPr lang="zh-CN" altLang="zh-CN" sz="36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内容占位符 2"/>
          <p:cNvSpPr>
            <a:spLocks noGrp="1"/>
          </p:cNvSpPr>
          <p:nvPr/>
        </p:nvSpPr>
        <p:spPr>
          <a:xfrm>
            <a:off x="5056188" y="2285683"/>
            <a:ext cx="3402012" cy="6889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p>
            <a:pPr lvl="0" indent="0" algn="just">
              <a:spcBef>
                <a:spcPts val="225"/>
              </a:spcBef>
              <a:spcAft>
                <a:spcPts val="225"/>
              </a:spcAft>
              <a:buClr>
                <a:srgbClr val="6599E5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方程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f(x)=0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有实根</a:t>
            </a:r>
            <a:endParaRPr lang="zh-CN" altLang="zh-CN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1939925" y="3911283"/>
            <a:ext cx="3489325" cy="12684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267970" indent="-267970" algn="just" rtl="0" fontAlgn="base">
              <a:spcBef>
                <a:spcPts val="225"/>
              </a:spcBef>
              <a:spcAft>
                <a:spcPts val="225"/>
              </a:spcAft>
              <a:buClr>
                <a:srgbClr val="6599E5"/>
              </a:buClr>
              <a:buSzPct val="60000"/>
              <a:buFont typeface="Wingdings" panose="05000000000000000000" pitchFamily="2" charset="2"/>
              <a:buChar char=""/>
              <a:defRPr sz="2400" kern="1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267970" indent="-267970" algn="just" rtl="0" fontAlgn="base">
              <a:lnSpc>
                <a:spcPct val="130000"/>
              </a:lnSpc>
              <a:spcBef>
                <a:spcPct val="0"/>
              </a:spcBef>
              <a:spcAft>
                <a:spcPts val="450"/>
              </a:spcAft>
              <a:buClr>
                <a:srgbClr val="71C7E1"/>
              </a:buClr>
              <a:buFont typeface="幼圆" pitchFamily="49" charset="-122"/>
              <a:buChar char=" "/>
              <a:defRPr kern="1200">
                <a:solidFill>
                  <a:srgbClr val="7D7D7D"/>
                </a:solidFill>
                <a:latin typeface="幼圆" pitchFamily="49" charset="-122"/>
                <a:ea typeface="黑体" panose="02010609060101010101" pitchFamily="49" charset="-122"/>
                <a:cs typeface="+mn-cs"/>
              </a:defRPr>
            </a:lvl2pPr>
            <a:lvl3pPr marL="539750" indent="-171450" algn="l" rtl="0" fontAlgn="base">
              <a:spcBef>
                <a:spcPts val="225"/>
              </a:spcBef>
              <a:spcAft>
                <a:spcPts val="225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810260" indent="-171450" algn="l" rtl="0" fontAlgn="base">
              <a:spcBef>
                <a:spcPts val="225"/>
              </a:spcBef>
              <a:spcAft>
                <a:spcPts val="225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080135" indent="-171450" algn="l" rtl="0" fontAlgn="base">
              <a:spcBef>
                <a:spcPts val="225"/>
              </a:spcBef>
              <a:spcAft>
                <a:spcPts val="225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1350010" indent="-171450" algn="l" defTabSz="685800" rtl="0" eaLnBrk="1" latinLnBrk="0" hangingPunct="1">
              <a:spcBef>
                <a:spcPts val="225"/>
              </a:spcBef>
              <a:spcAft>
                <a:spcPts val="225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buNone/>
            </a:pPr>
            <a:r>
              <a:rPr lang="zh-CN" altLang="en-US" sz="3200" strike="noStrike" noProof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函数</a:t>
            </a:r>
            <a:r>
              <a:rPr lang="en-US" altLang="zh-CN" sz="3200" strike="noStrike" noProof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y=f(x)</a:t>
            </a:r>
            <a:r>
              <a:rPr lang="zh-CN" altLang="en-US" sz="3200" strike="noStrike" noProof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的图像</a:t>
            </a:r>
            <a:endParaRPr lang="zh-CN" altLang="en-US" sz="3200" strike="noStrike" noProof="1">
              <a:solidFill>
                <a:srgbClr val="FF0000"/>
              </a:solidFill>
            </a:endParaRPr>
          </a:p>
          <a:p>
            <a:pPr marL="0" indent="0" fontAlgn="base">
              <a:buNone/>
            </a:pPr>
            <a:r>
              <a:rPr lang="zh-CN" altLang="en-US" sz="3200" strike="noStrike" noProof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与</a:t>
            </a:r>
            <a:r>
              <a:rPr lang="en-US" altLang="zh-CN" sz="3200" strike="noStrike" noProof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x</a:t>
            </a:r>
            <a:r>
              <a:rPr lang="zh-CN" altLang="zh-CN" sz="3200" strike="noStrike" noProof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轴有交点</a:t>
            </a:r>
            <a:endParaRPr lang="zh-CN" altLang="zh-CN" sz="3200" strike="noStrike" noProof="1">
              <a:solidFill>
                <a:srgbClr val="FF0000"/>
              </a:solidFill>
            </a:endParaRPr>
          </a:p>
        </p:txBody>
      </p:sp>
      <p:sp>
        <p:nvSpPr>
          <p:cNvPr id="13317" name="内容占位符 2"/>
          <p:cNvSpPr>
            <a:spLocks noGrp="1"/>
          </p:cNvSpPr>
          <p:nvPr/>
        </p:nvSpPr>
        <p:spPr>
          <a:xfrm rot="-1140000">
            <a:off x="6694488" y="4939983"/>
            <a:ext cx="3487737" cy="8604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p>
            <a:pPr lvl="0" indent="0" algn="just">
              <a:spcBef>
                <a:spcPts val="225"/>
              </a:spcBef>
              <a:spcAft>
                <a:spcPts val="225"/>
              </a:spcAft>
              <a:buClr>
                <a:srgbClr val="6599E5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函数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y=f(x)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有零点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左右箭头 9"/>
          <p:cNvSpPr/>
          <p:nvPr/>
        </p:nvSpPr>
        <p:spPr>
          <a:xfrm rot="5400000">
            <a:off x="6667500" y="3695383"/>
            <a:ext cx="2089150" cy="647700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1" name="左右箭头 10"/>
          <p:cNvSpPr/>
          <p:nvPr/>
        </p:nvSpPr>
        <p:spPr>
          <a:xfrm rot="960000">
            <a:off x="5500688" y="4832033"/>
            <a:ext cx="1393825" cy="647700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2" name="左右箭头 11"/>
          <p:cNvSpPr/>
          <p:nvPr/>
        </p:nvSpPr>
        <p:spPr>
          <a:xfrm rot="7380000">
            <a:off x="5076825" y="3150870"/>
            <a:ext cx="1104900" cy="647700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Text Box 2"/>
          <p:cNvSpPr txBox="1"/>
          <p:nvPr/>
        </p:nvSpPr>
        <p:spPr>
          <a:xfrm>
            <a:off x="686753" y="491808"/>
            <a:ext cx="5153025" cy="769937"/>
          </a:xfrm>
          <a:prstGeom prst="rect">
            <a:avLst/>
          </a:prstGeom>
          <a:noFill/>
          <a:ln w="9525">
            <a:noFill/>
          </a:ln>
        </p:spPr>
        <p:txBody>
          <a:bodyPr wrap="none" lIns="91434" tIns="45717" rIns="91434" bIns="45717">
            <a:spAutoFit/>
          </a:bodyPr>
          <a:p>
            <a:pPr lvl="0" eaLnBrk="1" hangingPunct="1"/>
            <a:r>
              <a:rPr lang="zh-CN" altLang="zh-CN" sz="3600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1、函数的零点的定义</a:t>
            </a:r>
            <a:r>
              <a:rPr lang="zh-CN" altLang="zh-CN" sz="4400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zh-CN" sz="4400" dirty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12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1047433" y="797878"/>
            <a:ext cx="8483600" cy="16430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lnSpc>
                <a:spcPct val="140000"/>
              </a:lnSpc>
              <a:buClr>
                <a:schemeClr val="hlink"/>
              </a:buClr>
              <a:buFont typeface="Wingdings 2" panose="05020102010507070707" pitchFamily="18" charset="2"/>
              <a:buNone/>
            </a:pPr>
            <a:r>
              <a:rPr lang="zh-CN" altLang="zh-CN" sz="3600" dirty="0">
                <a:solidFill>
                  <a:srgbClr val="AA1E0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2、如何判断函数</a:t>
            </a:r>
            <a:r>
              <a:rPr lang="zh-CN" altLang="zh-CN" sz="3600" i="1" dirty="0">
                <a:solidFill>
                  <a:srgbClr val="AA1E0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y=f(x)</a:t>
            </a:r>
            <a:r>
              <a:rPr lang="zh-CN" altLang="zh-CN" sz="3600" dirty="0">
                <a:solidFill>
                  <a:srgbClr val="AA1E0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在区间[</a:t>
            </a:r>
            <a:r>
              <a:rPr lang="zh-CN" altLang="zh-CN" sz="3600" i="1" dirty="0">
                <a:solidFill>
                  <a:srgbClr val="AA1E0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a,b</a:t>
            </a:r>
            <a:r>
              <a:rPr lang="zh-CN" altLang="zh-CN" sz="3600" dirty="0">
                <a:solidFill>
                  <a:srgbClr val="AA1E0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]上是否</a:t>
            </a:r>
            <a:endParaRPr lang="zh-CN" altLang="zh-CN" sz="3600" dirty="0">
              <a:solidFill>
                <a:srgbClr val="AA1E0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40000"/>
              </a:lnSpc>
              <a:buClr>
                <a:schemeClr val="hlink"/>
              </a:buClr>
              <a:buFont typeface="Wingdings 2" panose="05020102010507070707" pitchFamily="18" charset="2"/>
              <a:buNone/>
            </a:pPr>
            <a:r>
              <a:rPr lang="zh-CN" altLang="zh-CN" sz="3600" dirty="0">
                <a:solidFill>
                  <a:srgbClr val="AA1E0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有零点?</a:t>
            </a:r>
            <a:endParaRPr lang="zh-CN" altLang="zh-CN" sz="3600" dirty="0">
              <a:solidFill>
                <a:srgbClr val="AA1E0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3" name="Rectangle 3"/>
          <p:cNvSpPr/>
          <p:nvPr/>
        </p:nvSpPr>
        <p:spPr>
          <a:xfrm>
            <a:off x="1047433" y="2309178"/>
            <a:ext cx="7848600" cy="1643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40000"/>
              </a:lnSpc>
              <a:buClr>
                <a:schemeClr val="hlink"/>
              </a:buClr>
              <a:buFont typeface="Wingdings 2" panose="05020102010507070707" pitchFamily="18" charset="2"/>
              <a:buNone/>
            </a:pPr>
            <a:r>
              <a:rPr lang="zh-CN" altLang="zh-CN" sz="36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函数</a:t>
            </a:r>
            <a:r>
              <a:rPr lang="zh-CN" altLang="zh-CN" sz="36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y=f(x)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在区间</a:t>
            </a:r>
            <a:r>
              <a:rPr lang="zh-CN" alt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[</a:t>
            </a:r>
            <a:r>
              <a:rPr lang="zh-CN" altLang="zh-CN" sz="36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a,b</a:t>
            </a:r>
            <a:r>
              <a:rPr lang="zh-CN" alt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]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上的图象是连续不断的一条曲线</a:t>
            </a:r>
            <a:endParaRPr lang="zh-CN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4" name="Rectangle 4"/>
          <p:cNvSpPr/>
          <p:nvPr/>
        </p:nvSpPr>
        <p:spPr>
          <a:xfrm>
            <a:off x="1190308" y="3893503"/>
            <a:ext cx="6408737" cy="868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40000"/>
              </a:lnSpc>
              <a:buClr>
                <a:schemeClr val="hlink"/>
              </a:buClr>
              <a:buFont typeface="Wingdings 2" panose="05020102010507070707" pitchFamily="18" charset="2"/>
              <a:buNone/>
            </a:pPr>
            <a:r>
              <a:rPr lang="zh-CN" altLang="zh-CN" sz="36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(2) f(a)·f(b)&lt;0</a:t>
            </a:r>
            <a:endParaRPr lang="zh-CN" altLang="zh-CN" sz="3600" i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758508" y="4901565"/>
            <a:ext cx="8964612" cy="868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40000"/>
              </a:lnSpc>
              <a:spcBef>
                <a:spcPct val="50000"/>
              </a:spcBef>
              <a:buClr>
                <a:schemeClr val="hlink"/>
              </a:buClr>
              <a:buFont typeface="Wingdings 2" panose="05020102010507070707" pitchFamily="18" charset="2"/>
              <a:buNone/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dirty="0">
                <a:solidFill>
                  <a:srgbClr val="AA1E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思考：区间（a,b）上零点是否是唯一的？</a:t>
            </a:r>
            <a:endParaRPr lang="zh-CN" altLang="en-US" sz="3600" dirty="0">
              <a:solidFill>
                <a:srgbClr val="AA1E0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3755708" y="5112703"/>
            <a:ext cx="640873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如何找到零点近似值 ？？</a:t>
            </a:r>
            <a:endParaRPr lang="zh-CN" altLang="zh-CN" sz="40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WordArt 3"/>
          <p:cNvSpPr/>
          <p:nvPr/>
        </p:nvSpPr>
        <p:spPr>
          <a:xfrm>
            <a:off x="2530158" y="5041265"/>
            <a:ext cx="719137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8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563972" dir="14049740" sx="125000" sy="125000" algn="tl" rotWithShape="0">
                    <a:srgbClr val="C7DFD3">
                      <a:alpha val="78000"/>
                    </a:srgbClr>
                  </a:outerShdw>
                </a:effectLst>
                <a:latin typeface="华文新魏" charset="0"/>
                <a:ea typeface="华文新魏" charset="0"/>
              </a:rPr>
              <a:t>问</a:t>
            </a:r>
            <a:endParaRPr lang="zh-CN" altLang="en-US" sz="48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563972" dir="14049740" sx="125000" sy="125000" algn="tl" rotWithShape="0">
                  <a:srgbClr val="C7DFD3">
                    <a:alpha val="78000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1882458" y="3025140"/>
            <a:ext cx="8208962" cy="203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可以转化为函数               在区间（2，3）内零点的近似值。</a:t>
            </a:r>
            <a:endParaRPr lang="zh-CN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7" name="Rectangle 5"/>
          <p:cNvSpPr/>
          <p:nvPr/>
        </p:nvSpPr>
        <p:spPr>
          <a:xfrm>
            <a:off x="1739583" y="4779328"/>
            <a:ext cx="18415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3318" name="Object 6"/>
          <p:cNvGraphicFramePr>
            <a:graphicFrameLocks noChangeAspect="1"/>
          </p:cNvGraphicFramePr>
          <p:nvPr/>
        </p:nvGraphicFramePr>
        <p:xfrm>
          <a:off x="5195570" y="3025140"/>
          <a:ext cx="3240088" cy="73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1220470" imgH="215900" progId="Equation.3">
                  <p:embed/>
                </p:oleObj>
              </mc:Choice>
              <mc:Fallback>
                <p:oleObj name="" r:id="rId1" imgW="1220470" imgH="2159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95570" y="3025140"/>
                        <a:ext cx="3240088" cy="735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7"/>
          <p:cNvSpPr txBox="1"/>
          <p:nvPr/>
        </p:nvSpPr>
        <p:spPr>
          <a:xfrm>
            <a:off x="1811020" y="1656715"/>
            <a:ext cx="8208963" cy="868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40000"/>
              </a:lnSpc>
              <a:spcBef>
                <a:spcPct val="50000"/>
              </a:spcBef>
              <a:buClr>
                <a:schemeClr val="hlink"/>
              </a:buClr>
              <a:buFont typeface="Wingdings 2" panose="05020102010507070707" pitchFamily="18" charset="2"/>
              <a:buNone/>
            </a:pPr>
            <a:r>
              <a:rPr lang="zh-CN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求方程              的近似解的问题</a:t>
            </a:r>
            <a:endParaRPr lang="zh-CN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3320" name="Object 8"/>
          <p:cNvGraphicFramePr>
            <a:graphicFrameLocks noChangeAspect="1"/>
          </p:cNvGraphicFramePr>
          <p:nvPr/>
        </p:nvGraphicFramePr>
        <p:xfrm>
          <a:off x="3322320" y="1944053"/>
          <a:ext cx="32416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989965" imgH="177800" progId="Equation.3">
                  <p:embed/>
                </p:oleObj>
              </mc:Choice>
              <mc:Fallback>
                <p:oleObj name="" r:id="rId3" imgW="989965" imgH="1778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22320" y="1944053"/>
                        <a:ext cx="3241675" cy="581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7"/>
          <p:cNvSpPr txBox="1"/>
          <p:nvPr/>
        </p:nvSpPr>
        <p:spPr>
          <a:xfrm>
            <a:off x="308610" y="539750"/>
            <a:ext cx="9178290" cy="85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40000"/>
              </a:lnSpc>
              <a:spcBef>
                <a:spcPct val="50000"/>
              </a:spcBef>
              <a:buClr>
                <a:schemeClr val="hlink"/>
              </a:buClr>
              <a:buFont typeface="Wingdings 2" panose="05020102010507070707" pitchFamily="18" charset="2"/>
              <a:buNone/>
            </a:pPr>
            <a:r>
              <a:rPr lang="zh-CN" altLang="zh-CN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zh-CN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求方程              的近似解</a:t>
            </a:r>
            <a:endParaRPr lang="zh-CN" altLang="zh-CN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8" name="Object 8"/>
          <p:cNvGraphicFramePr>
            <a:graphicFrameLocks noChangeAspect="1"/>
          </p:cNvGraphicFramePr>
          <p:nvPr/>
        </p:nvGraphicFramePr>
        <p:xfrm>
          <a:off x="2893060" y="762318"/>
          <a:ext cx="32416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989965" imgH="177800" progId="Equation.3">
                  <p:embed/>
                </p:oleObj>
              </mc:Choice>
              <mc:Fallback>
                <p:oleObj name="" r:id="rId5" imgW="989965" imgH="1778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93060" y="762318"/>
                        <a:ext cx="3241675" cy="581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395605" y="776605"/>
            <a:ext cx="11122025" cy="3162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40000"/>
              </a:lnSpc>
              <a:spcBef>
                <a:spcPct val="50000"/>
              </a:spcBef>
              <a:buClr>
                <a:schemeClr val="hlink"/>
              </a:buClr>
              <a:buFont typeface="Wingdings 2" panose="05020102010507070707" pitchFamily="18" charset="2"/>
              <a:buNone/>
            </a:pP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在已知存在零点的区间确定函数的零点的近似值，实际上就是如何</a:t>
            </a:r>
            <a:r>
              <a:rPr lang="zh-CN" altLang="zh-CN" sz="3600" dirty="0">
                <a:solidFill>
                  <a:srgbClr val="AA1E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缩小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零点所在的范围，或是如何得到一个</a:t>
            </a:r>
            <a:r>
              <a:rPr lang="zh-CN" altLang="zh-CN" sz="3600" dirty="0">
                <a:solidFill>
                  <a:srgbClr val="AA1E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更小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的区间，使得零点还在里面，从而得到零点的近似值。</a:t>
            </a:r>
            <a:endParaRPr lang="zh-CN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900430" y="4808855"/>
            <a:ext cx="10233025" cy="85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40000"/>
              </a:lnSpc>
              <a:spcBef>
                <a:spcPct val="50000"/>
              </a:spcBef>
              <a:buClr>
                <a:schemeClr val="hlink"/>
              </a:buClr>
              <a:buFont typeface="Wingdings 2" panose="05020102010507070707" pitchFamily="18" charset="2"/>
              <a:buNone/>
            </a:pP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思考：如何缩小零点所在的区间？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WordArt 2"/>
          <p:cNvSpPr/>
          <p:nvPr/>
        </p:nvSpPr>
        <p:spPr>
          <a:xfrm>
            <a:off x="6191250" y="430530"/>
            <a:ext cx="4610735" cy="137858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sy="50000" rotWithShape="0">
                    <a:srgbClr val="875B0D">
                      <a:alpha val="67000"/>
                    </a:srgbClr>
                  </a:outerShdw>
                </a:effectLst>
                <a:latin typeface="华文新魏" charset="0"/>
                <a:ea typeface="华文新魏" charset="0"/>
              </a:rPr>
              <a:t>看商品，猜价格</a:t>
            </a:r>
            <a:endParaRPr lang="zh-CN" altLang="en-US" sz="3600" b="1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sy="50000" rotWithShape="0">
                  <a:srgbClr val="875B0D">
                    <a:alpha val="67000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572135" y="1949450"/>
            <a:ext cx="10395585" cy="3380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zh-CN" sz="3600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游戏规则：</a:t>
            </a:r>
            <a:endParaRPr lang="zh-CN" altLang="zh-CN" sz="3600" dirty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给出一件商品，请你猜出它的准确价格，我们给的提示只有</a:t>
            </a:r>
            <a:r>
              <a:rPr lang="zh-CN" altLang="zh-CN" sz="36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高了</a:t>
            </a:r>
            <a:r>
              <a:rPr lang="zh-CN" altLang="zh-CN" sz="36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zh-CN" sz="36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低了</a:t>
            </a:r>
            <a:r>
              <a:rPr lang="zh-CN" altLang="zh-CN" sz="36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。给出的商品价格在100 </a:t>
            </a:r>
            <a:r>
              <a:rPr lang="zh-CN" altLang="zh-CN" sz="3600" baseline="-25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~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200之间的整数，如果你能在规定的次数之内猜中价格，</a:t>
            </a:r>
            <a:r>
              <a:rPr lang="zh-CN" altLang="zh-CN" sz="3600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这件商品就是你的了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377190" y="1196975"/>
            <a:ext cx="10972800" cy="39300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40000"/>
              </a:lnSpc>
              <a:spcBef>
                <a:spcPct val="50000"/>
              </a:spcBef>
              <a:buClr>
                <a:schemeClr val="hlink"/>
              </a:buClr>
              <a:buFont typeface="Wingdings 2" panose="05020102010507070707" pitchFamily="18" charset="2"/>
              <a:buNone/>
            </a:pP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对于一个已知零点所在区间[a,b],取其中点 c ,计算f(c),如果f(c）=0，那么 c 就是函数的零点；如果不为0，通过比较中点与两个端点函数值的正负情况，即可判断零点是在（a,c)内，还是在（c,b)内，从而将范围缩小了一半，以此方法重复进行……</a:t>
            </a:r>
            <a:endParaRPr lang="zh-CN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2024380" y="1844675"/>
          <a:ext cx="6210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2550795" imgH="304800" progId="Equation.DSMT4">
                  <p:embed/>
                </p:oleObj>
              </mc:Choice>
              <mc:Fallback>
                <p:oleObj name="" r:id="rId1" imgW="2550795" imgH="3048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24380" y="1844675"/>
                        <a:ext cx="6210300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363" name="Group 3"/>
          <p:cNvGrpSpPr/>
          <p:nvPr/>
        </p:nvGrpSpPr>
        <p:grpSpPr>
          <a:xfrm>
            <a:off x="1467485" y="2555875"/>
            <a:ext cx="7508875" cy="1297305"/>
            <a:chOff x="0" y="0"/>
            <a:chExt cx="2800" cy="595"/>
          </a:xfrm>
        </p:grpSpPr>
        <p:graphicFrame>
          <p:nvGraphicFramePr>
            <p:cNvPr id="19465" name="Object 4"/>
            <p:cNvGraphicFramePr>
              <a:graphicFrameLocks noChangeAspect="1"/>
            </p:cNvGraphicFramePr>
            <p:nvPr/>
          </p:nvGraphicFramePr>
          <p:xfrm>
            <a:off x="0" y="363"/>
            <a:ext cx="2800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3" imgW="4445000" imgH="368300" progId="Equation.DSMT4">
                    <p:embed/>
                  </p:oleObj>
                </mc:Choice>
                <mc:Fallback>
                  <p:oleObj name="" r:id="rId3" imgW="4445000" imgH="368300" progId="Equation.DSMT4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0" y="363"/>
                          <a:ext cx="2800" cy="2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466" name="AutoShape 5"/>
            <p:cNvSpPr/>
            <p:nvPr/>
          </p:nvSpPr>
          <p:spPr>
            <a:xfrm>
              <a:off x="1315" y="0"/>
              <a:ext cx="182" cy="363"/>
            </a:xfrm>
            <a:prstGeom prst="downArrow">
              <a:avLst>
                <a:gd name="adj1" fmla="val 50000"/>
                <a:gd name="adj2" fmla="val 49862"/>
              </a:avLst>
            </a:prstGeom>
            <a:solidFill>
              <a:srgbClr val="FF0000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p>
              <a:pPr lvl="0" eaLnBrk="1" hangingPunct="1"/>
              <a:endParaRPr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366" name="Group 6"/>
          <p:cNvGrpSpPr/>
          <p:nvPr/>
        </p:nvGrpSpPr>
        <p:grpSpPr>
          <a:xfrm>
            <a:off x="682625" y="4005580"/>
            <a:ext cx="9954895" cy="1296670"/>
            <a:chOff x="0" y="0"/>
            <a:chExt cx="4259" cy="640"/>
          </a:xfrm>
        </p:grpSpPr>
        <p:graphicFrame>
          <p:nvGraphicFramePr>
            <p:cNvPr id="19463" name="Object 7"/>
            <p:cNvGraphicFramePr>
              <a:graphicFrameLocks noChangeAspect="1"/>
            </p:cNvGraphicFramePr>
            <p:nvPr/>
          </p:nvGraphicFramePr>
          <p:xfrm>
            <a:off x="0" y="408"/>
            <a:ext cx="4259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5" imgW="6464300" imgH="368300" progId="Equation.DSMT4">
                    <p:embed/>
                  </p:oleObj>
                </mc:Choice>
                <mc:Fallback>
                  <p:oleObj name="" r:id="rId5" imgW="6464300" imgH="3683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0" y="408"/>
                          <a:ext cx="4259" cy="2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464" name="AutoShape 8"/>
            <p:cNvSpPr/>
            <p:nvPr/>
          </p:nvSpPr>
          <p:spPr>
            <a:xfrm>
              <a:off x="1945" y="0"/>
              <a:ext cx="182" cy="363"/>
            </a:xfrm>
            <a:prstGeom prst="downArrow">
              <a:avLst>
                <a:gd name="adj1" fmla="val 50000"/>
                <a:gd name="adj2" fmla="val 49862"/>
              </a:avLst>
            </a:prstGeom>
            <a:solidFill>
              <a:srgbClr val="FF0000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p>
              <a:pPr lvl="0" eaLnBrk="1" hangingPunct="1"/>
              <a:endParaRPr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5369" name="Object 9"/>
          <p:cNvGraphicFramePr>
            <a:graphicFrameLocks noChangeAspect="1"/>
          </p:cNvGraphicFramePr>
          <p:nvPr/>
        </p:nvGraphicFramePr>
        <p:xfrm>
          <a:off x="4787900" y="4108450"/>
          <a:ext cx="1222375" cy="544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7" imgW="635635" imgH="342900" progId="Equation.3">
                  <p:embed/>
                </p:oleObj>
              </mc:Choice>
              <mc:Fallback>
                <p:oleObj name="" r:id="rId7" imgW="635635" imgH="342900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87900" y="4108450"/>
                        <a:ext cx="1222375" cy="5448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0" name="Rectangle 10"/>
          <p:cNvSpPr/>
          <p:nvPr/>
        </p:nvSpPr>
        <p:spPr>
          <a:xfrm>
            <a:off x="611505" y="923925"/>
            <a:ext cx="1285240" cy="580390"/>
          </a:xfrm>
          <a:prstGeom prst="rect">
            <a:avLst/>
          </a:prstGeom>
          <a:solidFill>
            <a:srgbClr val="00CC00"/>
          </a:solidFill>
          <a:ln w="9525">
            <a:noFill/>
          </a:ln>
        </p:spPr>
        <p:txBody>
          <a:bodyPr wrap="square" lIns="90000" tIns="46800" rIns="90000" bIns="46800">
            <a:spAutoFit/>
          </a:bodyPr>
          <a:p>
            <a:pPr lvl="0" algn="ctr" eaLnBrk="1" hangingPunct="1"/>
            <a:r>
              <a:rPr lang="zh-CN" altLang="zh-CN" sz="3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问题</a:t>
            </a:r>
            <a:endParaRPr lang="zh-CN" altLang="zh-CN" sz="32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434" name="Group 2"/>
          <p:cNvGraphicFramePr>
            <a:graphicFrameLocks noGrp="1"/>
          </p:cNvGraphicFramePr>
          <p:nvPr>
            <p:ph sz="half" idx="1"/>
          </p:nvPr>
        </p:nvGraphicFramePr>
        <p:xfrm>
          <a:off x="1935480" y="850265"/>
          <a:ext cx="8139113" cy="4679950"/>
        </p:xfrm>
        <a:graphic>
          <a:graphicData uri="http://schemas.openxmlformats.org/drawingml/2006/table">
            <a:tbl>
              <a:tblPr/>
              <a:tblGrid>
                <a:gridCol w="2447925"/>
                <a:gridCol w="2017713"/>
                <a:gridCol w="1655762"/>
                <a:gridCol w="2017713"/>
              </a:tblGrid>
              <a:tr h="1030288"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r>
                        <a:rPr kumimoji="0" lang="zh-CN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区间</a:t>
                      </a:r>
                      <a:endParaRPr kumimoji="0" lang="zh-CN" altLang="zh-CN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r>
                        <a:rPr kumimoji="0" lang="zh-CN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中点的值</a:t>
                      </a:r>
                      <a:endParaRPr kumimoji="0" lang="zh-CN" altLang="zh-CN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r>
                        <a:rPr kumimoji="0" lang="zh-CN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中点函数</a:t>
                      </a:r>
                      <a:endParaRPr kumimoji="0" lang="zh-CN" altLang="zh-CN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r>
                        <a:rPr kumimoji="0" lang="zh-CN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近似值</a:t>
                      </a:r>
                      <a:endParaRPr kumimoji="0" lang="zh-CN" altLang="zh-CN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r>
                        <a:rPr kumimoji="0" lang="zh-CN" altLang="zh-CN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区间长度</a:t>
                      </a:r>
                      <a:endParaRPr kumimoji="0" lang="zh-CN" altLang="zh-CN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13"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577" name="Object 49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402080" y="345440"/>
          <a:ext cx="730408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1" imgW="3387725" imgH="254000" progId="Equation.DSMT4">
                  <p:embed/>
                </p:oleObj>
              </mc:Choice>
              <mc:Fallback>
                <p:oleObj name="" r:id="rId1" imgW="3387725" imgH="2540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1402080" y="345440"/>
                        <a:ext cx="7304088" cy="54768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95" name="Group 63"/>
          <p:cNvGraphicFramePr>
            <a:graphicFrameLocks noGrp="1"/>
          </p:cNvGraphicFramePr>
          <p:nvPr/>
        </p:nvGraphicFramePr>
        <p:xfrm>
          <a:off x="1935480" y="5530215"/>
          <a:ext cx="8135938" cy="517525"/>
        </p:xfrm>
        <a:graphic>
          <a:graphicData uri="http://schemas.openxmlformats.org/drawingml/2006/table">
            <a:tbl>
              <a:tblPr/>
              <a:tblGrid>
                <a:gridCol w="2447925"/>
                <a:gridCol w="2016125"/>
                <a:gridCol w="1655763"/>
                <a:gridCol w="2016125"/>
              </a:tblGrid>
              <a:tr h="517525"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 sz="1600">
                          <a:solidFill>
                            <a:schemeClr val="hlin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None/>
                      </a:pPr>
                      <a:endParaRPr kumimoji="0" lang="zh-CN" altLang="zh-CN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82" name="Text Box 50"/>
          <p:cNvSpPr txBox="1"/>
          <p:nvPr/>
        </p:nvSpPr>
        <p:spPr>
          <a:xfrm>
            <a:off x="2438718" y="1929765"/>
            <a:ext cx="122555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（2，3）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3" name="Text Box 51"/>
          <p:cNvSpPr txBox="1"/>
          <p:nvPr/>
        </p:nvSpPr>
        <p:spPr>
          <a:xfrm>
            <a:off x="2365693" y="2506028"/>
            <a:ext cx="144145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（2.5，3）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4" name="Text Box 52"/>
          <p:cNvSpPr txBox="1"/>
          <p:nvPr/>
        </p:nvSpPr>
        <p:spPr>
          <a:xfrm>
            <a:off x="2224405" y="3082290"/>
            <a:ext cx="1871663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（2.5，2.75）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5" name="Text Box 53"/>
          <p:cNvSpPr txBox="1"/>
          <p:nvPr/>
        </p:nvSpPr>
        <p:spPr>
          <a:xfrm>
            <a:off x="2008505" y="4010978"/>
            <a:ext cx="2087563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（2.5，2.5625）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6" name="Text Box 54"/>
          <p:cNvSpPr txBox="1"/>
          <p:nvPr/>
        </p:nvSpPr>
        <p:spPr>
          <a:xfrm>
            <a:off x="1791018" y="4587240"/>
            <a:ext cx="266382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（2.53125，2.5625）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7" name="Text Box 55"/>
          <p:cNvSpPr txBox="1"/>
          <p:nvPr/>
        </p:nvSpPr>
        <p:spPr>
          <a:xfrm>
            <a:off x="1791018" y="5092065"/>
            <a:ext cx="2808287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（2.53125，2.546875）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8" name="Text Box 56"/>
          <p:cNvSpPr txBox="1"/>
          <p:nvPr/>
        </p:nvSpPr>
        <p:spPr>
          <a:xfrm>
            <a:off x="1575118" y="5595303"/>
            <a:ext cx="316865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（2.53125，2.5390625）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9" name="Text Box 57"/>
          <p:cNvSpPr txBox="1"/>
          <p:nvPr/>
        </p:nvSpPr>
        <p:spPr>
          <a:xfrm>
            <a:off x="5173980" y="1929765"/>
            <a:ext cx="5048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0" name="Text Box 58"/>
          <p:cNvSpPr txBox="1"/>
          <p:nvPr/>
        </p:nvSpPr>
        <p:spPr>
          <a:xfrm>
            <a:off x="5100955" y="2506028"/>
            <a:ext cx="63500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2.75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1" name="Text Box 59"/>
          <p:cNvSpPr txBox="1"/>
          <p:nvPr/>
        </p:nvSpPr>
        <p:spPr>
          <a:xfrm>
            <a:off x="5045393" y="3010853"/>
            <a:ext cx="76200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2.625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2" name="Text Box 60"/>
          <p:cNvSpPr txBox="1"/>
          <p:nvPr/>
        </p:nvSpPr>
        <p:spPr>
          <a:xfrm>
            <a:off x="5010468" y="3514090"/>
            <a:ext cx="88900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2.5625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3" name="Text Box 61"/>
          <p:cNvSpPr txBox="1"/>
          <p:nvPr/>
        </p:nvSpPr>
        <p:spPr>
          <a:xfrm>
            <a:off x="4953318" y="4084003"/>
            <a:ext cx="10191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2.53125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4" name="Text Box 62"/>
          <p:cNvSpPr txBox="1"/>
          <p:nvPr/>
        </p:nvSpPr>
        <p:spPr>
          <a:xfrm>
            <a:off x="4853305" y="4595178"/>
            <a:ext cx="11461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2.546875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7" name="Text Box 75"/>
          <p:cNvSpPr txBox="1"/>
          <p:nvPr/>
        </p:nvSpPr>
        <p:spPr>
          <a:xfrm>
            <a:off x="2151380" y="3507740"/>
            <a:ext cx="180022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（2.5，2.625）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8" name="Text Box 76"/>
          <p:cNvSpPr txBox="1"/>
          <p:nvPr/>
        </p:nvSpPr>
        <p:spPr>
          <a:xfrm>
            <a:off x="4746943" y="5092065"/>
            <a:ext cx="12731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2.5390625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9" name="Text Box 77"/>
          <p:cNvSpPr txBox="1"/>
          <p:nvPr/>
        </p:nvSpPr>
        <p:spPr>
          <a:xfrm>
            <a:off x="4592955" y="5603240"/>
            <a:ext cx="14033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2.53515625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0" name="Text Box 78"/>
          <p:cNvSpPr txBox="1"/>
          <p:nvPr/>
        </p:nvSpPr>
        <p:spPr>
          <a:xfrm>
            <a:off x="6615430" y="1929765"/>
            <a:ext cx="1081088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-0.084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1" name="Text Box 79"/>
          <p:cNvSpPr txBox="1"/>
          <p:nvPr/>
        </p:nvSpPr>
        <p:spPr>
          <a:xfrm>
            <a:off x="6615430" y="2499678"/>
            <a:ext cx="1081088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0.512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2" name="Text Box 80"/>
          <p:cNvSpPr txBox="1"/>
          <p:nvPr/>
        </p:nvSpPr>
        <p:spPr>
          <a:xfrm>
            <a:off x="6615430" y="3002915"/>
            <a:ext cx="1081088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0.215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3" name="Text Box 81"/>
          <p:cNvSpPr txBox="1"/>
          <p:nvPr/>
        </p:nvSpPr>
        <p:spPr>
          <a:xfrm>
            <a:off x="6615430" y="3507740"/>
            <a:ext cx="1081088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0.066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4" name="Text Box 82"/>
          <p:cNvSpPr txBox="1"/>
          <p:nvPr/>
        </p:nvSpPr>
        <p:spPr>
          <a:xfrm>
            <a:off x="6615430" y="4018915"/>
            <a:ext cx="1081088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-0.009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5" name="Text Box 83"/>
          <p:cNvSpPr txBox="1"/>
          <p:nvPr/>
        </p:nvSpPr>
        <p:spPr>
          <a:xfrm>
            <a:off x="6615430" y="4587240"/>
            <a:ext cx="1081088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0.029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6" name="Text Box 84"/>
          <p:cNvSpPr txBox="1"/>
          <p:nvPr/>
        </p:nvSpPr>
        <p:spPr>
          <a:xfrm>
            <a:off x="6615430" y="5092065"/>
            <a:ext cx="1081088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0.010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7" name="Text Box 85"/>
          <p:cNvSpPr txBox="1"/>
          <p:nvPr/>
        </p:nvSpPr>
        <p:spPr>
          <a:xfrm>
            <a:off x="6615430" y="5595303"/>
            <a:ext cx="1081088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0.001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8" name="Text Box 86"/>
          <p:cNvSpPr txBox="1"/>
          <p:nvPr/>
        </p:nvSpPr>
        <p:spPr>
          <a:xfrm>
            <a:off x="8271193" y="1929765"/>
            <a:ext cx="1081087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9" name="Text Box 87"/>
          <p:cNvSpPr txBox="1"/>
          <p:nvPr/>
        </p:nvSpPr>
        <p:spPr>
          <a:xfrm>
            <a:off x="8272780" y="2499678"/>
            <a:ext cx="1081088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0.5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0" name="Text Box 88"/>
          <p:cNvSpPr txBox="1"/>
          <p:nvPr/>
        </p:nvSpPr>
        <p:spPr>
          <a:xfrm>
            <a:off x="8344218" y="3010853"/>
            <a:ext cx="1081087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0.25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1" name="Text Box 89"/>
          <p:cNvSpPr txBox="1"/>
          <p:nvPr/>
        </p:nvSpPr>
        <p:spPr>
          <a:xfrm>
            <a:off x="8342630" y="3507740"/>
            <a:ext cx="1081088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0.125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2" name="Text Box 90"/>
          <p:cNvSpPr txBox="1"/>
          <p:nvPr/>
        </p:nvSpPr>
        <p:spPr>
          <a:xfrm>
            <a:off x="8415655" y="4084003"/>
            <a:ext cx="1081088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0.0625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3" name="Text Box 91"/>
          <p:cNvSpPr txBox="1"/>
          <p:nvPr/>
        </p:nvSpPr>
        <p:spPr>
          <a:xfrm>
            <a:off x="8344218" y="4587240"/>
            <a:ext cx="1081087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0.03125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4" name="Text Box 92"/>
          <p:cNvSpPr txBox="1"/>
          <p:nvPr/>
        </p:nvSpPr>
        <p:spPr>
          <a:xfrm>
            <a:off x="8344218" y="5092065"/>
            <a:ext cx="1296987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0.015625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5" name="Text Box 93"/>
          <p:cNvSpPr txBox="1"/>
          <p:nvPr/>
        </p:nvSpPr>
        <p:spPr>
          <a:xfrm>
            <a:off x="8344218" y="5603240"/>
            <a:ext cx="1296987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0.0078125</a:t>
            </a:r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22" name="Text Box 94"/>
          <p:cNvSpPr txBox="1"/>
          <p:nvPr/>
        </p:nvSpPr>
        <p:spPr>
          <a:xfrm>
            <a:off x="8452168" y="418465"/>
            <a:ext cx="2087562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(精确度为0.01)</a:t>
            </a:r>
            <a:endParaRPr lang="zh-CN" altLang="zh-CN" sz="18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82" grpId="0"/>
      <p:bldP spid="18483" grpId="0"/>
      <p:bldP spid="18484" grpId="0"/>
      <p:bldP spid="18485" grpId="0"/>
      <p:bldP spid="18486" grpId="0"/>
      <p:bldP spid="18487" grpId="0"/>
      <p:bldP spid="18488" grpId="0"/>
      <p:bldP spid="18489" grpId="0"/>
      <p:bldP spid="18490" grpId="0"/>
      <p:bldP spid="18491" grpId="0"/>
      <p:bldP spid="18492" grpId="0"/>
      <p:bldP spid="18493" grpId="0"/>
      <p:bldP spid="18494" grpId="0"/>
      <p:bldP spid="18507" grpId="0"/>
      <p:bldP spid="18509" grpId="0"/>
      <p:bldP spid="18511" grpId="0"/>
      <p:bldP spid="18512" grpId="0"/>
      <p:bldP spid="18513" grpId="0"/>
      <p:bldP spid="18514" grpId="0"/>
      <p:bldP spid="18515" grpId="0"/>
      <p:bldP spid="18516" grpId="0"/>
      <p:bldP spid="18517" grpId="0"/>
      <p:bldP spid="18518" grpId="0"/>
      <p:bldP spid="18519" grpId="0"/>
      <p:bldP spid="18520" grpId="0"/>
      <p:bldP spid="18521" grpId="0"/>
      <p:bldP spid="18522" grpId="0"/>
      <p:bldP spid="18523" grpId="0"/>
      <p:bldP spid="18524" grpId="0"/>
      <p:bldP spid="1852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1802</Words>
  <Application>WPS 演示</Application>
  <PresentationFormat>宽屏</PresentationFormat>
  <Paragraphs>192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43</vt:i4>
      </vt:variant>
      <vt:variant>
        <vt:lpstr>幻灯片标题</vt:lpstr>
      </vt:variant>
      <vt:variant>
        <vt:i4>14</vt:i4>
      </vt:variant>
    </vt:vector>
  </HeadingPairs>
  <TitlesOfParts>
    <vt:vector size="74" baseType="lpstr">
      <vt:lpstr>Arial</vt:lpstr>
      <vt:lpstr>宋体</vt:lpstr>
      <vt:lpstr>Wingdings</vt:lpstr>
      <vt:lpstr>黑体</vt:lpstr>
      <vt:lpstr>幼圆</vt:lpstr>
      <vt:lpstr>Wingdings 2</vt:lpstr>
      <vt:lpstr>Times New Roman</vt:lpstr>
      <vt:lpstr>华文琥珀</vt:lpstr>
      <vt:lpstr>华文新魏</vt:lpstr>
      <vt:lpstr>楷体_GB2312</vt:lpstr>
      <vt:lpstr>Calibri Light</vt:lpstr>
      <vt:lpstr>Calibri</vt:lpstr>
      <vt:lpstr>微软雅黑</vt:lpstr>
      <vt:lpstr>Arial Unicode MS</vt:lpstr>
      <vt:lpstr>Segoe Print</vt:lpstr>
      <vt:lpstr>新宋体</vt:lpstr>
      <vt:lpstr>Office 主题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Equation.DSMT4</vt:lpstr>
      <vt:lpstr>Equation.DSMT4</vt:lpstr>
      <vt:lpstr>Equation.3</vt:lpstr>
      <vt:lpstr>Equation.DSMT4</vt:lpstr>
      <vt:lpstr>Equation.3</vt:lpstr>
      <vt:lpstr>3.1.2 用二分法求方程的近似解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问题5:         你能归纳出“给定精确度ε,用二分法求函数零点近似值的步骤”吗?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cbf</dc:creator>
  <cp:lastModifiedBy>dell</cp:lastModifiedBy>
  <cp:revision>5</cp:revision>
  <dcterms:created xsi:type="dcterms:W3CDTF">2016-11-13T14:09:00Z</dcterms:created>
  <dcterms:modified xsi:type="dcterms:W3CDTF">2017-11-10T02:01:17Z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