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customXml/itemProps11.xml" ContentType="application/vnd.openxmlformats-officedocument.customXmlPropertie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customXml/itemProps12.xml" ContentType="application/vnd.openxmlformats-officedocument.customXmlPropertie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4"/>
  </p:sldMasterIdLst>
  <p:notesMasterIdLst>
    <p:notesMasterId r:id="rId28"/>
  </p:notesMasterIdLst>
  <p:sldIdLst>
    <p:sldId id="292" r:id="rId15"/>
    <p:sldId id="263" r:id="rId16"/>
    <p:sldId id="264" r:id="rId17"/>
    <p:sldId id="267" r:id="rId18"/>
    <p:sldId id="271" r:id="rId19"/>
    <p:sldId id="273" r:id="rId20"/>
    <p:sldId id="276" r:id="rId21"/>
    <p:sldId id="277" r:id="rId22"/>
    <p:sldId id="280" r:id="rId23"/>
    <p:sldId id="281" r:id="rId24"/>
    <p:sldId id="283" r:id="rId25"/>
    <p:sldId id="287" r:id="rId26"/>
    <p:sldId id="289" r:id="rId27"/>
  </p:sldIdLst>
  <p:sldSz cx="914400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10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slide" Target="slides/slide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2" Type="http://schemas.openxmlformats.org/officeDocument/2006/relationships/customXml" Target="../customXml/item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10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5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Master" Target="slideMasters/slideMaster1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image" Target="../media/image31.wmf"/><Relationship Id="rId7" Type="http://schemas.openxmlformats.org/officeDocument/2006/relationships/image" Target="../media/image35.wmf"/><Relationship Id="rId12" Type="http://schemas.openxmlformats.org/officeDocument/2006/relationships/image" Target="../media/image40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6" Type="http://schemas.openxmlformats.org/officeDocument/2006/relationships/image" Target="../media/image34.wmf"/><Relationship Id="rId11" Type="http://schemas.openxmlformats.org/officeDocument/2006/relationships/image" Target="../media/image39.wmf"/><Relationship Id="rId5" Type="http://schemas.openxmlformats.org/officeDocument/2006/relationships/image" Target="../media/image33.wmf"/><Relationship Id="rId10" Type="http://schemas.openxmlformats.org/officeDocument/2006/relationships/image" Target="../media/image38.wmf"/><Relationship Id="rId4" Type="http://schemas.openxmlformats.org/officeDocument/2006/relationships/image" Target="../media/image32.wmf"/><Relationship Id="rId9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38238" y="685800"/>
            <a:ext cx="45815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C518D-AE7E-41F4-BDAF-13DD522B5C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幻灯片">
    <p:bg>
      <p:bgPr>
        <a:blipFill dpi="0" rotWithShape="0">
          <a:blip r:embed="rId2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静\2018\图书出版\53A\PPT课件\未标题-2-0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8755"/>
            <a:ext cx="9217025" cy="69294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3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11.xml"/><Relationship Id="rId4" Type="http://schemas.openxmlformats.org/officeDocument/2006/relationships/slideLayout" Target="../slideLayouts/slideLayout4.xml"/><Relationship Id="rId9" Type="http://schemas.openxmlformats.org/officeDocument/2006/relationships/slide" Target="../slides/slid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 cstate="print"/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 bwMode="auto">
          <a:xfrm>
            <a:off x="0" y="6475709"/>
            <a:ext cx="9144000" cy="71802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7564582" y="-7651"/>
            <a:ext cx="1579418" cy="829156"/>
          </a:xfrm>
          <a:prstGeom prst="rect">
            <a:avLst/>
          </a:prstGeom>
          <a:solidFill>
            <a:srgbClr val="CF000E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8" name="Picture 2" descr="E:\静\2018\图书出版\53A\PPT课件\2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217025" cy="6877051"/>
          </a:xfrm>
          <a:prstGeom prst="rect">
            <a:avLst/>
          </a:prstGeom>
          <a:noFill/>
        </p:spPr>
      </p:pic>
      <p:grpSp>
        <p:nvGrpSpPr>
          <p:cNvPr id="2" name="组合 32"/>
          <p:cNvGrpSpPr/>
          <p:nvPr/>
        </p:nvGrpSpPr>
        <p:grpSpPr bwMode="auto">
          <a:xfrm>
            <a:off x="7788275" y="253354"/>
            <a:ext cx="928688" cy="307191"/>
            <a:chOff x="6500826" y="236061"/>
            <a:chExt cx="1085882" cy="345632"/>
          </a:xfrm>
        </p:grpSpPr>
        <p:sp>
          <p:nvSpPr>
            <p:cNvPr id="21" name="流程图: 终止 20"/>
            <p:cNvSpPr/>
            <p:nvPr userDrawn="1"/>
          </p:nvSpPr>
          <p:spPr>
            <a:xfrm>
              <a:off x="6500826" y="282383"/>
              <a:ext cx="1071032" cy="285057"/>
            </a:xfrm>
            <a:prstGeom prst="flowChartTerminator">
              <a:avLst/>
            </a:prstGeom>
            <a:gradFill flip="none" rotWithShape="1">
              <a:gsLst>
                <a:gs pos="100000">
                  <a:srgbClr val="C000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TextBox 21"/>
            <p:cNvSpPr txBox="1"/>
            <p:nvPr userDrawn="1"/>
          </p:nvSpPr>
          <p:spPr>
            <a:xfrm>
              <a:off x="6530525" y="236061"/>
              <a:ext cx="1056183" cy="3456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栏目索引</a:t>
              </a:r>
            </a:p>
          </p:txBody>
        </p:sp>
      </p:grpSp>
      <p:grpSp>
        <p:nvGrpSpPr>
          <p:cNvPr id="3" name="组合 38"/>
          <p:cNvGrpSpPr/>
          <p:nvPr/>
        </p:nvGrpSpPr>
        <p:grpSpPr bwMode="auto">
          <a:xfrm>
            <a:off x="7823200" y="-546863"/>
            <a:ext cx="928688" cy="533837"/>
            <a:chOff x="7893906" y="1063455"/>
            <a:chExt cx="928694" cy="535567"/>
          </a:xfrm>
        </p:grpSpPr>
        <p:sp>
          <p:nvSpPr>
            <p:cNvPr id="17" name="圆角矩形 16"/>
            <p:cNvSpPr/>
            <p:nvPr userDrawn="1"/>
          </p:nvSpPr>
          <p:spPr>
            <a:xfrm>
              <a:off x="7898668" y="1063455"/>
              <a:ext cx="920507" cy="535567"/>
            </a:xfrm>
            <a:prstGeom prst="roundRect">
              <a:avLst/>
            </a:prstGeom>
            <a:solidFill>
              <a:srgbClr val="FFFFCC"/>
            </a:solidFill>
            <a:ln w="9525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>
              <a:off x="7893906" y="1072762"/>
              <a:ext cx="928694" cy="52423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9" action="ppaction://hlinksldjump"/>
                </a:rPr>
                <a:t>考点清单</a:t>
              </a:r>
              <a:endParaRPr lang="en-US" altLang="zh-CN" sz="1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10" action="ppaction://hlinksldjump"/>
                </a:rPr>
                <a:t>方法</a:t>
              </a:r>
              <a:r>
                <a:rPr lang="zh-CN" altLang="en-US" sz="1400" dirty="0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  <a:hlinkClick r:id="rId11" action="ppaction://hlinksldjump"/>
                </a:rPr>
                <a:t>技巧</a:t>
              </a:r>
              <a:endParaRPr lang="en-US" altLang="zh-CN" sz="14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9.74478E-7 L -0.00052 0.21485 " pathEditMode="relative" rAng="0" ptsTypes="AA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426  E" pathEditMode="relative" ptsTypes="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oleObject" Target="../embeddings/oleObject28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32.bin"/><Relationship Id="rId2" Type="http://schemas.openxmlformats.org/officeDocument/2006/relationships/customXml" Target="../../customXml/item5.xml"/><Relationship Id="rId16" Type="http://schemas.openxmlformats.org/officeDocument/2006/relationships/oleObject" Target="../embeddings/oleObject31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6.bin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30.bin"/><Relationship Id="rId10" Type="http://schemas.openxmlformats.org/officeDocument/2006/relationships/oleObject" Target="../embeddings/oleObject25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24.bin"/><Relationship Id="rId14" Type="http://schemas.openxmlformats.org/officeDocument/2006/relationships/oleObject" Target="../embeddings/oleObject2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5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4.bin"/><Relationship Id="rId5" Type="http://schemas.openxmlformats.org/officeDocument/2006/relationships/oleObject" Target="../embeddings/oleObject33.bin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0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46.jpeg"/><Relationship Id="rId4" Type="http://schemas.openxmlformats.org/officeDocument/2006/relationships/notesSlide" Target="../notesSlides/notesSlide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3.bin"/><Relationship Id="rId2" Type="http://schemas.openxmlformats.org/officeDocument/2006/relationships/customXml" Target="../../customXml/item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png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9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1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oleObject" Target="../embeddings/oleObject20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4.bin"/><Relationship Id="rId12" Type="http://schemas.openxmlformats.org/officeDocument/2006/relationships/oleObject" Target="../embeddings/oleObject19.bin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2.bin"/><Relationship Id="rId10" Type="http://schemas.openxmlformats.org/officeDocument/2006/relationships/oleObject" Target="../embeddings/oleObject17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1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7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5212743"/>
            <a:ext cx="9144000" cy="1114754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ts val="4000"/>
              </a:lnSpc>
              <a:defRPr/>
            </a:pPr>
            <a:r>
              <a:rPr lang="en-US" altLang="zh-CN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2.4</a:t>
            </a:r>
            <a:r>
              <a:rPr lang="zh-CN" altLang="en-US" sz="2400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　指数与指数函数</a:t>
            </a:r>
            <a:endParaRPr lang="zh-CN" altLang="en-US" sz="2800" b="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0" y="4246563"/>
            <a:ext cx="9144000" cy="684212"/>
          </a:xfrm>
          <a:prstGeom prst="rect">
            <a:avLst/>
          </a:prstGeom>
          <a:noFill/>
          <a:ln>
            <a:miter lim="800000"/>
          </a:ln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FFFF00"/>
                </a:solidFill>
                <a:ea typeface="黑体" panose="02010609060101010101" pitchFamily="49" charset="-122"/>
              </a:rPr>
              <a:t>高考理数（课标专用）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919939"/>
            <a:ext cx="8127000" cy="5273431"/>
            <a:chOff x="540000" y="1080000"/>
            <a:chExt cx="8127000" cy="527343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52734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作出函数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-1|的图象(如图中实线所示),由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,且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endParaRPr lang="en-US" altLang="zh-CN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),结合图象知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)&lt;1,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)&lt;1,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&gt;0,∴0&lt;2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&lt;1,1&lt;2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9383" kern="0" spc="2106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52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-1|=1-2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-1|=2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),即1-2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&lt;2,故选D.</a:t>
              </a:r>
              <a:endParaRPr lang="zh-CN" altLang="en-US" dirty="0"/>
            </a:p>
          </p:txBody>
        </p:sp>
        <p:pic>
          <p:nvPicPr>
            <p:cNvPr id="3" name="图片 3" descr="textimage3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57488" y="2216970"/>
              <a:ext cx="3472169" cy="2274869"/>
            </a:xfrm>
            <a:prstGeom prst="rect">
              <a:avLst/>
            </a:prstGeom>
          </p:spPr>
        </p:pic>
      </p:grpSp>
      <p:sp>
        <p:nvSpPr>
          <p:cNvPr id="5" name="TextBox 2"/>
          <p:cNvSpPr txBox="1"/>
          <p:nvPr/>
        </p:nvSpPr>
        <p:spPr>
          <a:xfrm>
            <a:off x="556724" y="6004348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D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95756" y="1708059"/>
            <a:ext cx="8127000" cy="14368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方法1    比较幂值的大小</a:t>
            </a:r>
            <a:endParaRPr lang="zh-CN" altLang="en-US" sz="22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1.能化成同底数的先化成同底数幂,再利用单调性比较大小;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2.不能化成同底数的,一般引入“1”等中间量比较大小.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3802076" y="1458406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/>
              <a:t>方法技巧</a:t>
            </a:r>
            <a:endParaRPr lang="zh-CN" altLang="en-US" sz="2400" b="1" dirty="0"/>
          </a:p>
        </p:txBody>
      </p:sp>
      <p:pic>
        <p:nvPicPr>
          <p:cNvPr id="4" name="Picture 2" descr="E:\静\2018\图书出版\53A\PPT课件\未标题-2-04-0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86906" y="970412"/>
            <a:ext cx="2770187" cy="414337"/>
          </a:xfrm>
          <a:prstGeom prst="rect">
            <a:avLst/>
          </a:prstGeom>
          <a:noFill/>
        </p:spPr>
      </p:pic>
      <p:grpSp>
        <p:nvGrpSpPr>
          <p:cNvPr id="5" name="组合 4"/>
          <p:cNvGrpSpPr/>
          <p:nvPr/>
        </p:nvGrpSpPr>
        <p:grpSpPr>
          <a:xfrm>
            <a:off x="544160" y="3225032"/>
            <a:ext cx="8127000" cy="918778"/>
            <a:chOff x="540000" y="1080000"/>
            <a:chExt cx="8127000" cy="918778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9187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 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(2016课标Ⅲ,6,5分)已知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119" kern="0" spc="-9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119" kern="0" spc="-9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167" kern="0" spc="-3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1292" kern="0" spc="71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B.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C.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048644" y="1192868"/>
            <a:ext cx="257174" cy="419099"/>
          </p:xfrm>
          <a:graphic>
            <a:graphicData uri="http://schemas.openxmlformats.org/presentationml/2006/ole">
              <p:oleObj spid="_x0000_s40961" name="Equation" r:id="rId6" imgW="259200" imgH="422400" progId="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641668" y="1192868"/>
            <a:ext cx="257175" cy="419100"/>
          </p:xfrm>
          <a:graphic>
            <a:graphicData uri="http://schemas.openxmlformats.org/presentationml/2006/ole">
              <p:oleObj spid="_x0000_s40962" name="Equation" r:id="rId7" imgW="259200" imgH="422400" progId="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348140" y="1192868"/>
            <a:ext cx="228599" cy="428624"/>
          </p:xfrm>
          <a:graphic>
            <a:graphicData uri="http://schemas.openxmlformats.org/presentationml/2006/ole">
              <p:oleObj spid="_x0000_s40963" name="Equation" r:id="rId8" imgW="230400" imgH="432000" progId="">
                <p:embed/>
              </p:oleObj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527228" y="4216433"/>
            <a:ext cx="8127000" cy="1924501"/>
            <a:chOff x="540000" y="1080000"/>
            <a:chExt cx="8127000" cy="1924501"/>
          </a:xfrm>
        </p:grpSpPr>
        <p:sp>
          <p:nvSpPr>
            <p:cNvPr id="11" name="TextBox 2"/>
            <p:cNvSpPr txBox="1"/>
            <p:nvPr/>
          </p:nvSpPr>
          <p:spPr>
            <a:xfrm>
              <a:off x="540000" y="1080000"/>
              <a:ext cx="8127000" cy="192450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因为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119" kern="0" spc="-9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119" kern="0" spc="-9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167" kern="0" spc="-3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167" kern="0" spc="-29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167" kern="0" spc="-14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在(0,+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)上单调递增,所以</a:t>
              </a:r>
              <a:r>
                <a:rPr lang="zh-CN" altLang="en-US" sz="2119" kern="0" spc="-9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8"/>
                </a:spcBef>
                <a:buNone/>
              </a:pPr>
              <a:r>
                <a:rPr lang="zh-CN" altLang="en-US" sz="2167" kern="0" spc="-29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又因为函数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在R上单调递增,所以</a:t>
              </a:r>
              <a:r>
                <a:rPr lang="zh-CN" altLang="en-US" sz="2134" kern="0" spc="-1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134" kern="0" spc="-10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,故选A.</a:t>
              </a:r>
              <a:endParaRPr lang="zh-CN" altLang="en-US" dirty="0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089210" y="1192868"/>
            <a:ext cx="257175" cy="419100"/>
          </p:xfrm>
          <a:graphic>
            <a:graphicData uri="http://schemas.openxmlformats.org/presentationml/2006/ole">
              <p:oleObj spid="_x0000_s40964" name="Equation" r:id="rId9" imgW="259200" imgH="422400" progId="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490534" y="1192868"/>
            <a:ext cx="257174" cy="419099"/>
          </p:xfrm>
          <a:graphic>
            <a:graphicData uri="http://schemas.openxmlformats.org/presentationml/2006/ole">
              <p:oleObj spid="_x0000_s40965" name="Equation" r:id="rId10" imgW="259200" imgH="422400" progId="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3197006" y="1192868"/>
            <a:ext cx="228599" cy="428624"/>
          </p:xfrm>
          <a:graphic>
            <a:graphicData uri="http://schemas.openxmlformats.org/presentationml/2006/ole">
              <p:oleObj spid="_x0000_s40966" name="Equation" r:id="rId11" imgW="230400" imgH="432000" progId="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569756" y="1192868"/>
            <a:ext cx="238124" cy="428624"/>
          </p:xfrm>
          <a:graphic>
            <a:graphicData uri="http://schemas.openxmlformats.org/presentationml/2006/ole">
              <p:oleObj spid="_x0000_s40967" name="Equation" r:id="rId12" imgW="240000" imgH="432000" progId="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639594" y="1192868"/>
            <a:ext cx="257175" cy="428625"/>
          </p:xfrm>
          <a:graphic>
            <a:graphicData uri="http://schemas.openxmlformats.org/presentationml/2006/ole">
              <p:oleObj spid="_x0000_s40968" name="Equation" r:id="rId13" imgW="259200" imgH="432000" progId="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7767152" y="1192868"/>
            <a:ext cx="257175" cy="419100"/>
          </p:xfrm>
          <a:graphic>
            <a:graphicData uri="http://schemas.openxmlformats.org/presentationml/2006/ole">
              <p:oleObj spid="_x0000_s40969" name="Equation" r:id="rId14" imgW="259200" imgH="422400" progId="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40000" y="1559944"/>
            <a:ext cx="238124" cy="428625"/>
          </p:xfrm>
          <a:graphic>
            <a:graphicData uri="http://schemas.openxmlformats.org/presentationml/2006/ole">
              <p:oleObj spid="_x0000_s40970" name="Equation" r:id="rId15" imgW="240000" imgH="432000" progId="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4537828" y="2046263"/>
            <a:ext cx="257175" cy="419100"/>
          </p:xfrm>
          <a:graphic>
            <a:graphicData uri="http://schemas.openxmlformats.org/presentationml/2006/ole">
              <p:oleObj spid="_x0000_s40971" name="Equation" r:id="rId16" imgW="259200" imgH="422400" progId="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939153" y="2046263"/>
            <a:ext cx="257175" cy="419100"/>
          </p:xfrm>
          <a:graphic>
            <a:graphicData uri="http://schemas.openxmlformats.org/presentationml/2006/ole">
              <p:oleObj spid="_x0000_s40972" name="Equation" r:id="rId17" imgW="259200" imgH="422400" progId="">
                <p:embed/>
              </p:oleObj>
            </a:graphicData>
          </a:graphic>
        </p:graphicFrame>
      </p:grpSp>
      <p:sp>
        <p:nvSpPr>
          <p:cNvPr id="21" name="TextBox 2"/>
          <p:cNvSpPr txBox="1"/>
          <p:nvPr/>
        </p:nvSpPr>
        <p:spPr>
          <a:xfrm>
            <a:off x="556724" y="6078223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14368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方法2    探究指数型函数的性质</a:t>
            </a:r>
            <a:endParaRPr lang="zh-CN" altLang="en-US" sz="22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与研究一般函数的定义域、单调性(区间)、奇偶性、最值(值域)等性</a:t>
            </a:r>
            <a:r>
              <a:rPr dirty="0"/>
              <a:t/>
            </a:r>
            <a:br>
              <a:rPr dirty="0"/>
            </a:b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质的方法一致.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588404" y="2563013"/>
            <a:ext cx="8127000" cy="3240419"/>
            <a:chOff x="540000" y="1080000"/>
            <a:chExt cx="8127000" cy="3240419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1080000"/>
              <a:ext cx="8127000" cy="31598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(2019届安徽定远重点中学上学期第一次月考,10)已知函数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与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)的图象关于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轴对称,当函数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)和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)在区间[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]同时递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增或同时递减时,把区间[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]叫做函数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)的“不动区间”.若区间[1,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2]为函数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|的“不动区间”,则实数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的取值范围是</a:t>
              </a:r>
              <a:r>
                <a:rPr lang="zh-CN" altLang="en-US" sz="1574" kern="0" spc="43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A.(0,2]　    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r>
                <a:rPr lang="zh-CN" altLang="en-US" sz="2820" kern="0" spc="340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8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</a:t>
              </a:r>
              <a:r>
                <a:rPr lang="zh-CN" altLang="en-US" sz="2820" kern="0" spc="197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</a:t>
              </a:r>
              <a:r>
                <a:rPr lang="zh-CN" altLang="en-US" sz="2820" kern="0" spc="1979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∪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[4,+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∞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endParaRPr lang="zh-CN" altLang="en-US" dirty="0"/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166142" y="3008826"/>
            <a:ext cx="790574" cy="619124"/>
          </p:xfrm>
          <a:graphic>
            <a:graphicData uri="http://schemas.openxmlformats.org/presentationml/2006/ole">
              <p:oleObj spid="_x0000_s75777" name="Equation" r:id="rId5" imgW="796800" imgH="624000" progId="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774383" y="3701294"/>
            <a:ext cx="609599" cy="619125"/>
          </p:xfrm>
          <a:graphic>
            <a:graphicData uri="http://schemas.openxmlformats.org/presentationml/2006/ole">
              <p:oleObj spid="_x0000_s75778" name="Equation" r:id="rId6" imgW="614400" imgH="624000" progId="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2143669" y="3701294"/>
            <a:ext cx="609599" cy="619125"/>
          </p:xfrm>
          <a:graphic>
            <a:graphicData uri="http://schemas.openxmlformats.org/presentationml/2006/ole">
              <p:oleObj spid="_x0000_s75779" name="Equation" r:id="rId7" imgW="614400" imgH="624000" progId="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848501"/>
            <a:ext cx="8127000" cy="1973041"/>
            <a:chOff x="540000" y="1080000"/>
            <a:chExt cx="8127000" cy="1973041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197304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解题导引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7424" kern="0" spc="474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pic>
          <p:nvPicPr>
            <p:cNvPr id="3" name="图片 3" descr="textimage4.jpe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84550" y="1508628"/>
              <a:ext cx="5159272" cy="145391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14348" y="2749627"/>
            <a:ext cx="8127000" cy="3385286"/>
            <a:chOff x="540000" y="1080000"/>
            <a:chExt cx="8127000" cy="3385286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080000"/>
              <a:ext cx="8127000" cy="338528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∵函数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)与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)的图象关于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轴对称,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∵区间[1,2]为函数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|的“不动区间”,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∴函数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|和函数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|在[1,2]上单调性相同,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和函数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的单调性相反,∴(2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)(2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0在[1,2]上恒成立,即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1-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0在[1,2]上恒成立,则2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在[1,2]上恒成立,则</a:t>
              </a:r>
              <a:r>
                <a:rPr lang="zh-CN" altLang="en-US" sz="2592" kern="0" spc="-116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2,故选C.</a:t>
              </a:r>
              <a:endParaRPr lang="zh-CN" altLang="en-US" dirty="0"/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7378702" y="3489741"/>
            <a:ext cx="180975" cy="552450"/>
          </p:xfrm>
          <a:graphic>
            <a:graphicData uri="http://schemas.openxmlformats.org/presentationml/2006/ole">
              <p:oleObj spid="_x0000_s81921" name="Equation" r:id="rId6" imgW="182400" imgH="556800" progId="">
                <p:embed/>
              </p:oleObj>
            </a:graphicData>
          </a:graphic>
        </p:graphicFrame>
      </p:grpSp>
      <p:sp>
        <p:nvSpPr>
          <p:cNvPr id="8" name="TextBox 2"/>
          <p:cNvSpPr txBox="1"/>
          <p:nvPr/>
        </p:nvSpPr>
        <p:spPr>
          <a:xfrm>
            <a:off x="701784" y="6029725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C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965666"/>
            <a:ext cx="8127000" cy="8701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1.根式的概念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2896050"/>
          <a:ext cx="7740000" cy="1524351"/>
        </p:xfrm>
        <a:graphic>
          <a:graphicData uri="http://schemas.openxmlformats.org/drawingml/2006/table">
            <a:tbl>
              <a:tblPr/>
              <a:tblGrid>
                <a:gridCol w="4389190"/>
                <a:gridCol w="1357322"/>
                <a:gridCol w="1993488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根式的概念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符号表示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备注</a:t>
                      </a:r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一般地,如果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747" i="1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=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,那么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叫做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的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次方根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—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&gt;1且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∈N</a:t>
                      </a:r>
                      <a:r>
                        <a:rPr lang="zh-CN" altLang="en-US" sz="747" kern="0" baseline="5900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*</a:t>
                      </a:r>
                    </a:p>
                  </a:txBody>
                  <a:tcPr marL="45720" marR="45720"/>
                </a:tc>
              </a:tr>
              <a:tr h="349083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是奇数时,正数的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次方根是一个正数,负数的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次方根是一个负数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00" kern="0" spc="837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零的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次方根是零</a:t>
                      </a:r>
                    </a:p>
                  </a:txBody>
                  <a:tcPr marL="45720" marR="45720"/>
                </a:tc>
              </a:tr>
              <a:tr h="428628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是偶数时,正数的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n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次方根有两个,这两个数互为相反数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Arial Narrow" pitchFamily="65" charset="-122"/>
                          <a:ea typeface="Arial Unicode MS" pitchFamily="65" charset="-122"/>
                        </a:rPr>
                        <a:t>±</a:t>
                      </a:r>
                      <a:r>
                        <a:rPr lang="zh-CN" altLang="en-US" sz="931" kern="0" spc="493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(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&gt;0)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负数没有偶次方根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aphicFrame>
        <p:nvGraphicFramePr>
          <p:cNvPr id="10" name="对象 5"/>
          <p:cNvGraphicFramePr>
            <a:graphicFrameLocks noChangeAspect="1"/>
          </p:cNvGraphicFramePr>
          <p:nvPr/>
        </p:nvGraphicFramePr>
        <p:xfrm>
          <a:off x="5286380" y="3784934"/>
          <a:ext cx="180975" cy="171450"/>
        </p:xfrm>
        <a:graphic>
          <a:graphicData uri="http://schemas.openxmlformats.org/presentationml/2006/ole">
            <p:oleObj spid="_x0000_s1026" name="Equation" r:id="rId5" imgW="182400" imgH="172800" progId="">
              <p:embed/>
            </p:oleObj>
          </a:graphicData>
        </a:graphic>
      </p:graphicFrame>
      <p:graphicFrame>
        <p:nvGraphicFramePr>
          <p:cNvPr id="5" name="对象 6"/>
          <p:cNvGraphicFramePr>
            <a:graphicFrameLocks noChangeAspect="1"/>
          </p:cNvGraphicFramePr>
          <p:nvPr/>
        </p:nvGraphicFramePr>
        <p:xfrm>
          <a:off x="5385028" y="4132347"/>
          <a:ext cx="180975" cy="171450"/>
        </p:xfrm>
        <a:graphic>
          <a:graphicData uri="http://schemas.openxmlformats.org/presentationml/2006/ole">
            <p:oleObj spid="_x0000_s1027" name="Equation" r:id="rId6" imgW="182400" imgH="172800" progId="">
              <p:embed/>
            </p:oleObj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540000" y="4420401"/>
            <a:ext cx="8127000" cy="2003625"/>
            <a:chOff x="540000" y="4420401"/>
            <a:chExt cx="8127000" cy="2003625"/>
          </a:xfrm>
        </p:grpSpPr>
        <p:sp>
          <p:nvSpPr>
            <p:cNvPr id="3" name="TextBox 3"/>
            <p:cNvSpPr txBox="1"/>
            <p:nvPr/>
          </p:nvSpPr>
          <p:spPr>
            <a:xfrm>
              <a:off x="540000" y="4420401"/>
              <a:ext cx="8127000" cy="20036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2.两个重要公式</a:t>
              </a:r>
              <a:endParaRPr lang="zh-CN" altLang="en-US" b="1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363" kern="0" spc="208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322" kern="0" spc="18177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16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1710" kern="0" spc="91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=④</a:t>
              </a:r>
              <a:r>
                <a:rPr lang="zh-CN" altLang="en-US" sz="2012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12" i="1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(注意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必须使</a:t>
              </a:r>
              <a:r>
                <a:rPr lang="zh-CN" altLang="en-US" sz="1710" kern="0" spc="914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有意义).</a:t>
              </a:r>
              <a:endParaRPr lang="zh-CN" altLang="en-US" dirty="0"/>
            </a:p>
          </p:txBody>
        </p:sp>
        <p:graphicFrame>
          <p:nvGraphicFramePr>
            <p:cNvPr id="6" name="对象 7"/>
            <p:cNvGraphicFramePr>
              <a:graphicFrameLocks noChangeAspect="1"/>
            </p:cNvGraphicFramePr>
            <p:nvPr/>
          </p:nvGraphicFramePr>
          <p:xfrm>
            <a:off x="540000" y="5281790"/>
            <a:ext cx="438150" cy="333374"/>
          </p:xfrm>
          <a:graphic>
            <a:graphicData uri="http://schemas.openxmlformats.org/presentationml/2006/ole">
              <p:oleObj spid="_x0000_s1028" name="Equation" r:id="rId7" imgW="441600" imgH="336000" progId="">
                <p:embed/>
              </p:oleObj>
            </a:graphicData>
          </a:graphic>
        </p:graphicFrame>
        <p:graphicFrame>
          <p:nvGraphicFramePr>
            <p:cNvPr id="7" name="对象 8"/>
            <p:cNvGraphicFramePr>
              <a:graphicFrameLocks noChangeAspect="1"/>
            </p:cNvGraphicFramePr>
            <p:nvPr/>
          </p:nvGraphicFramePr>
          <p:xfrm>
            <a:off x="1122299" y="4988785"/>
            <a:ext cx="2857500" cy="1057274"/>
          </p:xfrm>
          <a:graphic>
            <a:graphicData uri="http://schemas.openxmlformats.org/presentationml/2006/ole">
              <p:oleObj spid="_x0000_s1029" name="Equation" r:id="rId8" imgW="2880000" imgH="1065600" progId="">
                <p:embed/>
              </p:oleObj>
            </a:graphicData>
          </a:graphic>
        </p:graphicFrame>
        <p:graphicFrame>
          <p:nvGraphicFramePr>
            <p:cNvPr id="8" name="对象 9"/>
            <p:cNvGraphicFramePr>
              <a:graphicFrameLocks noChangeAspect="1"/>
            </p:cNvGraphicFramePr>
            <p:nvPr/>
          </p:nvGraphicFramePr>
          <p:xfrm>
            <a:off x="625116" y="6044618"/>
            <a:ext cx="333374" cy="295274"/>
          </p:xfrm>
          <a:graphic>
            <a:graphicData uri="http://schemas.openxmlformats.org/presentationml/2006/ole">
              <p:oleObj spid="_x0000_s1030" name="Equation" r:id="rId9" imgW="336000" imgH="297600" progId="">
                <p:embed/>
              </p:oleObj>
            </a:graphicData>
          </a:graphic>
        </p:graphicFrame>
        <p:graphicFrame>
          <p:nvGraphicFramePr>
            <p:cNvPr id="9" name="对象 10"/>
            <p:cNvGraphicFramePr>
              <a:graphicFrameLocks noChangeAspect="1"/>
            </p:cNvGraphicFramePr>
            <p:nvPr/>
          </p:nvGraphicFramePr>
          <p:xfrm>
            <a:off x="3635697" y="6044618"/>
            <a:ext cx="333375" cy="295275"/>
          </p:xfrm>
          <a:graphic>
            <a:graphicData uri="http://schemas.openxmlformats.org/presentationml/2006/ole">
              <p:oleObj spid="_x0000_s1031" name="Equation" r:id="rId10" imgW="336000" imgH="297600" progId="">
                <p:embed/>
              </p:oleObj>
            </a:graphicData>
          </a:graphic>
        </p:graphicFrame>
      </p:grpSp>
      <p:sp>
        <p:nvSpPr>
          <p:cNvPr id="11" name="TextBox 2"/>
          <p:cNvSpPr txBox="1"/>
          <p:nvPr/>
        </p:nvSpPr>
        <p:spPr>
          <a:xfrm>
            <a:off x="540000" y="1693104"/>
            <a:ext cx="8127000" cy="443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考点一    指数及指数幂的运算</a:t>
            </a:r>
            <a:endParaRPr lang="zh-CN" altLang="en-US" sz="2200" b="1" dirty="0"/>
          </a:p>
        </p:txBody>
      </p:sp>
      <p:sp>
        <p:nvSpPr>
          <p:cNvPr id="12" name="文本框 2"/>
          <p:cNvSpPr txBox="1"/>
          <p:nvPr/>
        </p:nvSpPr>
        <p:spPr>
          <a:xfrm>
            <a:off x="3786182" y="1374772"/>
            <a:ext cx="1714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考点</a:t>
            </a:r>
            <a:r>
              <a:rPr lang="zh-CN" altLang="en-US" sz="2400" b="1" dirty="0"/>
              <a:t>清单</a:t>
            </a:r>
          </a:p>
        </p:txBody>
      </p:sp>
      <p:pic>
        <p:nvPicPr>
          <p:cNvPr id="13" name="Picture 1" descr="E:\静\2018\图书出版\53A\PPT课件\未标题-2-03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143240" y="850596"/>
            <a:ext cx="2770187" cy="414337"/>
          </a:xfrm>
          <a:prstGeom prst="rect">
            <a:avLst/>
          </a:prstGeom>
          <a:noFill/>
        </p:spPr>
      </p:pic>
      <p:grpSp>
        <p:nvGrpSpPr>
          <p:cNvPr id="15" name="组合 16"/>
          <p:cNvGrpSpPr/>
          <p:nvPr/>
        </p:nvGrpSpPr>
        <p:grpSpPr bwMode="auto">
          <a:xfrm>
            <a:off x="1470670" y="4935215"/>
            <a:ext cx="357190" cy="361951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2056922" y="5314838"/>
            <a:ext cx="357190" cy="361951"/>
            <a:chOff x="4881562" y="2969419"/>
            <a:chExt cx="783432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1" name="组合 16"/>
          <p:cNvGrpSpPr/>
          <p:nvPr/>
        </p:nvGrpSpPr>
        <p:grpSpPr bwMode="auto">
          <a:xfrm>
            <a:off x="2056922" y="5659582"/>
            <a:ext cx="357190" cy="361951"/>
            <a:chOff x="4881562" y="2969419"/>
            <a:chExt cx="783432" cy="219075"/>
          </a:xfrm>
        </p:grpSpPr>
        <p:sp>
          <p:nvSpPr>
            <p:cNvPr id="22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3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24" name="组合 16"/>
          <p:cNvGrpSpPr/>
          <p:nvPr/>
        </p:nvGrpSpPr>
        <p:grpSpPr bwMode="auto">
          <a:xfrm>
            <a:off x="1542108" y="5992037"/>
            <a:ext cx="601000" cy="361951"/>
            <a:chOff x="4881562" y="2969419"/>
            <a:chExt cx="783432" cy="219075"/>
          </a:xfrm>
        </p:grpSpPr>
        <p:sp>
          <p:nvSpPr>
            <p:cNvPr id="25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6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4961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3.有理指数幂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(1)幂的有关概念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(i)正分数指数幂:</a:t>
            </a:r>
            <a:r>
              <a:rPr lang="zh-CN" altLang="en-US" sz="2167" kern="0" spc="82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1685" kern="0" spc="19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(ii)负分数指数幂:</a:t>
            </a:r>
            <a:r>
              <a:rPr lang="zh-CN" altLang="en-US" sz="1893" kern="0" spc="103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114" kern="0" spc="-41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735" kern="0" spc="1164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∈N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*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,且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n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159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(iii)0的正分数指数幂等于⑤</a:t>
            </a:r>
            <a:r>
              <a:rPr lang="zh-CN" altLang="en-US" sz="2012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0  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,0的负分数指数幂没有意义.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(2)有理指数幂的性质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∈Q);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∈Q);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(iii)(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∈Q).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385861" y="1974477"/>
          <a:ext cx="285750" cy="428624"/>
        </p:xfrm>
        <a:graphic>
          <a:graphicData uri="http://schemas.openxmlformats.org/presentationml/2006/ole">
            <p:oleObj spid="_x0000_s2050" name="Equation" r:id="rId5" imgW="288000" imgH="432000" progId="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815760" y="2079400"/>
          <a:ext cx="457200" cy="333375"/>
        </p:xfrm>
        <a:graphic>
          <a:graphicData uri="http://schemas.openxmlformats.org/presentationml/2006/ole">
            <p:oleObj spid="_x0000_s2051" name="Equation" r:id="rId6" imgW="460800" imgH="336000" progId="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456875" y="2607690"/>
          <a:ext cx="371474" cy="428625"/>
        </p:xfrm>
        <a:graphic>
          <a:graphicData uri="http://schemas.openxmlformats.org/presentationml/2006/ole">
            <p:oleObj spid="_x0000_s2052" name="Equation" r:id="rId7" imgW="374400" imgH="432000" progId="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2972499" y="2645381"/>
          <a:ext cx="333649" cy="685835"/>
        </p:xfrm>
        <a:graphic>
          <a:graphicData uri="http://schemas.openxmlformats.org/presentationml/2006/ole">
            <p:oleObj spid="_x0000_s2053" name="Equation" r:id="rId8" imgW="345600" imgH="710400" progId="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3459549" y="2656804"/>
          <a:ext cx="495300" cy="619125"/>
        </p:xfrm>
        <a:graphic>
          <a:graphicData uri="http://schemas.openxmlformats.org/presentationml/2006/ole">
            <p:oleObj spid="_x0000_s2054" name="Equation" r:id="rId9" imgW="499200" imgH="624000" progId="">
              <p:embed/>
            </p:oleObj>
          </a:graphicData>
        </a:graphic>
      </p:graphicFrame>
      <p:grpSp>
        <p:nvGrpSpPr>
          <p:cNvPr id="9" name="组合 16"/>
          <p:cNvGrpSpPr/>
          <p:nvPr/>
        </p:nvGrpSpPr>
        <p:grpSpPr bwMode="auto">
          <a:xfrm>
            <a:off x="3628558" y="3262772"/>
            <a:ext cx="500066" cy="361951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00034" y="1072354"/>
            <a:ext cx="8166966" cy="1490659"/>
            <a:chOff x="500034" y="1072354"/>
            <a:chExt cx="8166966" cy="1490659"/>
          </a:xfrm>
        </p:grpSpPr>
        <p:grpSp>
          <p:nvGrpSpPr>
            <p:cNvPr id="7" name="组合 6"/>
            <p:cNvGrpSpPr/>
            <p:nvPr/>
          </p:nvGrpSpPr>
          <p:grpSpPr>
            <a:xfrm>
              <a:off x="540000" y="1870532"/>
              <a:ext cx="8127000" cy="692481"/>
              <a:chOff x="540000" y="1080000"/>
              <a:chExt cx="8127000" cy="692481"/>
            </a:xfrm>
          </p:grpSpPr>
          <p:sp>
            <p:nvSpPr>
              <p:cNvPr id="2" name="TextBox 2"/>
              <p:cNvSpPr txBox="1"/>
              <p:nvPr/>
            </p:nvSpPr>
            <p:spPr>
              <a:xfrm>
                <a:off x="540000" y="1080000"/>
                <a:ext cx="8127000" cy="57297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012" b="1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例　</a:t>
                </a:r>
                <a:r>
                  <a:rPr lang="zh-CN" altLang="en-US" sz="2012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[(0.06</a:t>
                </a:r>
                <a:r>
                  <a:rPr lang="zh-CN" altLang="en-US" sz="1909" kern="0" spc="-34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2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)</a:t>
                </a:r>
                <a:r>
                  <a:rPr lang="zh-CN" altLang="en-US" sz="1515" kern="0" baseline="5900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-2.5</a:t>
                </a:r>
                <a:r>
                  <a:rPr lang="zh-CN" altLang="en-US" sz="2169" kern="0" spc="-594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2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</a:t>
                </a:r>
                <a:r>
                  <a:rPr lang="zh-CN" altLang="en-US" sz="2820" kern="0" spc="929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012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-π</a:t>
                </a:r>
                <a:r>
                  <a:rPr lang="zh-CN" altLang="en-US" sz="1515" kern="0" baseline="5900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0</a:t>
                </a:r>
                <a:r>
                  <a:rPr lang="zh-CN" altLang="en-US" sz="2012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012" u="sng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　　　    </a:t>
                </a:r>
                <a:r>
                  <a:rPr lang="zh-CN" altLang="en-US" sz="2012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.</a:t>
                </a:r>
                <a:endParaRPr lang="zh-CN" altLang="en-US" dirty="0"/>
              </a:p>
            </p:txBody>
          </p:sp>
          <p:graphicFrame>
            <p:nvGraphicFramePr>
              <p:cNvPr id="4" name="对象 3"/>
              <p:cNvGraphicFramePr>
                <a:graphicFrameLocks noChangeAspect="1"/>
              </p:cNvGraphicFramePr>
              <p:nvPr/>
            </p:nvGraphicFramePr>
            <p:xfrm>
              <a:off x="1668733" y="1143274"/>
              <a:ext cx="238124" cy="419099"/>
            </p:xfrm>
            <a:graphic>
              <a:graphicData uri="http://schemas.openxmlformats.org/presentationml/2006/ole">
                <p:oleObj spid="_x0000_s3074" name="Equation" r:id="rId5" imgW="240000" imgH="422400" progId="">
                  <p:embed/>
                </p:oleObj>
              </a:graphicData>
            </a:graphic>
          </p:graphicFrame>
          <p:graphicFrame>
            <p:nvGraphicFramePr>
              <p:cNvPr id="5" name="对象 4"/>
              <p:cNvGraphicFramePr>
                <a:graphicFrameLocks noChangeAspect="1"/>
              </p:cNvGraphicFramePr>
              <p:nvPr/>
            </p:nvGraphicFramePr>
            <p:xfrm>
              <a:off x="2194283" y="1142753"/>
              <a:ext cx="200024" cy="476249"/>
            </p:xfrm>
            <a:graphic>
              <a:graphicData uri="http://schemas.openxmlformats.org/presentationml/2006/ole">
                <p:oleObj spid="_x0000_s3075" name="Equation" r:id="rId6" imgW="201600" imgH="480000" progId="">
                  <p:embed/>
                </p:oleObj>
              </a:graphicData>
            </a:graphic>
          </p:graphicFrame>
          <p:graphicFrame>
            <p:nvGraphicFramePr>
              <p:cNvPr id="6" name="对象 5"/>
              <p:cNvGraphicFramePr>
                <a:graphicFrameLocks noChangeAspect="1"/>
              </p:cNvGraphicFramePr>
              <p:nvPr/>
            </p:nvGraphicFramePr>
            <p:xfrm>
              <a:off x="2479425" y="1153357"/>
              <a:ext cx="476249" cy="619124"/>
            </p:xfrm>
            <a:graphic>
              <a:graphicData uri="http://schemas.openxmlformats.org/presentationml/2006/ole">
                <p:oleObj spid="_x0000_s3076" name="Equation" r:id="rId7" imgW="480000" imgH="624000" progId="">
                  <p:embed/>
                </p:oleObj>
              </a:graphicData>
            </a:graphic>
          </p:graphicFrame>
        </p:grpSp>
        <p:grpSp>
          <p:nvGrpSpPr>
            <p:cNvPr id="8" name="组合 7"/>
            <p:cNvGrpSpPr/>
            <p:nvPr/>
          </p:nvGrpSpPr>
          <p:grpSpPr>
            <a:xfrm>
              <a:off x="500034" y="1072354"/>
              <a:ext cx="8127000" cy="776279"/>
              <a:chOff x="540000" y="1143792"/>
              <a:chExt cx="8127000" cy="776279"/>
            </a:xfrm>
          </p:grpSpPr>
          <p:sp>
            <p:nvSpPr>
              <p:cNvPr id="9" name="TextBox 2"/>
              <p:cNvSpPr txBox="1"/>
              <p:nvPr/>
            </p:nvSpPr>
            <p:spPr>
              <a:xfrm>
                <a:off x="540000" y="1514383"/>
                <a:ext cx="8127000" cy="4056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012" b="1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    指数幂的化简与求值</a:t>
                </a:r>
                <a:endParaRPr lang="zh-CN" altLang="en-US" b="1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>
                <a:off x="540000" y="1143792"/>
                <a:ext cx="8127000" cy="4043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012" b="1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b="1" dirty="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88404" y="2563013"/>
            <a:ext cx="8127000" cy="1407289"/>
            <a:chOff x="540000" y="1080000"/>
            <a:chExt cx="8127000" cy="1407289"/>
          </a:xfrm>
        </p:grpSpPr>
        <p:sp>
          <p:nvSpPr>
            <p:cNvPr id="13" name="TextBox 2"/>
            <p:cNvSpPr txBox="1"/>
            <p:nvPr/>
          </p:nvSpPr>
          <p:spPr>
            <a:xfrm>
              <a:off x="540000" y="1080000"/>
              <a:ext cx="8127000" cy="106413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原式=</a:t>
              </a:r>
              <a:r>
                <a:rPr lang="zh-CN" altLang="en-US" sz="5237" kern="0" spc="7662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976" kern="0" spc="189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-1=</a:t>
              </a:r>
              <a:r>
                <a:rPr lang="zh-CN" altLang="en-US" sz="3428" kern="0" spc="7521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428" kern="0" spc="2796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-1=</a:t>
              </a:r>
              <a:r>
                <a:rPr lang="zh-CN" altLang="en-US" sz="2185" kern="0" spc="-7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185" kern="0" spc="-76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-1=0.</a:t>
              </a:r>
              <a:endParaRPr lang="zh-CN" altLang="en-US" dirty="0"/>
            </a:p>
          </p:txBody>
        </p:sp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962149" y="1163315"/>
            <a:ext cx="1638299" cy="1323974"/>
          </p:xfrm>
          <a:graphic>
            <a:graphicData uri="http://schemas.openxmlformats.org/presentationml/2006/ole">
              <p:oleObj spid="_x0000_s3077" name="Equation" r:id="rId8" imgW="1651200" imgH="1334400" progId="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685566" y="1450442"/>
            <a:ext cx="619125" cy="752475"/>
          </p:xfrm>
          <a:graphic>
            <a:graphicData uri="http://schemas.openxmlformats.org/presentationml/2006/ole">
              <p:oleObj spid="_x0000_s3078" name="Equation" r:id="rId9" imgW="624000" imgH="758400" progId="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661757" y="1392361"/>
            <a:ext cx="1390649" cy="866775"/>
          </p:xfrm>
          <a:graphic>
            <a:graphicData uri="http://schemas.openxmlformats.org/presentationml/2006/ole">
              <p:oleObj spid="_x0000_s3079" name="Equation" r:id="rId10" imgW="1401600" imgH="873600" progId="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137524" y="1392361"/>
            <a:ext cx="790575" cy="866775"/>
          </p:xfrm>
          <a:graphic>
            <a:graphicData uri="http://schemas.openxmlformats.org/presentationml/2006/ole">
              <p:oleObj spid="_x0000_s3080" name="Equation" r:id="rId11" imgW="796800" imgH="873600" progId="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7285165" y="1603288"/>
            <a:ext cx="180975" cy="552450"/>
          </p:xfrm>
          <a:graphic>
            <a:graphicData uri="http://schemas.openxmlformats.org/presentationml/2006/ole">
              <p:oleObj spid="_x0000_s3081" name="Equation" r:id="rId12" imgW="182400" imgH="556800" progId="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7551257" y="1603288"/>
            <a:ext cx="180975" cy="552450"/>
          </p:xfrm>
          <a:graphic>
            <a:graphicData uri="http://schemas.openxmlformats.org/presentationml/2006/ole">
              <p:oleObj spid="_x0000_s3082" name="Equation" r:id="rId13" imgW="182400" imgH="556800" progId="">
                <p:embed/>
              </p:oleObj>
            </a:graphicData>
          </a:graphic>
        </p:graphicFrame>
      </p:grpSp>
      <p:sp>
        <p:nvSpPr>
          <p:cNvPr id="20" name="TextBox 2"/>
          <p:cNvSpPr txBox="1"/>
          <p:nvPr/>
        </p:nvSpPr>
        <p:spPr>
          <a:xfrm>
            <a:off x="571472" y="4086151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0</a:t>
            </a:r>
            <a:endParaRPr lang="zh-CN" altLang="en-US" dirty="0"/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144183"/>
            <a:ext cx="8127000" cy="928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考向基础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1.指数函数的图象与性质</a:t>
            </a:r>
            <a:endParaRPr lang="zh-CN" altLang="en-US" b="1" dirty="0"/>
          </a:p>
        </p:txBody>
      </p:sp>
      <p:graphicFrame>
        <p:nvGraphicFramePr>
          <p:cNvPr id="4" name="表格 4"/>
          <p:cNvGraphicFramePr>
            <a:graphicFrameLocks noGrp="1"/>
          </p:cNvGraphicFramePr>
          <p:nvPr/>
        </p:nvGraphicFramePr>
        <p:xfrm>
          <a:off x="540000" y="2074567"/>
          <a:ext cx="7740000" cy="1614915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 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0&lt;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a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&lt;1</a:t>
                      </a:r>
                    </a:p>
                  </a:txBody>
                  <a:tcPr marL="45720" marR="45720"/>
                </a:tc>
              </a:tr>
              <a:tr h="1241595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图象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232" kern="0" spc="6067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3624" kern="0" spc="8075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 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pic>
        <p:nvPicPr>
          <p:cNvPr id="5" name="图片 5" descr="textimage0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2000" y="2585574"/>
            <a:ext cx="1181100" cy="942974"/>
          </a:xfrm>
          <a:prstGeom prst="rect">
            <a:avLst/>
          </a:prstGeom>
        </p:spPr>
      </p:pic>
      <p:pic>
        <p:nvPicPr>
          <p:cNvPr id="6" name="图片 6" descr="textimage1.jpe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2000" y="2560207"/>
            <a:ext cx="1485900" cy="1057275"/>
          </a:xfrm>
          <a:prstGeom prst="rect">
            <a:avLst/>
          </a:prstGeom>
        </p:spPr>
      </p:pic>
      <p:sp>
        <p:nvSpPr>
          <p:cNvPr id="7" name="TextBox 2"/>
          <p:cNvSpPr txBox="1"/>
          <p:nvPr/>
        </p:nvSpPr>
        <p:spPr>
          <a:xfrm>
            <a:off x="540000" y="777063"/>
            <a:ext cx="8127000" cy="4435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2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考点二    指数函数的图象与性质</a:t>
            </a:r>
            <a:endParaRPr lang="zh-CN" altLang="en-US" sz="2200" b="1" dirty="0"/>
          </a:p>
        </p:txBody>
      </p:sp>
      <p:graphicFrame>
        <p:nvGraphicFramePr>
          <p:cNvPr id="8" name="表格 2"/>
          <p:cNvGraphicFramePr>
            <a:graphicFrameLocks noGrp="1"/>
          </p:cNvGraphicFramePr>
          <p:nvPr/>
        </p:nvGraphicFramePr>
        <p:xfrm>
          <a:off x="532028" y="3661777"/>
          <a:ext cx="7740000" cy="2325240"/>
        </p:xfrm>
        <a:graphic>
          <a:graphicData uri="http://schemas.openxmlformats.org/drawingml/2006/table">
            <a:tbl>
              <a:tblPr/>
              <a:tblGrid>
                <a:gridCol w="2580000"/>
                <a:gridCol w="2580000"/>
                <a:gridCol w="2580000"/>
              </a:tblGrid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定义域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R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73320"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值域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①</a:t>
                      </a:r>
                      <a:r>
                        <a:rPr lang="zh-CN" altLang="en-US" sz="992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(0,+</a:t>
                      </a:r>
                      <a:r>
                        <a:rPr lang="zh-CN" altLang="en-US" sz="992" u="sng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992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    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373320">
                <a:tc rowSpan="3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性质</a:t>
                      </a:r>
                    </a:p>
                  </a:txBody>
                  <a:tcPr marL="45720" marR="45720"/>
                </a:tc>
                <a:tc gridSpan="2"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过定点②</a:t>
                      </a:r>
                      <a:r>
                        <a:rPr lang="zh-CN" altLang="en-US" sz="992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(0,1)    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&gt;0时,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&gt;1;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&lt;0时,0&lt;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&gt;0时,0&lt;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&lt;1;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当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x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&lt;0时,</a:t>
                      </a:r>
                      <a:r>
                        <a:rPr lang="zh-CN" altLang="en-US" sz="992" i="1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y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&gt;1</a:t>
                      </a:r>
                    </a:p>
                  </a:txBody>
                  <a:tcPr marL="45720" marR="45720"/>
                </a:tc>
              </a:tr>
              <a:tr h="602640">
                <a:tc vMerge="1">
                  <a:txBody>
                    <a:bodyPr/>
                    <a:lstStyle/>
                    <a:p>
                      <a:pPr eaLnBrk="0" latinLnBrk="1" hangingPunct="0"/>
                      <a:r>
                        <a:t/>
                      </a:r>
                      <a:br/>
                      <a:endParaRPr/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在(-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,+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)上是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③</a:t>
                      </a:r>
                      <a:r>
                        <a:rPr lang="zh-CN" altLang="en-US" sz="992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单调增函数    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在(-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,+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黑体" pitchFamily="65" charset="-122"/>
                          <a:ea typeface="宋体" pitchFamily="65" charset="-122"/>
                        </a:rPr>
                        <a:t>∞</a:t>
                      </a: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)上是</a:t>
                      </a:r>
                    </a:p>
                    <a:p>
                      <a:pPr algn="ctr" eaLnBrk="0" latinLnBrk="1" hangingPunct="0">
                        <a:lnSpc>
                          <a:spcPct val="150000"/>
                        </a:lnSpc>
                        <a:spcBef>
                          <a:spcPts val="0"/>
                        </a:spcBef>
                      </a:pPr>
                      <a:r>
                        <a:rPr lang="zh-CN" altLang="en-US" sz="992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④</a:t>
                      </a:r>
                      <a:r>
                        <a:rPr lang="zh-CN" altLang="en-US" sz="992" u="sng" kern="0" dirty="0" smtClean="0">
                          <a:solidFill>
                            <a:srgbClr val="000000"/>
                          </a:solidFill>
                          <a:latin typeface="Times New Roman" pitchFamily="65" charset="-122"/>
                          <a:ea typeface="宋体" pitchFamily="65" charset="-122"/>
                        </a:rPr>
                        <a:t>　单调减函数    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grpSp>
        <p:nvGrpSpPr>
          <p:cNvPr id="9" name="组合 16"/>
          <p:cNvGrpSpPr/>
          <p:nvPr/>
        </p:nvGrpSpPr>
        <p:grpSpPr bwMode="auto">
          <a:xfrm>
            <a:off x="5456450" y="4105153"/>
            <a:ext cx="642942" cy="189579"/>
            <a:chOff x="4881562" y="2969419"/>
            <a:chExt cx="783432" cy="219075"/>
          </a:xfrm>
        </p:grpSpPr>
        <p:sp>
          <p:nvSpPr>
            <p:cNvPr id="10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1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2" name="组合 16"/>
          <p:cNvGrpSpPr/>
          <p:nvPr/>
        </p:nvGrpSpPr>
        <p:grpSpPr bwMode="auto">
          <a:xfrm>
            <a:off x="5715008" y="4474632"/>
            <a:ext cx="642942" cy="189579"/>
            <a:chOff x="4881562" y="2969419"/>
            <a:chExt cx="783432" cy="219075"/>
          </a:xfrm>
        </p:grpSpPr>
        <p:sp>
          <p:nvSpPr>
            <p:cNvPr id="13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4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5" name="组合 16"/>
          <p:cNvGrpSpPr/>
          <p:nvPr/>
        </p:nvGrpSpPr>
        <p:grpSpPr bwMode="auto">
          <a:xfrm>
            <a:off x="4073552" y="5634847"/>
            <a:ext cx="784199" cy="219075"/>
            <a:chOff x="4881562" y="2969419"/>
            <a:chExt cx="783432" cy="219075"/>
          </a:xfrm>
        </p:grpSpPr>
        <p:sp>
          <p:nvSpPr>
            <p:cNvPr id="16" name="矩形 13"/>
            <p:cNvSpPr>
              <a:spLocks noChangeArrowheads="1"/>
            </p:cNvSpPr>
            <p:nvPr/>
          </p:nvSpPr>
          <p:spPr bwMode="auto">
            <a:xfrm>
              <a:off x="4881563" y="2969419"/>
              <a:ext cx="783431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17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  <p:grpSp>
        <p:nvGrpSpPr>
          <p:cNvPr id="18" name="组合 16"/>
          <p:cNvGrpSpPr/>
          <p:nvPr/>
        </p:nvGrpSpPr>
        <p:grpSpPr bwMode="auto">
          <a:xfrm>
            <a:off x="6656149" y="5634847"/>
            <a:ext cx="843177" cy="219075"/>
            <a:chOff x="4822639" y="2969419"/>
            <a:chExt cx="842354" cy="219075"/>
          </a:xfrm>
        </p:grpSpPr>
        <p:sp>
          <p:nvSpPr>
            <p:cNvPr id="19" name="矩形 13"/>
            <p:cNvSpPr>
              <a:spLocks noChangeArrowheads="1"/>
            </p:cNvSpPr>
            <p:nvPr/>
          </p:nvSpPr>
          <p:spPr bwMode="auto">
            <a:xfrm>
              <a:off x="4822639" y="2969419"/>
              <a:ext cx="783433" cy="219075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20" name="直接连接符 15"/>
            <p:cNvCxnSpPr>
              <a:cxnSpLocks noChangeShapeType="1"/>
            </p:cNvCxnSpPr>
            <p:nvPr/>
          </p:nvCxnSpPr>
          <p:spPr bwMode="auto">
            <a:xfrm rot="10800000" flipH="1">
              <a:off x="4881562" y="3159919"/>
              <a:ext cx="783431" cy="1588"/>
            </a:xfrm>
            <a:prstGeom prst="line">
              <a:avLst/>
            </a:prstGeom>
            <a:noFill/>
            <a:ln w="9525" algn="ctr">
              <a:solidFill>
                <a:srgbClr val="CF000E"/>
              </a:solidFill>
              <a:round/>
            </a:ln>
          </p:spPr>
        </p:cxn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80000"/>
            <a:ext cx="8127000" cy="4398063"/>
            <a:chOff x="540000" y="1080000"/>
            <a:chExt cx="8127000" cy="4398063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080000"/>
              <a:ext cx="8127000" cy="43980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2.指数函数在同一直角坐标系中的图象的相对位置与底数大小的关系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如图所示,其中0&lt;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&lt;1&lt;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7881" kern="0" spc="16343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961"/>
                </a:spcBef>
                <a:buNone/>
              </a:pPr>
              <a:r>
                <a:rPr lang="zh-CN" altLang="en-US" sz="2012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012" i="1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轴右侧,图象从上到下相应的底数由大变小;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在</a:t>
              </a:r>
              <a:r>
                <a:rPr lang="zh-CN" altLang="en-US" sz="2012" i="1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u="sng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轴左侧,图象从下到上相应的底数由大变小.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(无论在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轴的左侧还是右侧,底数按逆时针方向变大)</a:t>
              </a:r>
              <a:endParaRPr lang="zh-CN" altLang="en-US" dirty="0"/>
            </a:p>
          </p:txBody>
        </p:sp>
        <p:pic>
          <p:nvPicPr>
            <p:cNvPr id="3" name="图片 3" descr="textimage2.jpe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51141" y="2127675"/>
              <a:ext cx="2841718" cy="1935536"/>
            </a:xfrm>
            <a:prstGeom prst="rect">
              <a:avLst/>
            </a:prstGeom>
          </p:spPr>
        </p:pic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0034" y="919939"/>
            <a:ext cx="8166966" cy="2201937"/>
            <a:chOff x="500034" y="919939"/>
            <a:chExt cx="8166966" cy="220193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728418"/>
              <a:ext cx="8127000" cy="139345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下列各式比较大小正确的是</a:t>
              </a:r>
              <a:r>
                <a:rPr lang="zh-CN" altLang="en-US" sz="1574" kern="0" spc="43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A.1.7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2.5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&gt;1.7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   B.0.6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&gt;0.6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C.0.8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-0.1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&gt;1.25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0.2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    D.1.7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0.3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&lt;0.9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3.1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00034" y="919939"/>
              <a:ext cx="8127000" cy="768633"/>
              <a:chOff x="540000" y="1080000"/>
              <a:chExt cx="8127000" cy="768633"/>
            </a:xfrm>
          </p:grpSpPr>
          <p:sp>
            <p:nvSpPr>
              <p:cNvPr id="4" name="TextBox 2"/>
              <p:cNvSpPr txBox="1"/>
              <p:nvPr/>
            </p:nvSpPr>
            <p:spPr>
              <a:xfrm>
                <a:off x="540000" y="1442945"/>
                <a:ext cx="8127000" cy="40568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012" b="1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考向一    指数式大小比较</a:t>
                </a:r>
                <a:endParaRPr lang="zh-CN" altLang="en-US" b="1" dirty="0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540000" y="1080000"/>
                <a:ext cx="8127000" cy="40434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012" b="1" kern="0" dirty="0" smtClean="0">
                    <a:solidFill>
                      <a:srgbClr val="000000"/>
                    </a:solidFill>
                    <a:latin typeface="Times New Roman" pitchFamily="65" charset="-122"/>
                    <a:ea typeface="宋体" pitchFamily="65" charset="-122"/>
                  </a:rPr>
                  <a:t>考向突破</a:t>
                </a:r>
                <a:endParaRPr lang="zh-CN" altLang="en-US" b="1" dirty="0"/>
              </a:p>
            </p:txBody>
          </p:sp>
        </p:grp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080000"/>
            <a:ext cx="8127000" cy="45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A中,∵函数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=1.7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在R上是增函数,2.5&lt;3,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∴1.7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2.5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&lt;1.7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B中,∵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=0.6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在R上是减函数,-1&lt;2,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∴0.6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&gt;0.6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C中,∵0.8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=1.25,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=1.25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在R上是增函数,0.1&lt;0.2,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∴1.25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&lt;1.25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,即0.8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-0.1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&lt;1.25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0.2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D中,∵函数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=1.7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在R上是增函数,且0.3&gt;0,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∴1.7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&gt;1.7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又函数</a:t>
            </a:r>
            <a:r>
              <a:rPr lang="zh-CN" altLang="en-US" sz="2012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=0.9</a:t>
            </a:r>
            <a:r>
              <a:rPr lang="zh-CN" altLang="en-US" sz="1515" i="1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在R上是减函数,且3.1&gt;0,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∴0&lt;0.9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&lt;0.9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=1.∴1.7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0.3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&gt;0.9</a:t>
            </a:r>
            <a:r>
              <a:rPr lang="zh-CN" altLang="en-US" sz="1515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3.1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5657787"/>
            <a:ext cx="8127000" cy="4056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012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2012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B</a:t>
            </a:r>
            <a:endParaRPr lang="zh-CN" altLang="en-US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0000" y="1062815"/>
            <a:ext cx="8127000" cy="2344814"/>
            <a:chOff x="540000" y="1062815"/>
            <a:chExt cx="8127000" cy="234481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1549684"/>
              <a:ext cx="8127000" cy="185794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例2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　已知函数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)=|2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-1|,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,且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)&gt;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),则下列结论中,一定成</a:t>
              </a:r>
              <a:r>
                <a:rPr dirty="0"/>
                <a:t/>
              </a:r>
              <a:br>
                <a:rPr dirty="0"/>
              </a:b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立的是    </a:t>
              </a:r>
              <a:r>
                <a:rPr lang="zh-CN" altLang="en-US" sz="1574" kern="0" spc="438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(　　)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 　    B.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&lt;0,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0,</a:t>
              </a:r>
              <a:r>
                <a:rPr lang="zh-CN" altLang="en-US" sz="2012" i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&gt;0</a:t>
              </a:r>
              <a:endParaRPr lang="zh-CN" altLang="en-US" dirty="0"/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C.2</a:t>
              </a:r>
              <a:r>
                <a:rPr lang="zh-CN" altLang="en-US" sz="1515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　    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            D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.2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1515" i="1" kern="0" baseline="5900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012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&lt;2</a:t>
              </a:r>
              <a:endParaRPr lang="zh-CN" altLang="en-US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40000" y="1062815"/>
              <a:ext cx="8127000" cy="4056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12" b="1" kern="0" dirty="0" smtClean="0">
                  <a:solidFill>
                    <a:srgbClr val="000000"/>
                  </a:solidFill>
                  <a:latin typeface="Times New Roman" pitchFamily="65" charset="-122"/>
                  <a:ea typeface="宋体" pitchFamily="65" charset="-122"/>
                </a:rPr>
                <a:t>考向二    指数函数的图象与性质及其应用</a:t>
              </a:r>
              <a:endParaRPr lang="zh-CN" altLang="en-US" b="1" dirty="0"/>
            </a:p>
          </p:txBody>
        </p:sp>
      </p:grp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模板">
  <a:themeElements>
    <a:clrScheme name="自定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381750"/>
      </a:hlink>
      <a:folHlink>
        <a:srgbClr val="7030A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FCE01124-63CE-4CC8-B1CC-69DBF4821F15}">
  <ds:schemaRefs/>
</ds:datastoreItem>
</file>

<file path=customXml/itemProps10.xml><?xml version="1.0" encoding="utf-8"?>
<ds:datastoreItem xmlns:ds="http://schemas.openxmlformats.org/officeDocument/2006/customXml" ds:itemID="{63044701-4830-445D-8262-CCB98779E85F}">
  <ds:schemaRefs/>
</ds:datastoreItem>
</file>

<file path=customXml/itemProps11.xml><?xml version="1.0" encoding="utf-8"?>
<ds:datastoreItem xmlns:ds="http://schemas.openxmlformats.org/officeDocument/2006/customXml" ds:itemID="{2FFDBCB2-5180-41C1-866E-98F567A108FA}">
  <ds:schemaRefs/>
</ds:datastoreItem>
</file>

<file path=customXml/itemProps12.xml><?xml version="1.0" encoding="utf-8"?>
<ds:datastoreItem xmlns:ds="http://schemas.openxmlformats.org/officeDocument/2006/customXml" ds:itemID="{B439B465-272D-4F2B-9097-9E5A9BB51742}">
  <ds:schemaRefs/>
</ds:datastoreItem>
</file>

<file path=customXml/itemProps13.xml><?xml version="1.0" encoding="utf-8"?>
<ds:datastoreItem xmlns:ds="http://schemas.openxmlformats.org/officeDocument/2006/customXml" ds:itemID="{94F8D8D3-81A9-4559-8D8F-6521E467AAE5}">
  <ds:schemaRefs/>
</ds:datastoreItem>
</file>

<file path=customXml/itemProps2.xml><?xml version="1.0" encoding="utf-8"?>
<ds:datastoreItem xmlns:ds="http://schemas.openxmlformats.org/officeDocument/2006/customXml" ds:itemID="{E4AFCA09-9ADF-4634-BEF9-626A3C6DC4AB}">
  <ds:schemaRefs/>
</ds:datastoreItem>
</file>

<file path=customXml/itemProps3.xml><?xml version="1.0" encoding="utf-8"?>
<ds:datastoreItem xmlns:ds="http://schemas.openxmlformats.org/officeDocument/2006/customXml" ds:itemID="{6D2F6BF4-8811-42EC-A9F5-D640A9AE1B18}">
  <ds:schemaRefs/>
</ds:datastoreItem>
</file>

<file path=customXml/itemProps4.xml><?xml version="1.0" encoding="utf-8"?>
<ds:datastoreItem xmlns:ds="http://schemas.openxmlformats.org/officeDocument/2006/customXml" ds:itemID="{1774FE4A-64C7-4921-BC16-41943B4CD430}">
  <ds:schemaRefs/>
</ds:datastoreItem>
</file>

<file path=customXml/itemProps5.xml><?xml version="1.0" encoding="utf-8"?>
<ds:datastoreItem xmlns:ds="http://schemas.openxmlformats.org/officeDocument/2006/customXml" ds:itemID="{1B9E1F4F-C47C-42DE-AE8D-48EC05748E18}">
  <ds:schemaRefs/>
</ds:datastoreItem>
</file>

<file path=customXml/itemProps6.xml><?xml version="1.0" encoding="utf-8"?>
<ds:datastoreItem xmlns:ds="http://schemas.openxmlformats.org/officeDocument/2006/customXml" ds:itemID="{41D465F7-D9EC-4045-886F-680C4AFEC1CE}">
  <ds:schemaRefs/>
</ds:datastoreItem>
</file>

<file path=customXml/itemProps7.xml><?xml version="1.0" encoding="utf-8"?>
<ds:datastoreItem xmlns:ds="http://schemas.openxmlformats.org/officeDocument/2006/customXml" ds:itemID="{8F1BC55A-B2CC-4992-A5BE-15D52979C3C6}">
  <ds:schemaRefs/>
</ds:datastoreItem>
</file>

<file path=customXml/itemProps8.xml><?xml version="1.0" encoding="utf-8"?>
<ds:datastoreItem xmlns:ds="http://schemas.openxmlformats.org/officeDocument/2006/customXml" ds:itemID="{7CA189D8-CABA-4F88-9C9C-FD49F2F581BC}">
  <ds:schemaRefs/>
</ds:datastoreItem>
</file>

<file path=customXml/itemProps9.xml><?xml version="1.0" encoding="utf-8"?>
<ds:datastoreItem xmlns:ds="http://schemas.openxmlformats.org/officeDocument/2006/customXml" ds:itemID="{DA78D980-2713-4C99-A4EE-ECBF10F0CE5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PPT模板（考点清单和方法技巧）——2020版53A教师用书课件</Template>
  <TotalTime>30</TotalTime>
  <Words>284</Words>
  <PresentationFormat>自定义</PresentationFormat>
  <Paragraphs>117</Paragraphs>
  <Slides>13</Slides>
  <Notes>13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模板</vt:lpstr>
      <vt:lpstr>Equation</vt:lpstr>
      <vt:lpstr>高考理数（课标专用）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封面标题</dc:title>
  <cp:lastModifiedBy>Administrator</cp:lastModifiedBy>
  <cp:revision>42</cp:revision>
  <dcterms:modified xsi:type="dcterms:W3CDTF">2019-02-15T06:21:58Z</dcterms:modified>
</cp:coreProperties>
</file>