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7" r:id="rId3"/>
    <p:sldId id="262" r:id="rId4"/>
    <p:sldId id="264" r:id="rId6"/>
    <p:sldId id="266" r:id="rId7"/>
    <p:sldId id="267" r:id="rId8"/>
    <p:sldId id="273" r:id="rId9"/>
    <p:sldId id="277" r:id="rId10"/>
    <p:sldId id="279" r:id="rId11"/>
    <p:sldId id="282" r:id="rId12"/>
    <p:sldId id="283" r:id="rId13"/>
    <p:sldId id="284" r:id="rId14"/>
    <p:sldId id="286" r:id="rId15"/>
    <p:sldId id="290" r:id="rId16"/>
    <p:sldId id="292" r:id="rId17"/>
    <p:sldId id="295" r:id="rId18"/>
    <p:sldId id="296" r:id="rId19"/>
    <p:sldId id="298" r:id="rId20"/>
    <p:sldId id="299" r:id="rId21"/>
    <p:sldId id="300" r:id="rId22"/>
    <p:sldId id="301" r:id="rId23"/>
    <p:sldId id="302" r:id="rId24"/>
    <p:sldId id="304" r:id="rId25"/>
    <p:sldId id="305" r:id="rId26"/>
    <p:sldId id="306" r:id="rId27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723" autoAdjust="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.wmf"/><Relationship Id="rId8" Type="http://schemas.openxmlformats.org/officeDocument/2006/relationships/image" Target="../media/image16.wmf"/><Relationship Id="rId7" Type="http://schemas.openxmlformats.org/officeDocument/2006/relationships/image" Target="../media/image1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88.wmf"/><Relationship Id="rId8" Type="http://schemas.openxmlformats.org/officeDocument/2006/relationships/image" Target="../media/image87.wmf"/><Relationship Id="rId7" Type="http://schemas.openxmlformats.org/officeDocument/2006/relationships/image" Target="../media/image86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8" Type="http://schemas.openxmlformats.org/officeDocument/2006/relationships/image" Target="../media/image97.wmf"/><Relationship Id="rId17" Type="http://schemas.openxmlformats.org/officeDocument/2006/relationships/image" Target="../media/image96.wmf"/><Relationship Id="rId16" Type="http://schemas.openxmlformats.org/officeDocument/2006/relationships/image" Target="../media/image95.wmf"/><Relationship Id="rId15" Type="http://schemas.openxmlformats.org/officeDocument/2006/relationships/image" Target="../media/image94.wmf"/><Relationship Id="rId14" Type="http://schemas.openxmlformats.org/officeDocument/2006/relationships/image" Target="../media/image93.wmf"/><Relationship Id="rId13" Type="http://schemas.openxmlformats.org/officeDocument/2006/relationships/image" Target="../media/image92.wmf"/><Relationship Id="rId12" Type="http://schemas.openxmlformats.org/officeDocument/2006/relationships/image" Target="../media/image91.wmf"/><Relationship Id="rId11" Type="http://schemas.openxmlformats.org/officeDocument/2006/relationships/image" Target="../media/image90.wmf"/><Relationship Id="rId10" Type="http://schemas.openxmlformats.org/officeDocument/2006/relationships/image" Target="../media/image89.wmf"/><Relationship Id="rId1" Type="http://schemas.openxmlformats.org/officeDocument/2006/relationships/image" Target="../media/image80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image" Target="../media/image50.wmf"/><Relationship Id="rId7" Type="http://schemas.openxmlformats.org/officeDocument/2006/relationships/image" Target="../media/image49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1" Type="http://schemas.openxmlformats.org/officeDocument/2006/relationships/image" Target="../media/image53.wmf"/><Relationship Id="rId10" Type="http://schemas.openxmlformats.org/officeDocument/2006/relationships/image" Target="../media/image52.wmf"/><Relationship Id="rId1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71.wmf"/><Relationship Id="rId8" Type="http://schemas.openxmlformats.org/officeDocument/2006/relationships/image" Target="../media/image70.wmf"/><Relationship Id="rId7" Type="http://schemas.openxmlformats.org/officeDocument/2006/relationships/image" Target="../media/image69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静\2018\图书出版\53A\PPT课件\未标题-2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755"/>
            <a:ext cx="9217025" cy="6929486"/>
          </a:xfrm>
          <a:prstGeom prst="rect">
            <a:avLst/>
          </a:prstGeom>
          <a:noFill/>
        </p:spPr>
      </p:pic>
      <p:pic>
        <p:nvPicPr>
          <p:cNvPr id="6" name="Picture 1" descr="E:\静\2019\图书出版\53A\PPT课件\PPT插图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196"/>
            <a:ext cx="9217025" cy="7234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" Target="../slides/slide15.xml"/><Relationship Id="rId7" Type="http://schemas.openxmlformats.org/officeDocument/2006/relationships/slide" Target="../slides/slide2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6475709"/>
            <a:ext cx="9144000" cy="71802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564582" y="-7651"/>
            <a:ext cx="1579418" cy="829156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 descr="E:\静\2018\图书出版\53A\PPT课件\2-0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217025" cy="6877051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 bwMode="auto">
          <a:xfrm>
            <a:off x="7827963" y="-703314"/>
            <a:ext cx="939829" cy="703313"/>
            <a:chOff x="7898668" y="1063455"/>
            <a:chExt cx="939835" cy="1025718"/>
          </a:xfrm>
        </p:grpSpPr>
        <p:sp>
          <p:nvSpPr>
            <p:cNvPr id="17" name="圆角矩形 16"/>
            <p:cNvSpPr/>
            <p:nvPr userDrawn="1"/>
          </p:nvSpPr>
          <p:spPr>
            <a:xfrm>
              <a:off x="7898668" y="1063455"/>
              <a:ext cx="920507" cy="1025718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7909809" y="1174982"/>
              <a:ext cx="928694" cy="7630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考点清单</a:t>
              </a:r>
              <a:endParaRPr lang="en-US" altLang="zh-CN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/>
                </a:rPr>
                <a:t>方法技巧</a:t>
              </a:r>
              <a:endParaRPr lang="en-US" altLang="zh-CN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32"/>
          <p:cNvGrpSpPr/>
          <p:nvPr/>
        </p:nvGrpSpPr>
        <p:grpSpPr bwMode="auto"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21" name="流程图: 终止 20"/>
            <p:cNvSpPr/>
            <p:nvPr userDrawn="1"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100000">
                  <a:srgbClr val="C00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21"/>
            <p:cNvSpPr txBox="1"/>
            <p:nvPr userDrawn="1"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栏目索引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37.wmf"/><Relationship Id="rId15" Type="http://schemas.openxmlformats.org/officeDocument/2006/relationships/notesSlide" Target="../notesSlides/notesSlide10.xml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42.wmf"/><Relationship Id="rId11" Type="http://schemas.openxmlformats.org/officeDocument/2006/relationships/oleObject" Target="../embeddings/oleObject33.bin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35.bin"/><Relationship Id="rId25" Type="http://schemas.openxmlformats.org/officeDocument/2006/relationships/notesSlide" Target="../notesSlides/notesSlide11.xml"/><Relationship Id="rId24" Type="http://schemas.openxmlformats.org/officeDocument/2006/relationships/vmlDrawing" Target="../drawings/vmlDrawing6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53.wmf"/><Relationship Id="rId21" Type="http://schemas.openxmlformats.org/officeDocument/2006/relationships/oleObject" Target="../embeddings/oleObject44.bin"/><Relationship Id="rId20" Type="http://schemas.openxmlformats.org/officeDocument/2006/relationships/image" Target="../media/image52.wmf"/><Relationship Id="rId2" Type="http://schemas.openxmlformats.org/officeDocument/2006/relationships/image" Target="../media/image43.wmf"/><Relationship Id="rId19" Type="http://schemas.openxmlformats.org/officeDocument/2006/relationships/oleObject" Target="../embeddings/oleObject43.bin"/><Relationship Id="rId18" Type="http://schemas.openxmlformats.org/officeDocument/2006/relationships/image" Target="../media/image51.wmf"/><Relationship Id="rId17" Type="http://schemas.openxmlformats.org/officeDocument/2006/relationships/oleObject" Target="../embeddings/oleObject42.bin"/><Relationship Id="rId16" Type="http://schemas.openxmlformats.org/officeDocument/2006/relationships/image" Target="../media/image50.wmf"/><Relationship Id="rId15" Type="http://schemas.openxmlformats.org/officeDocument/2006/relationships/oleObject" Target="../embeddings/oleObject41.bin"/><Relationship Id="rId14" Type="http://schemas.openxmlformats.org/officeDocument/2006/relationships/image" Target="../media/image49.w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47.wmf"/><Relationship Id="rId1" Type="http://schemas.openxmlformats.org/officeDocument/2006/relationships/oleObject" Target="../embeddings/oleObject3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58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55.wmf"/><Relationship Id="rId15" Type="http://schemas.openxmlformats.org/officeDocument/2006/relationships/notesSlide" Target="../notesSlides/notesSlide13.xml"/><Relationship Id="rId14" Type="http://schemas.openxmlformats.org/officeDocument/2006/relationships/vmlDrawing" Target="../drawings/vmlDrawing7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60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59.wmf"/><Relationship Id="rId1" Type="http://schemas.openxmlformats.org/officeDocument/2006/relationships/oleObject" Target="../embeddings/oleObject4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8" Type="http://schemas.openxmlformats.org/officeDocument/2006/relationships/image" Target="../media/image66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65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64.wmf"/><Relationship Id="rId3" Type="http://schemas.openxmlformats.org/officeDocument/2006/relationships/oleObject" Target="../embeddings/oleObject52.bin"/><Relationship Id="rId21" Type="http://schemas.openxmlformats.org/officeDocument/2006/relationships/notesSlide" Target="../notesSlides/notesSlide16.xml"/><Relationship Id="rId20" Type="http://schemas.openxmlformats.org/officeDocument/2006/relationships/vmlDrawing" Target="../drawings/vmlDrawing8.vml"/><Relationship Id="rId2" Type="http://schemas.openxmlformats.org/officeDocument/2006/relationships/image" Target="../media/image63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71.wmf"/><Relationship Id="rId17" Type="http://schemas.openxmlformats.org/officeDocument/2006/relationships/oleObject" Target="../embeddings/oleObject59.bin"/><Relationship Id="rId16" Type="http://schemas.openxmlformats.org/officeDocument/2006/relationships/image" Target="../media/image70.wmf"/><Relationship Id="rId15" Type="http://schemas.openxmlformats.org/officeDocument/2006/relationships/oleObject" Target="../embeddings/oleObject58.bin"/><Relationship Id="rId14" Type="http://schemas.openxmlformats.org/officeDocument/2006/relationships/image" Target="../media/image69.wmf"/><Relationship Id="rId13" Type="http://schemas.openxmlformats.org/officeDocument/2006/relationships/oleObject" Target="../embeddings/oleObject57.bin"/><Relationship Id="rId12" Type="http://schemas.openxmlformats.org/officeDocument/2006/relationships/image" Target="../media/image68.wmf"/><Relationship Id="rId11" Type="http://schemas.openxmlformats.org/officeDocument/2006/relationships/oleObject" Target="../embeddings/oleObject56.bin"/><Relationship Id="rId10" Type="http://schemas.openxmlformats.org/officeDocument/2006/relationships/image" Target="../media/image67.wmf"/><Relationship Id="rId1" Type="http://schemas.openxmlformats.org/officeDocument/2006/relationships/oleObject" Target="../embeddings/oleObject51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3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72.wmf"/><Relationship Id="rId1" Type="http://schemas.openxmlformats.org/officeDocument/2006/relationships/oleObject" Target="../embeddings/oleObject60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76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75.wmf"/><Relationship Id="rId1" Type="http://schemas.openxmlformats.org/officeDocument/2006/relationships/oleObject" Target="../embeddings/oleObject63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0.bin"/><Relationship Id="rId8" Type="http://schemas.openxmlformats.org/officeDocument/2006/relationships/image" Target="../media/image83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82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81.wmf"/><Relationship Id="rId39" Type="http://schemas.openxmlformats.org/officeDocument/2006/relationships/notesSlide" Target="../notesSlides/notesSlide22.xml"/><Relationship Id="rId38" Type="http://schemas.openxmlformats.org/officeDocument/2006/relationships/vmlDrawing" Target="../drawings/vmlDrawing11.vml"/><Relationship Id="rId37" Type="http://schemas.openxmlformats.org/officeDocument/2006/relationships/slideLayout" Target="../slideLayouts/slideLayout4.xml"/><Relationship Id="rId36" Type="http://schemas.openxmlformats.org/officeDocument/2006/relationships/image" Target="../media/image97.wmf"/><Relationship Id="rId35" Type="http://schemas.openxmlformats.org/officeDocument/2006/relationships/oleObject" Target="../embeddings/oleObject83.bin"/><Relationship Id="rId34" Type="http://schemas.openxmlformats.org/officeDocument/2006/relationships/image" Target="../media/image96.wmf"/><Relationship Id="rId33" Type="http://schemas.openxmlformats.org/officeDocument/2006/relationships/oleObject" Target="../embeddings/oleObject82.bin"/><Relationship Id="rId32" Type="http://schemas.openxmlformats.org/officeDocument/2006/relationships/image" Target="../media/image95.wmf"/><Relationship Id="rId31" Type="http://schemas.openxmlformats.org/officeDocument/2006/relationships/oleObject" Target="../embeddings/oleObject81.bin"/><Relationship Id="rId30" Type="http://schemas.openxmlformats.org/officeDocument/2006/relationships/image" Target="../media/image94.wmf"/><Relationship Id="rId3" Type="http://schemas.openxmlformats.org/officeDocument/2006/relationships/oleObject" Target="../embeddings/oleObject67.bin"/><Relationship Id="rId29" Type="http://schemas.openxmlformats.org/officeDocument/2006/relationships/oleObject" Target="../embeddings/oleObject80.bin"/><Relationship Id="rId28" Type="http://schemas.openxmlformats.org/officeDocument/2006/relationships/image" Target="../media/image93.wmf"/><Relationship Id="rId27" Type="http://schemas.openxmlformats.org/officeDocument/2006/relationships/oleObject" Target="../embeddings/oleObject79.bin"/><Relationship Id="rId26" Type="http://schemas.openxmlformats.org/officeDocument/2006/relationships/image" Target="../media/image92.wmf"/><Relationship Id="rId25" Type="http://schemas.openxmlformats.org/officeDocument/2006/relationships/oleObject" Target="../embeddings/oleObject78.bin"/><Relationship Id="rId24" Type="http://schemas.openxmlformats.org/officeDocument/2006/relationships/image" Target="../media/image91.wmf"/><Relationship Id="rId23" Type="http://schemas.openxmlformats.org/officeDocument/2006/relationships/oleObject" Target="../embeddings/oleObject77.bin"/><Relationship Id="rId22" Type="http://schemas.openxmlformats.org/officeDocument/2006/relationships/image" Target="../media/image90.wmf"/><Relationship Id="rId21" Type="http://schemas.openxmlformats.org/officeDocument/2006/relationships/oleObject" Target="../embeddings/oleObject76.bin"/><Relationship Id="rId20" Type="http://schemas.openxmlformats.org/officeDocument/2006/relationships/image" Target="../media/image89.wmf"/><Relationship Id="rId2" Type="http://schemas.openxmlformats.org/officeDocument/2006/relationships/image" Target="../media/image80.wmf"/><Relationship Id="rId19" Type="http://schemas.openxmlformats.org/officeDocument/2006/relationships/oleObject" Target="../embeddings/oleObject75.bin"/><Relationship Id="rId18" Type="http://schemas.openxmlformats.org/officeDocument/2006/relationships/image" Target="../media/image88.wmf"/><Relationship Id="rId17" Type="http://schemas.openxmlformats.org/officeDocument/2006/relationships/oleObject" Target="../embeddings/oleObject74.bin"/><Relationship Id="rId16" Type="http://schemas.openxmlformats.org/officeDocument/2006/relationships/image" Target="../media/image87.wmf"/><Relationship Id="rId15" Type="http://schemas.openxmlformats.org/officeDocument/2006/relationships/oleObject" Target="../embeddings/oleObject73.bin"/><Relationship Id="rId14" Type="http://schemas.openxmlformats.org/officeDocument/2006/relationships/image" Target="../media/image86.wmf"/><Relationship Id="rId13" Type="http://schemas.openxmlformats.org/officeDocument/2006/relationships/oleObject" Target="../embeddings/oleObject72.bin"/><Relationship Id="rId12" Type="http://schemas.openxmlformats.org/officeDocument/2006/relationships/image" Target="../media/image85.wmf"/><Relationship Id="rId11" Type="http://schemas.openxmlformats.org/officeDocument/2006/relationships/oleObject" Target="../embeddings/oleObject71.bin"/><Relationship Id="rId10" Type="http://schemas.openxmlformats.org/officeDocument/2006/relationships/image" Target="../media/image84.wmf"/><Relationship Id="rId1" Type="http://schemas.openxmlformats.org/officeDocument/2006/relationships/oleObject" Target="../embeddings/oleObject66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8.bin"/><Relationship Id="rId8" Type="http://schemas.openxmlformats.org/officeDocument/2006/relationships/image" Target="../media/image101.wmf"/><Relationship Id="rId7" Type="http://schemas.openxmlformats.org/officeDocument/2006/relationships/oleObject" Target="../embeddings/oleObject87.bin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99.wmf"/><Relationship Id="rId3" Type="http://schemas.openxmlformats.org/officeDocument/2006/relationships/oleObject" Target="../embeddings/oleObject85.bin"/><Relationship Id="rId2" Type="http://schemas.openxmlformats.org/officeDocument/2006/relationships/image" Target="../media/image98.wmf"/><Relationship Id="rId15" Type="http://schemas.openxmlformats.org/officeDocument/2006/relationships/notesSlide" Target="../notesSlides/notesSlide23.xml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03.wmf"/><Relationship Id="rId11" Type="http://schemas.openxmlformats.org/officeDocument/2006/relationships/oleObject" Target="../embeddings/oleObject89.bin"/><Relationship Id="rId10" Type="http://schemas.openxmlformats.org/officeDocument/2006/relationships/image" Target="../media/image102.wmf"/><Relationship Id="rId1" Type="http://schemas.openxmlformats.org/officeDocument/2006/relationships/oleObject" Target="../embeddings/oleObject8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1" Type="http://schemas.openxmlformats.org/officeDocument/2006/relationships/notesSlide" Target="../notesSlides/notesSlide4.xml"/><Relationship Id="rId20" Type="http://schemas.openxmlformats.org/officeDocument/2006/relationships/vmlDrawing" Target="../drawings/vmlDrawing1.vml"/><Relationship Id="rId2" Type="http://schemas.openxmlformats.org/officeDocument/2006/relationships/image" Target="../media/image9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7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6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15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8.wmf"/><Relationship Id="rId13" Type="http://schemas.openxmlformats.org/officeDocument/2006/relationships/notesSlide" Target="../notesSlides/notesSlide5.xml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3.wmf"/><Relationship Id="rId15" Type="http://schemas.openxmlformats.org/officeDocument/2006/relationships/notesSlide" Target="../notesSlides/notesSlide7.xml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28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9.wmf"/><Relationship Id="rId17" Type="http://schemas.openxmlformats.org/officeDocument/2006/relationships/notesSlide" Target="../notesSlides/notesSlide8.xml"/><Relationship Id="rId16" Type="http://schemas.openxmlformats.org/officeDocument/2006/relationships/vmlDrawing" Target="../drawings/vmlDrawing4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212743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专题四　三角函数</a:t>
            </a:r>
            <a:endParaRPr lang="en-US" altLang="zh-CN" sz="2800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algn="ctr">
              <a:lnSpc>
                <a:spcPts val="4000"/>
              </a:lnSpc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§4.4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解三角形</a:t>
            </a: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高考文数</a:t>
            </a:r>
            <a:endParaRPr lang="zh-CN" altLang="en-US" sz="4000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50510"/>
            <a:ext cx="8467200" cy="56661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2.实际问题中的常用角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(1)仰角和俯角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与目标视线在同一铅垂平面内的水平线和目标视线的夹角,目标视线在水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平线上方的角叫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仰角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,目标视线在水平线下方的角叫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俯角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(如图a).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460" kern="0" spc="425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2)方位角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方位角是指从某点的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方向顺时针转到目标方向线的水平角,如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方位角为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(如图b).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7585" y="2674826"/>
            <a:ext cx="5256584" cy="2223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57624"/>
            <a:ext cx="8467200" cy="5370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(3)坡角:坡面与水平面所成的锐二面角.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【知识拓展】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所对的边分别是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,常见的结论如下: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中,大角对大边,大边对大角,如: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&gt;sin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(3)任意两边之和大于第三边,任意两边之差小于第三边;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(4)在锐角三角形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&gt;cos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4350" u="sng" kern="0" spc="-27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(5)在斜△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tan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+tan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+tan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=tan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·tan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·tan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(6)有关三角形内角的常用三角恒等式:sin(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,cos(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tan(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)=-tan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820" kern="0" spc="64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,sin</a:t>
            </a:r>
            <a:r>
              <a:rPr lang="zh-CN" altLang="en-US" sz="2515" kern="0" spc="21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=cos</a:t>
            </a:r>
            <a:r>
              <a:rPr lang="zh-CN" altLang="en-US" sz="2515" kern="0" spc="-7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,cos</a:t>
            </a:r>
            <a:r>
              <a:rPr lang="zh-CN" altLang="en-US" sz="2515" kern="0" spc="21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</a:t>
            </a:r>
            <a:r>
              <a:rPr lang="zh-CN" altLang="en-US" sz="2515" kern="0" spc="-7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69077" y="3708301"/>
          <a:ext cx="190023" cy="524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1" imgW="198120" imgH="560070" progId="">
                  <p:embed/>
                </p:oleObj>
              </mc:Choice>
              <mc:Fallback>
                <p:oleObj name="Equation" r:id="rId1" imgW="198120" imgH="56007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9077" y="3708301"/>
                        <a:ext cx="190023" cy="5248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87364" y="5642687"/>
          <a:ext cx="1171575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3" imgW="1180465" imgH="624840" progId="">
                  <p:embed/>
                </p:oleObj>
              </mc:Choice>
              <mc:Fallback>
                <p:oleObj name="Equation" r:id="rId3" imgW="1180465" imgH="6248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7364" y="5642687"/>
                        <a:ext cx="1171575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21122" y="5662072"/>
          <a:ext cx="5905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5" imgW="593090" imgH="558165" progId="">
                  <p:embed/>
                </p:oleObj>
              </mc:Choice>
              <mc:Fallback>
                <p:oleObj name="Equation" r:id="rId5" imgW="593090" imgH="55816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1122" y="5662072"/>
                        <a:ext cx="590550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896538" y="5662072"/>
          <a:ext cx="2285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7" imgW="231775" imgH="555625" progId="">
                  <p:embed/>
                </p:oleObj>
              </mc:Choice>
              <mc:Fallback>
                <p:oleObj name="Equation" r:id="rId7" imgW="231775" imgH="55562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6538" y="5662072"/>
                        <a:ext cx="2285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29755" y="5662072"/>
          <a:ext cx="5905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9" imgW="593090" imgH="558165" progId="">
                  <p:embed/>
                </p:oleObj>
              </mc:Choice>
              <mc:Fallback>
                <p:oleObj name="Equation" r:id="rId9" imgW="593090" imgH="55816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9755" y="5662072"/>
                        <a:ext cx="590550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562738" y="5662072"/>
          <a:ext cx="2285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11" imgW="231775" imgH="555625" progId="">
                  <p:embed/>
                </p:oleObj>
              </mc:Choice>
              <mc:Fallback>
                <p:oleObj name="Equation" r:id="rId11" imgW="231775" imgH="55562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2738" y="5662072"/>
                        <a:ext cx="2285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31752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求三角形的面积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999704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908101"/>
            <a:ext cx="8467200" cy="1698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例4    (2019福建厦门一模,8)在△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的面积等于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35" kern="0" spc="-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535" kern="0" spc="-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755" kern="0" spc="-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755" kern="0" spc="7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604988" y="199188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0" name="Equation" r:id="rId1" imgW="184785" imgH="554355" progId="">
                  <p:embed/>
                </p:oleObj>
              </mc:Choice>
              <mc:Fallback>
                <p:oleObj name="Equation" r:id="rId1" imgW="184785" imgH="55435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4988" y="199188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88486" y="311115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1" name="Equation" r:id="rId3" imgW="184785" imgH="554355" progId="">
                  <p:embed/>
                </p:oleObj>
              </mc:Choice>
              <mc:Fallback>
                <p:oleObj name="Equation" r:id="rId3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86" y="311115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715044" y="311115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2" name="Equation" r:id="rId5" imgW="184785" imgH="554355" progId="">
                  <p:embed/>
                </p:oleObj>
              </mc:Choice>
              <mc:Fallback>
                <p:oleObj name="Equation" r:id="rId5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044" y="311115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41602" y="3063013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3" name="Equation" r:id="rId7" imgW="347345" imgH="602615" progId="">
                  <p:embed/>
                </p:oleObj>
              </mc:Choice>
              <mc:Fallback>
                <p:oleObj name="Equation" r:id="rId7" imgW="347345" imgH="60261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1602" y="3063013"/>
                        <a:ext cx="3429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44188" y="3063013"/>
          <a:ext cx="4476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4" name="Equation" r:id="rId9" imgW="452755" imgH="603250" progId="">
                  <p:embed/>
                </p:oleObj>
              </mc:Choice>
              <mc:Fallback>
                <p:oleObj name="Equation" r:id="rId9" imgW="452755" imgH="60325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4188" y="3063013"/>
                        <a:ext cx="44767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425280" y="3564285"/>
            <a:ext cx="8467200" cy="1981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,所以由正弦定理得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;由余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弦定理得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=2,所以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的面积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25" kern="0" spc="-100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25" kern="0" spc="-100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3180" kern="0" spc="349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35" kern="0" spc="88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.故选D.</a:t>
            </a:r>
            <a:endParaRPr lang="zh-CN" altLang="en-US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211334" y="364806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5" name="Equation" r:id="rId11" imgW="184785" imgH="554355" progId="">
                  <p:embed/>
                </p:oleObj>
              </mc:Choice>
              <mc:Fallback>
                <p:oleObj name="Equation" r:id="rId11" imgW="184785" imgH="55435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1334" y="364806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892024" y="427502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6" name="Equation" r:id="rId13" imgW="184785" imgH="554355" progId="">
                  <p:embed/>
                </p:oleObj>
              </mc:Choice>
              <mc:Fallback>
                <p:oleObj name="Equation" r:id="rId13" imgW="184785" imgH="55435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2024" y="4275021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206120" y="499964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7" name="Equation" r:id="rId15" imgW="184785" imgH="554355" progId="">
                  <p:embed/>
                </p:oleObj>
              </mc:Choice>
              <mc:Fallback>
                <p:oleObj name="Equation" r:id="rId15" imgW="184785" imgH="55435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120" y="4999644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287371" y="499964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8" name="Equation" r:id="rId17" imgW="184785" imgH="554355" progId="">
                  <p:embed/>
                </p:oleObj>
              </mc:Choice>
              <mc:Fallback>
                <p:oleObj name="Equation" r:id="rId17" imgW="184785" imgH="55435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7371" y="4999644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164706" y="4885344"/>
          <a:ext cx="847725" cy="723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9" name="Equation" r:id="rId19" imgW="855345" imgH="728345" progId="">
                  <p:embed/>
                </p:oleObj>
              </mc:Choice>
              <mc:Fallback>
                <p:oleObj name="Equation" r:id="rId19" imgW="855345" imgH="72834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4706" y="4885344"/>
                        <a:ext cx="847725" cy="7238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156581" y="4951499"/>
          <a:ext cx="4476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0" name="Equation" r:id="rId21" imgW="452755" imgH="603250" progId="">
                  <p:embed/>
                </p:oleObj>
              </mc:Choice>
              <mc:Fallback>
                <p:oleObj name="Equation" r:id="rId21" imgW="452755" imgH="60325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581" y="4951499"/>
                        <a:ext cx="44767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2"/>
          <p:cNvSpPr txBox="1"/>
          <p:nvPr/>
        </p:nvSpPr>
        <p:spPr>
          <a:xfrm>
            <a:off x="395536" y="586854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dirty="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95536" y="3708301"/>
            <a:ext cx="8215370" cy="194421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51520" y="5729655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71712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解三角形在实际问题中的应用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36733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例5    (2020届河南新乡调研,15)如图,为测量某山峰的高度(即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的长),选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择与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在同一水平面上的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为观测点.在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点测得山顶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的仰角为45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处测得山顶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的仰角为60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=30米,∠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,则山峰的高为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米.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85" kern="0" spc="50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4" name="图片 3" descr="textimage6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51720" y="3672906"/>
            <a:ext cx="1628775" cy="2066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64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,由题意可知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中,由余弦定理可得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en-US" altLang="zh-CN" sz="1515" kern="0" baseline="5900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3310" kern="0" spc="291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605" kern="0" spc="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1280" kern="0" spc="11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(负根舍去),故山峰的高度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米.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82245" y="782765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1" imgW="347345" imgH="602615" progId="">
                  <p:embed/>
                </p:oleObj>
              </mc:Choice>
              <mc:Fallback>
                <p:oleObj name="Equation" r:id="rId1" imgW="347345" imgH="60261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2245" y="782765"/>
                        <a:ext cx="3429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83898" y="1472302"/>
          <a:ext cx="7905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Equation" r:id="rId3" imgW="800100" imgH="765175" progId="">
                  <p:embed/>
                </p:oleObj>
              </mc:Choice>
              <mc:Fallback>
                <p:oleObj name="Equation" r:id="rId3" imgW="800100" imgH="76517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3898" y="1472302"/>
                        <a:ext cx="790575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62110" y="1547535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5" imgW="347345" imgH="602615" progId="">
                  <p:embed/>
                </p:oleObj>
              </mc:Choice>
              <mc:Fallback>
                <p:oleObj name="Equation" r:id="rId5" imgW="347345" imgH="60261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110" y="1547535"/>
                        <a:ext cx="3429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697891" y="1689814"/>
          <a:ext cx="314324" cy="295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7" imgW="313055" imgH="301625" progId="">
                  <p:embed/>
                </p:oleObj>
              </mc:Choice>
              <mc:Fallback>
                <p:oleObj name="Equation" r:id="rId7" imgW="313055" imgH="30162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7891" y="1689814"/>
                        <a:ext cx="314324" cy="2952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44720" y="2232634"/>
          <a:ext cx="314325" cy="295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9" imgW="313055" imgH="301625" progId="">
                  <p:embed/>
                </p:oleObj>
              </mc:Choice>
              <mc:Fallback>
                <p:oleObj name="Equation" r:id="rId9" imgW="313055" imgH="30162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720" y="2232634"/>
                        <a:ext cx="314325" cy="2952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302779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30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62400" y="3109405"/>
          <a:ext cx="314324" cy="295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11" imgW="313055" imgH="301625" progId="">
                  <p:embed/>
                </p:oleObj>
              </mc:Choice>
              <mc:Fallback>
                <p:oleObj name="Equation" r:id="rId11" imgW="313055" imgH="30162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400" y="3109405"/>
                        <a:ext cx="314324" cy="2952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33094" y="2993351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18589"/>
            <a:ext cx="8467200" cy="23657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利用正、余弦定理判断三角形形状的方法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1.通过正弦定理、余弦定理化边为角,利用三角恒等变换得出三角形内角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之间的关系并进行判断.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2.利用正弦定理、余弦定理化角为边,通过代数恒等变换,求出三条边之间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的关系并进行判断.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062244" y="1367588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4" name="Picture 2" descr="E:\孙军兰\PPT插图-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864" y="971997"/>
            <a:ext cx="3117850" cy="34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1997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　设△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所对的边分别为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,判断△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的形状;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=5∶11∶13,判断△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的形状;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,且2cos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,试判断△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的形状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2988221"/>
            <a:ext cx="52387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28630" y="2899318"/>
            <a:ext cx="8215370" cy="338437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(1)由正弦定理得sin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∴sin(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)=sin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,即sin(π-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)=sin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∈(0,π),∴sin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&gt;0,∴sin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是直角三角形.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=5∶11∶13,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=5∶11∶13,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&gt;0),由余弦定理可得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50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120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45" kern="0" spc="5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&lt;0,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∈(0,π),∴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820" kern="0" spc="20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为钝角三角形.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(3)解法一:由正弦定理知</a:t>
            </a:r>
            <a:r>
              <a:rPr lang="zh-CN" altLang="en-US" sz="2590" kern="0" spc="16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∵2cos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5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2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62839" y="1734165"/>
          <a:ext cx="2000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Equation" r:id="rId1" imgW="198120" imgH="560070" progId="">
                  <p:embed/>
                </p:oleObj>
              </mc:Choice>
              <mc:Fallback>
                <p:oleObj name="Equation" r:id="rId1" imgW="198120" imgH="56007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2839" y="1734165"/>
                        <a:ext cx="2000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59249" y="4171322"/>
          <a:ext cx="990600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3" imgW="1000125" imgH="593090" progId="">
                  <p:embed/>
                </p:oleObj>
              </mc:Choice>
              <mc:Fallback>
                <p:oleObj name="Equation" r:id="rId3" imgW="1000125" imgH="59309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249" y="4171322"/>
                        <a:ext cx="990600" cy="5905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93998" y="4171322"/>
          <a:ext cx="18764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5" imgW="1894205" imgH="592455" progId="">
                  <p:embed/>
                </p:oleObj>
              </mc:Choice>
              <mc:Fallback>
                <p:oleObj name="Equation" r:id="rId5" imgW="1894205" imgH="5924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998" y="4171322"/>
                        <a:ext cx="18764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99690" y="4210984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7" imgW="393700" imgH="556260" progId="">
                  <p:embed/>
                </p:oleObj>
              </mc:Choice>
              <mc:Fallback>
                <p:oleObj name="Equation" r:id="rId7" imgW="393700" imgH="5562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690" y="4210984"/>
                        <a:ext cx="3905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13848" y="4838682"/>
          <a:ext cx="6191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9" imgW="624205" imgH="624205" progId="">
                  <p:embed/>
                </p:oleObj>
              </mc:Choice>
              <mc:Fallback>
                <p:oleObj name="Equation" r:id="rId9" imgW="624205" imgH="62420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3848" y="4838682"/>
                        <a:ext cx="6191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209447" y="5478233"/>
          <a:ext cx="5333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11" imgW="535305" imgH="558800" progId="">
                  <p:embed/>
                </p:oleObj>
              </mc:Choice>
              <mc:Fallback>
                <p:oleObj name="Equation" r:id="rId11" imgW="535305" imgH="5588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9447" y="5478233"/>
                        <a:ext cx="5333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886996" y="547823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13" imgW="184785" imgH="554355" progId="">
                  <p:embed/>
                </p:oleObj>
              </mc:Choice>
              <mc:Fallback>
                <p:oleObj name="Equation" r:id="rId13" imgW="184785" imgH="55435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996" y="547823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713588" y="6123770"/>
          <a:ext cx="6572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15" imgW="661670" imgH="557530" progId="">
                  <p:embed/>
                </p:oleObj>
              </mc:Choice>
              <mc:Fallback>
                <p:oleObj name="Equation" r:id="rId15" imgW="661670" imgH="55753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3588" y="6123770"/>
                        <a:ext cx="65722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514962" y="6123770"/>
          <a:ext cx="2952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17" imgW="300355" imgH="554355" progId="">
                  <p:embed/>
                </p:oleObj>
              </mc:Choice>
              <mc:Fallback>
                <p:oleObj name="Equation" r:id="rId17" imgW="300355" imgH="55435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962" y="6123770"/>
                        <a:ext cx="2952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又由余弦定理得cos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50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545" kern="0" spc="-2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50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为等边三角形.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=180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又∵2cos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∴2cos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∴sin(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均为△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的内角,∴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40402" y="785823"/>
          <a:ext cx="981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Equation" r:id="rId1" imgW="989965" imgH="594360" progId="">
                  <p:embed/>
                </p:oleObj>
              </mc:Choice>
              <mc:Fallback>
                <p:oleObj name="Equation" r:id="rId1" imgW="989965" imgH="5943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0402" y="785823"/>
                        <a:ext cx="98107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95600" y="1456290"/>
          <a:ext cx="2952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3" imgW="300355" imgH="554355" progId="">
                  <p:embed/>
                </p:oleObj>
              </mc:Choice>
              <mc:Fallback>
                <p:oleObj name="Equation" r:id="rId3" imgW="30035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1456290"/>
                        <a:ext cx="29527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35024" y="1416627"/>
          <a:ext cx="981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5" imgW="989965" imgH="594360" progId="">
                  <p:embed/>
                </p:oleObj>
              </mc:Choice>
              <mc:Fallback>
                <p:oleObj name="Equation" r:id="rId5" imgW="989965" imgH="59436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024" y="1416627"/>
                        <a:ext cx="98107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50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8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11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&lt;180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为等边三角形.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22634" y="785823"/>
          <a:ext cx="9906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Equation" r:id="rId1" imgW="1000125" imgH="593090" progId="">
                  <p:embed/>
                </p:oleObj>
              </mc:Choice>
              <mc:Fallback>
                <p:oleObj name="Equation" r:id="rId1" imgW="1000125" imgH="59309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2634" y="785823"/>
                        <a:ext cx="99060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57384" y="825485"/>
          <a:ext cx="4286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3" imgW="430530" imgH="558165" progId="">
                  <p:embed/>
                </p:oleObj>
              </mc:Choice>
              <mc:Fallback>
                <p:oleObj name="Equation" r:id="rId3" imgW="430530" imgH="55816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7384" y="825485"/>
                        <a:ext cx="42862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30158" y="82548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5" imgW="184785" imgH="554355" progId="">
                  <p:embed/>
                </p:oleObj>
              </mc:Choice>
              <mc:Fallback>
                <p:oleObj name="Equation" r:id="rId5" imgW="184785" imgH="5543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158" y="825485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3528" y="1623602"/>
            <a:ext cx="84672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　正弦定理与余弦定理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6182" y="1260029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  <a:endParaRPr lang="zh-CN" altLang="en-US" sz="2400" b="1" dirty="0"/>
          </a:p>
        </p:txBody>
      </p:sp>
      <p:pic>
        <p:nvPicPr>
          <p:cNvPr id="4" name="Picture 1" descr="D:\成品备份\版式\2021版53A教师课件要求及模板\图片\PPT插图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82910" y="827981"/>
            <a:ext cx="3117850" cy="344488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395536" y="1898041"/>
            <a:ext cx="84672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1.正、余弦定理</a:t>
            </a:r>
            <a:endParaRPr lang="zh-CN" altLang="en-US" dirty="0"/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772197"/>
            <a:ext cx="4003301" cy="358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9434"/>
            <a:ext cx="8467200" cy="5152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求解三角形实际问题的方法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1.解三角形应用题的两种方法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(1)实际问题经抽象概括后,已知量与未知量全部集中在一个三角形中,可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用正弦定理或余弦定理求解;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(2)实际问题抽象概括后,已知量与未知量涉及两个或两个以上三角形,这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时需作出这些三角形,先解条件已知的三角形,然后逐步求出其他三角形的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解,有时需设出未知量,从几个三角形中列出方程,解方程得出所求的解.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2.解三角形应用题应注意的问题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(1)要注意仰角、俯角、方位角以及方向角等名词,并能准确地找出这些角;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(2)要注意将平面几何中的性质、定理与正、余弦定理结合起来使用,这样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可以优化解题过程;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601255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(3)注意题目中的隐含条件以及解的实际意义.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404045"/>
            <a:ext cx="8467200" cy="56681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　如图,在海岛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上有一座海拔1千米的山,山顶设有一个观察站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上午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时,测得一轮船在海岛北偏东30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,俯角为30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处,到11时10分又测得该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船在海岛北偏西60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,俯角为60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(1)求船的航行速度;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(2)又经过一段时间后,船到达海岛的正西方向的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处,问此时船距海岛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多远?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20" kern="0" spc="192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65"/>
              </a:spcBef>
              <a:buNone/>
            </a:pPr>
            <a:r>
              <a:rPr lang="zh-CN" altLang="en-US" sz="1875" kern="0" spc="88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4" name="图片 3" descr="textimage14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91680" y="4176322"/>
            <a:ext cx="2833918" cy="195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2268141"/>
            <a:ext cx="52578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(1)在Rt△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在Rt△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APC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425" kern="0" spc="840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540" kern="0" spc="89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60" kern="0" spc="11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则船的航行速度为</a:t>
            </a:r>
            <a:r>
              <a:rPr lang="zh-CN" altLang="en-US" sz="2755" kern="0" spc="9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÷</a:t>
            </a:r>
            <a:r>
              <a:rPr lang="zh-CN" altLang="en-US" sz="2535" kern="0" spc="-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1355" kern="0" spc="20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(千米/时).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DCA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=sin(180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)=sin∠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305" kern="0" spc="7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900" kern="0" spc="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305" kern="0" spc="-1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35" kern="0" spc="20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,sin∠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)=sin∠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-cos∠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·sin 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35" kern="0" spc="-3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55" kern="0" spc="19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755" kern="0" spc="-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35" kern="0" spc="-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3180" kern="0" spc="74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35" kern="0" spc="63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13245" y="801614"/>
          <a:ext cx="314324" cy="295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Equation" r:id="rId1" imgW="313055" imgH="301625" progId="">
                  <p:embed/>
                </p:oleObj>
              </mc:Choice>
              <mc:Fallback>
                <p:oleObj name="Equation" r:id="rId1" imgW="313055" imgH="30162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3245" y="801614"/>
                        <a:ext cx="314324" cy="2952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44903" y="1247957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3" imgW="347345" imgH="602615" progId="">
                  <p:embed/>
                </p:oleObj>
              </mc:Choice>
              <mc:Fallback>
                <p:oleObj name="Equation" r:id="rId3" imgW="347345" imgH="60261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4903" y="1247957"/>
                        <a:ext cx="3429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63667" y="2587212"/>
          <a:ext cx="1247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Equation" r:id="rId5" imgW="1256030" imgH="337185" progId="">
                  <p:embed/>
                </p:oleObj>
              </mc:Choice>
              <mc:Fallback>
                <p:oleObj name="Equation" r:id="rId5" imgW="1256030" imgH="33718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3667" y="2587212"/>
                        <a:ext cx="124777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55591" y="2370667"/>
          <a:ext cx="1581150" cy="828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Equation" r:id="rId7" imgW="1591945" imgH="836930" progId="">
                  <p:embed/>
                </p:oleObj>
              </mc:Choice>
              <mc:Fallback>
                <p:oleObj name="Equation" r:id="rId7" imgW="1591945" imgH="83693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5591" y="2370667"/>
                        <a:ext cx="1581150" cy="8286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380891" y="2483293"/>
          <a:ext cx="4762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Equation" r:id="rId9" imgW="478155" imgH="606425" progId="">
                  <p:embed/>
                </p:oleObj>
              </mc:Choice>
              <mc:Fallback>
                <p:oleObj name="Equation" r:id="rId9" imgW="478155" imgH="60642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0891" y="2483293"/>
                        <a:ext cx="47625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84800" y="3211733"/>
          <a:ext cx="476249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name="Equation" r:id="rId11" imgW="478155" imgH="606425" progId="">
                  <p:embed/>
                </p:oleObj>
              </mc:Choice>
              <mc:Fallback>
                <p:oleObj name="Equation" r:id="rId11" imgW="478155" imgH="60642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800" y="3211733"/>
                        <a:ext cx="476249" cy="600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201330" y="325987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6" name="Equation" r:id="rId13" imgW="184785" imgH="554355" progId="">
                  <p:embed/>
                </p:oleObj>
              </mc:Choice>
              <mc:Fallback>
                <p:oleObj name="Equation" r:id="rId13" imgW="184785" imgH="55435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1330" y="325987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54254" y="3354013"/>
          <a:ext cx="4381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name="Equation" r:id="rId15" imgW="438785" imgH="300355" progId="">
                  <p:embed/>
                </p:oleObj>
              </mc:Choice>
              <mc:Fallback>
                <p:oleObj name="Equation" r:id="rId15" imgW="438785" imgH="30035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4254" y="3354013"/>
                        <a:ext cx="4381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865276" y="4554901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Equation" r:id="rId17" imgW="393700" imgH="556260" progId="">
                  <p:embed/>
                </p:oleObj>
              </mc:Choice>
              <mc:Fallback>
                <p:oleObj name="Equation" r:id="rId17" imgW="393700" imgH="55626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5276" y="4554901"/>
                        <a:ext cx="3905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399950" y="4505713"/>
          <a:ext cx="485615" cy="897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Equation" r:id="rId19" imgW="510540" imgH="939165" progId="">
                  <p:embed/>
                </p:oleObj>
              </mc:Choice>
              <mc:Fallback>
                <p:oleObj name="Equation" r:id="rId19" imgW="510540" imgH="93916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9950" y="4505713"/>
                        <a:ext cx="485615" cy="8979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048925" y="4554901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Equation" r:id="rId21" imgW="278765" imgH="556895" progId="">
                  <p:embed/>
                </p:oleObj>
              </mc:Choice>
              <mc:Fallback>
                <p:oleObj name="Equation" r:id="rId21" imgW="278765" imgH="55689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925" y="4554901"/>
                        <a:ext cx="2762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325150" y="4649035"/>
          <a:ext cx="4191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Equation" r:id="rId23" imgW="417830" imgH="301625" progId="">
                  <p:embed/>
                </p:oleObj>
              </mc:Choice>
              <mc:Fallback>
                <p:oleObj name="Equation" r:id="rId23" imgW="417830" imgH="301625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5150" y="4649035"/>
                        <a:ext cx="41910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937772" y="5323914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2" name="Equation" r:id="rId25" imgW="278765" imgH="556895" progId="">
                  <p:embed/>
                </p:oleObj>
              </mc:Choice>
              <mc:Fallback>
                <p:oleObj name="Equation" r:id="rId25" imgW="278765" imgH="556895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772" y="5323914"/>
                        <a:ext cx="2762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213997" y="5418048"/>
          <a:ext cx="4191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Equation" r:id="rId27" imgW="417830" imgH="301625" progId="">
                  <p:embed/>
                </p:oleObj>
              </mc:Choice>
              <mc:Fallback>
                <p:oleObj name="Equation" r:id="rId27" imgW="417830" imgH="30162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3997" y="5418048"/>
                        <a:ext cx="41910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780017" y="5275768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Equation" r:id="rId29" imgW="347345" imgH="602615" progId="">
                  <p:embed/>
                </p:oleObj>
              </mc:Choice>
              <mc:Fallback>
                <p:oleObj name="Equation" r:id="rId29" imgW="347345" imgH="602615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0017" y="5275768"/>
                        <a:ext cx="3429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208034" y="532391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Equation" r:id="rId31" imgW="184785" imgH="554355" progId="">
                  <p:embed/>
                </p:oleObj>
              </mc:Choice>
              <mc:Fallback>
                <p:oleObj name="Equation" r:id="rId31" imgW="184785" imgH="554355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8034" y="5323914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40000" y="6018498"/>
          <a:ext cx="1352550" cy="723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Equation" r:id="rId33" imgW="1360170" imgH="732155" progId="">
                  <p:embed/>
                </p:oleObj>
              </mc:Choice>
              <mc:Fallback>
                <p:oleObj name="Equation" r:id="rId33" imgW="1360170" imgH="732155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00" y="6018498"/>
                        <a:ext cx="1352550" cy="7238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036699" y="6018498"/>
          <a:ext cx="1142999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35" imgW="1151890" imgH="605155" progId="">
                  <p:embed/>
                </p:oleObj>
              </mc:Choice>
              <mc:Fallback>
                <p:oleObj name="Equation" r:id="rId35" imgW="1151890" imgH="605155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699" y="6018498"/>
                        <a:ext cx="1142999" cy="600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263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中,由正弦定理得</a:t>
            </a:r>
            <a:r>
              <a:rPr lang="zh-CN" altLang="en-US" sz="2590" kern="0" spc="52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52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215" kern="0" spc="910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810" kern="0" spc="44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05" kern="0" spc="27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故此时船距海岛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755" kern="0" spc="24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千米.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21805" y="1056418"/>
          <a:ext cx="9906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1" imgW="998220" imgH="556895" progId="">
                  <p:embed/>
                </p:oleObj>
              </mc:Choice>
              <mc:Fallback>
                <p:oleObj name="Equation" r:id="rId1" imgW="998220" imgH="55689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805" y="1056418"/>
                        <a:ext cx="990600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56554" y="1056418"/>
          <a:ext cx="9906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Equation" r:id="rId3" imgW="998220" imgH="556895" progId="">
                  <p:embed/>
                </p:oleObj>
              </mc:Choice>
              <mc:Fallback>
                <p:oleObj name="Equation" r:id="rId3" imgW="998220" imgH="55689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6554" y="1056418"/>
                        <a:ext cx="990600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86771" y="2019734"/>
          <a:ext cx="14382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Equation" r:id="rId5" imgW="1449705" imgH="556895" progId="">
                  <p:embed/>
                </p:oleObj>
              </mc:Choice>
              <mc:Fallback>
                <p:oleObj name="Equation" r:id="rId5" imgW="1449705" imgH="55689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6771" y="2019734"/>
                        <a:ext cx="143827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869195" y="1704367"/>
          <a:ext cx="117157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Equation" r:id="rId7" imgW="1183640" imgH="1206500" progId="">
                  <p:embed/>
                </p:oleObj>
              </mc:Choice>
              <mc:Fallback>
                <p:oleObj name="Equation" r:id="rId7" imgW="1183640" imgH="12065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195" y="1704367"/>
                        <a:ext cx="1171575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84920" y="1971588"/>
          <a:ext cx="657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9" imgW="662940" imgH="604520" progId="">
                  <p:embed/>
                </p:oleObj>
              </mc:Choice>
              <mc:Fallback>
                <p:oleObj name="Equation" r:id="rId9" imgW="662940" imgH="6045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4920" y="1971588"/>
                        <a:ext cx="6572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747235" y="2898469"/>
          <a:ext cx="657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11" imgW="662940" imgH="604520" progId="">
                  <p:embed/>
                </p:oleObj>
              </mc:Choice>
              <mc:Fallback>
                <p:oleObj name="Equation" r:id="rId11" imgW="662940" imgH="6045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7235" y="2898469"/>
                        <a:ext cx="6572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95736" y="1188021"/>
            <a:ext cx="50196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6613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2.解三角形的类型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(1)已知两角及一边,用正弦定理,有解时,只有一解.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(2)已知两边及其中一边的对角,用正弦定理,有解时可分为几种情况.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时,解的情况如下:</a:t>
            </a: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5463993"/>
            <a:ext cx="8467200" cy="1016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上表中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为锐角时,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无解;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为钝角时,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均无解.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(3)已知三边,用余弦定理,有解时,只有一解.</a:t>
            </a:r>
            <a:endParaRPr lang="zh-CN" altLang="en-US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5656" y="2556173"/>
            <a:ext cx="51911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62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(4)已知两边及夹角,用余弦定理,必有一解.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31752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1863800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利用正、余弦定理解三角形</a:t>
            </a:r>
            <a:endParaRPr lang="zh-CN" altLang="en-US" b="1" dirty="0"/>
          </a:p>
        </p:txBody>
      </p:sp>
      <p:sp>
        <p:nvSpPr>
          <p:cNvPr id="5" name="TextBox 2"/>
          <p:cNvSpPr txBox="1"/>
          <p:nvPr/>
        </p:nvSpPr>
        <p:spPr>
          <a:xfrm>
            <a:off x="540000" y="2484165"/>
            <a:ext cx="8467200" cy="1686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(2019安徽安庆二模,7)若△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所对的边分别为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,已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</a:t>
            </a:r>
            <a:r>
              <a:rPr lang="zh-CN" altLang="en-US" sz="1200" kern="0" spc="8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1385" kern="0" spc="11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1385" kern="0" spc="108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14844" y="3033138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4" name="Equation" r:id="rId1" imgW="198120" imgH="560070" progId="">
                  <p:embed/>
                </p:oleObj>
              </mc:Choice>
              <mc:Fallback>
                <p:oleObj name="Equation" r:id="rId1" imgW="198120" imgH="56007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4844" y="3033138"/>
                        <a:ext cx="2000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88486" y="366009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5" name="Equation" r:id="rId3" imgW="184785" imgH="554355" progId="">
                  <p:embed/>
                </p:oleObj>
              </mc:Choice>
              <mc:Fallback>
                <p:oleObj name="Equation" r:id="rId3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86" y="366009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715044" y="366009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6" name="Equation" r:id="rId5" imgW="184785" imgH="554355" progId="">
                  <p:embed/>
                </p:oleObj>
              </mc:Choice>
              <mc:Fallback>
                <p:oleObj name="Equation" r:id="rId5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044" y="366009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641602" y="3754227"/>
          <a:ext cx="3238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name="Equation" r:id="rId7" imgW="323850" imgH="300355" progId="">
                  <p:embed/>
                </p:oleObj>
              </mc:Choice>
              <mc:Fallback>
                <p:oleObj name="Equation" r:id="rId7" imgW="323850" imgH="3003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1602" y="3754227"/>
                        <a:ext cx="3238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25138" y="3754227"/>
          <a:ext cx="3143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Equation" r:id="rId9" imgW="313055" imgH="301625" progId="">
                  <p:embed/>
                </p:oleObj>
              </mc:Choice>
              <mc:Fallback>
                <p:oleObj name="Equation" r:id="rId9" imgW="313055" imgH="30162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138" y="3754227"/>
                        <a:ext cx="31432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425280" y="4140349"/>
            <a:ext cx="8467200" cy="1686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及正弦定理得2sin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(0,π),所以sin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0,所以cos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,所以由余弦定理得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,得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385" kern="0" spc="108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.故选D.</a:t>
            </a:r>
            <a:endParaRPr lang="zh-CN" altLang="en-US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648600" y="468932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9" name="Equation" r:id="rId11" imgW="184785" imgH="554355" progId="">
                  <p:embed/>
                </p:oleObj>
              </mc:Choice>
              <mc:Fallback>
                <p:oleObj name="Equation" r:id="rId11" imgW="184785" imgH="55435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600" y="468932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974880" y="5316277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0" name="Equation" r:id="rId13" imgW="184785" imgH="554355" progId="">
                  <p:embed/>
                </p:oleObj>
              </mc:Choice>
              <mc:Fallback>
                <p:oleObj name="Equation" r:id="rId13" imgW="184785" imgH="55435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4880" y="5316277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939004" y="5316277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1" name="Equation" r:id="rId15" imgW="198120" imgH="560070" progId="">
                  <p:embed/>
                </p:oleObj>
              </mc:Choice>
              <mc:Fallback>
                <p:oleObj name="Equation" r:id="rId15" imgW="198120" imgH="56007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9004" y="5316277"/>
                        <a:ext cx="2000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283178" y="5410411"/>
          <a:ext cx="3143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Equation" r:id="rId17" imgW="313055" imgH="301625" progId="">
                  <p:embed/>
                </p:oleObj>
              </mc:Choice>
              <mc:Fallback>
                <p:oleObj name="Equation" r:id="rId17" imgW="313055" imgH="30162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178" y="5410411"/>
                        <a:ext cx="31432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2"/>
          <p:cNvSpPr txBox="1"/>
          <p:nvPr/>
        </p:nvSpPr>
        <p:spPr>
          <a:xfrm>
            <a:off x="611560" y="594054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95536" y="4212356"/>
            <a:ext cx="8215370" cy="172819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95536" y="5873671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95153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(2017课标全国Ⅱ,16,5分)△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的对边分别为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02969"/>
            <a:ext cx="8467200" cy="2155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解法一:由正弦定理得2sin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,即sin 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),即sin 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=sin(180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解法二:由余弦定理得2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20" kern="0" spc="50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20" kern="0" spc="50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20" kern="0" spc="50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20" kern="0" spc="50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&lt;180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30913" y="3299176"/>
          <a:ext cx="990600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Equation" r:id="rId1" imgW="1000125" imgH="593090" progId="">
                  <p:embed/>
                </p:oleObj>
              </mc:Choice>
              <mc:Fallback>
                <p:oleObj name="Equation" r:id="rId1" imgW="1000125" imgH="59309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0913" y="3299176"/>
                        <a:ext cx="990600" cy="5905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56624" y="3299176"/>
          <a:ext cx="990600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Equation" r:id="rId3" imgW="1000125" imgH="593090" progId="">
                  <p:embed/>
                </p:oleObj>
              </mc:Choice>
              <mc:Fallback>
                <p:oleObj name="Equation" r:id="rId3" imgW="1000125" imgH="59309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6624" y="3299176"/>
                        <a:ext cx="990600" cy="5905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868721" y="3299176"/>
          <a:ext cx="981074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Equation" r:id="rId5" imgW="989965" imgH="594360" progId="">
                  <p:embed/>
                </p:oleObj>
              </mc:Choice>
              <mc:Fallback>
                <p:oleObj name="Equation" r:id="rId5" imgW="989965" imgH="59436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721" y="3299176"/>
                        <a:ext cx="981074" cy="5905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60996" y="3299176"/>
          <a:ext cx="9906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Equation" r:id="rId7" imgW="1000125" imgH="593090" progId="">
                  <p:embed/>
                </p:oleObj>
              </mc:Choice>
              <mc:Fallback>
                <p:oleObj name="Equation" r:id="rId7" imgW="1000125" imgH="59309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0996" y="3299176"/>
                        <a:ext cx="99060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694133" y="394793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Equation" r:id="rId9" imgW="184785" imgH="554355" progId="">
                  <p:embed/>
                </p:oleObj>
              </mc:Choice>
              <mc:Fallback>
                <p:oleObj name="Equation" r:id="rId9" imgW="184785" imgH="55435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4133" y="394793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467544" y="485529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endParaRPr lang="zh-CN" alt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1086" y="2196133"/>
            <a:ext cx="8431394" cy="230425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57158" y="4788421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2"/>
          <p:cNvSpPr txBox="1"/>
          <p:nvPr/>
        </p:nvSpPr>
        <p:spPr>
          <a:xfrm>
            <a:off x="676800" y="586854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50" kern="0" spc="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思路分析    利用正弦定理或余弦定理将边角统一后求解.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7544" y="5724525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3955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利用正、余弦定理判断三角形的形状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34332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　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所对的边分别是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,若直线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=0平行,则△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A.锐角三角形　    B.等腰三角形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C.直角三角形　    D.等腰或者直角三角形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44645"/>
            <a:ext cx="8467200" cy="4496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解法一:由两直线平行可得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=0,由正弦定理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=0,即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∈(0,π),且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∈(0,π),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=π,即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,此时两直线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重合,不符合题意,舍去,故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是直角三角形,故选C.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解法二:由两直线平行可得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=0,由余弦定理,得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20" kern="0" spc="50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720" kern="0" spc="50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),所以(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,则两直线重合,不符合题意,故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是直角三角形,故选C.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60924" y="159361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1" imgW="184785" imgH="554355" progId="">
                  <p:embed/>
                </p:oleObj>
              </mc:Choice>
              <mc:Fallback>
                <p:oleObj name="Equation" r:id="rId1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0924" y="159361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38467" y="159361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3" imgW="184785" imgH="554355" progId="">
                  <p:embed/>
                </p:oleObj>
              </mc:Choice>
              <mc:Fallback>
                <p:oleObj name="Equation" r:id="rId3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8467" y="159361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11527" y="2220573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5" imgW="198120" imgH="560070" progId="">
                  <p:embed/>
                </p:oleObj>
              </mc:Choice>
              <mc:Fallback>
                <p:oleObj name="Equation" r:id="rId5" imgW="198120" imgH="56007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527" y="2220573"/>
                        <a:ext cx="2000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91869" y="2847528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7" imgW="198120" imgH="560070" progId="">
                  <p:embed/>
                </p:oleObj>
              </mc:Choice>
              <mc:Fallback>
                <p:oleObj name="Equation" r:id="rId7" imgW="198120" imgH="56007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1869" y="2847528"/>
                        <a:ext cx="2000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012006" y="3456525"/>
          <a:ext cx="981074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9" imgW="989965" imgH="594360" progId="">
                  <p:embed/>
                </p:oleObj>
              </mc:Choice>
              <mc:Fallback>
                <p:oleObj name="Equation" r:id="rId9" imgW="989965" imgH="59436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2006" y="3456525"/>
                        <a:ext cx="981074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0000" y="4121150"/>
          <a:ext cx="9906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11" imgW="1000125" imgH="593090" progId="">
                  <p:embed/>
                </p:oleObj>
              </mc:Choice>
              <mc:Fallback>
                <p:oleObj name="Equation" r:id="rId11" imgW="1000125" imgH="59309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00" y="4121150"/>
                        <a:ext cx="99060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539552" y="579653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endParaRPr lang="zh-CN" altLang="en-US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61086" y="5724525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8467200" cy="46080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1.三角形的面积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的三边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所对的三个内角为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,其面积为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,外接圆半径为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边上的高);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350" u="sng" kern="0" spc="-29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350" u="sng" kern="0" spc="-29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350" u="sng" kern="0" spc="-29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sin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7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60" kern="0" spc="1216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0" kern="0" spc="106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10120" y="2955410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1" imgW="184785" imgH="554355" progId="">
                  <p:embed/>
                </p:oleObj>
              </mc:Choice>
              <mc:Fallback>
                <p:oleObj name="Equation" r:id="rId1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0120" y="2955410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14644" y="3706291"/>
          <a:ext cx="171926" cy="524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3" imgW="184785" imgH="554355" progId="">
                  <p:embed/>
                </p:oleObj>
              </mc:Choice>
              <mc:Fallback>
                <p:oleObj name="Equation" r:id="rId3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644" y="3706291"/>
                        <a:ext cx="171926" cy="5248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27296" y="3706291"/>
          <a:ext cx="171926" cy="524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5" imgW="184785" imgH="554355" progId="">
                  <p:embed/>
                </p:oleObj>
              </mc:Choice>
              <mc:Fallback>
                <p:oleObj name="Equation" r:id="rId5" imgW="184785" imgH="5543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7296" y="3706291"/>
                        <a:ext cx="171926" cy="5248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08547" y="3706291"/>
          <a:ext cx="171926" cy="524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7" imgW="184785" imgH="554355" progId="">
                  <p:embed/>
                </p:oleObj>
              </mc:Choice>
              <mc:Fallback>
                <p:oleObj name="Equation" r:id="rId7" imgW="184785" imgH="55435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8547" y="3706291"/>
                        <a:ext cx="171926" cy="5248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10120" y="5020408"/>
          <a:ext cx="419099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9" imgW="419735" imgH="559435" progId="">
                  <p:embed/>
                </p:oleObj>
              </mc:Choice>
              <mc:Fallback>
                <p:oleObj name="Equation" r:id="rId9" imgW="419735" imgH="55943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0120" y="5020408"/>
                        <a:ext cx="419099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110120" y="5747243"/>
          <a:ext cx="1743074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11" imgW="1753870" imgH="348615" progId="">
                  <p:embed/>
                </p:oleObj>
              </mc:Choice>
              <mc:Fallback>
                <p:oleObj name="Equation" r:id="rId11" imgW="1753870" imgH="34861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0120" y="5747243"/>
                        <a:ext cx="1743074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853195" y="5633352"/>
          <a:ext cx="1714500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13" imgW="1726565" imgH="625475" progId="">
                  <p:embed/>
                </p:oleObj>
              </mc:Choice>
              <mc:Fallback>
                <p:oleObj name="Equation" r:id="rId13" imgW="1726565" imgH="62547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3195" y="5633352"/>
                        <a:ext cx="1714500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962001"/>
            <a:ext cx="846720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　解三角形及其应用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旧题例主题</Template>
  <TotalTime>0</TotalTime>
  <Words>3981</Words>
  <Application>WPS 演示</Application>
  <PresentationFormat>自定义</PresentationFormat>
  <Paragraphs>184</Paragraphs>
  <Slides>24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Times New Roman</vt:lpstr>
      <vt:lpstr>Arial Narrow</vt:lpstr>
      <vt:lpstr>Arial Unicode MS</vt:lpstr>
      <vt:lpstr>微软雅黑</vt:lpstr>
      <vt:lpstr>Arial Unicode MS</vt:lpstr>
      <vt:lpstr>Calibri</vt:lpstr>
      <vt:lpstr>NEU-BZ</vt:lpstr>
      <vt:lpstr>主题1</vt:lpstr>
      <vt:lpstr>高考   文数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99096</cp:lastModifiedBy>
  <cp:revision>55</cp:revision>
  <dcterms:created xsi:type="dcterms:W3CDTF">2020-02-19T07:56:44Z</dcterms:created>
  <dcterms:modified xsi:type="dcterms:W3CDTF">2020-02-19T07:56:51Z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