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2" r:id="rId3"/>
    <p:sldId id="262" r:id="rId4"/>
    <p:sldId id="265" r:id="rId6"/>
    <p:sldId id="266" r:id="rId7"/>
    <p:sldId id="269" r:id="rId8"/>
    <p:sldId id="274" r:id="rId9"/>
    <p:sldId id="275" r:id="rId10"/>
    <p:sldId id="278" r:id="rId11"/>
    <p:sldId id="279" r:id="rId12"/>
    <p:sldId id="283" r:id="rId13"/>
    <p:sldId id="285" r:id="rId14"/>
    <p:sldId id="290" r:id="rId15"/>
    <p:sldId id="291" r:id="rId16"/>
    <p:sldId id="294" r:id="rId17"/>
    <p:sldId id="295" r:id="rId18"/>
    <p:sldId id="297" r:id="rId19"/>
    <p:sldId id="300" r:id="rId20"/>
  </p:sldIdLst>
  <p:sldSz cx="9144000" cy="684022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8142" autoAdjust="0"/>
  </p:normalViewPr>
  <p:slideViewPr>
    <p:cSldViewPr>
      <p:cViewPr varScale="1">
        <p:scale>
          <a:sx n="71" d="100"/>
          <a:sy n="71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9.wmf"/><Relationship Id="rId8" Type="http://schemas.openxmlformats.org/officeDocument/2006/relationships/image" Target="../media/image18.wmf"/><Relationship Id="rId7" Type="http://schemas.openxmlformats.org/officeDocument/2006/relationships/image" Target="../media/image17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1" Type="http://schemas.openxmlformats.org/officeDocument/2006/relationships/image" Target="../media/image21.wmf"/><Relationship Id="rId10" Type="http://schemas.openxmlformats.org/officeDocument/2006/relationships/image" Target="../media/image20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0">
          <a:blip r:embed="rId2" cstate="print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静\2018\图书出版\53A\PPT课件\未标题-2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755"/>
            <a:ext cx="9217025" cy="6929486"/>
          </a:xfrm>
          <a:prstGeom prst="rect">
            <a:avLst/>
          </a:prstGeom>
          <a:noFill/>
        </p:spPr>
      </p:pic>
      <p:pic>
        <p:nvPicPr>
          <p:cNvPr id="6" name="Picture 1" descr="E:\静\2019\图书出版\53A\PPT课件\PPT插图-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196"/>
            <a:ext cx="9217025" cy="7234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" Target="../slides/slide12.xml"/><Relationship Id="rId7" Type="http://schemas.openxmlformats.org/officeDocument/2006/relationships/slide" Target="../slides/slide2.xml"/><Relationship Id="rId6" Type="http://schemas.openxmlformats.org/officeDocument/2006/relationships/image" Target="../media/image4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0" y="6475709"/>
            <a:ext cx="9144000" cy="71802"/>
          </a:xfrm>
          <a:prstGeom prst="rect">
            <a:avLst/>
          </a:prstGeom>
          <a:solidFill>
            <a:srgbClr val="CF000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7564582" y="-7651"/>
            <a:ext cx="1579418" cy="829156"/>
          </a:xfrm>
          <a:prstGeom prst="rect">
            <a:avLst/>
          </a:prstGeom>
          <a:solidFill>
            <a:srgbClr val="CF000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38" name="Picture 2" descr="E:\静\2018\图书出版\53A\PPT课件\2-0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217025" cy="6877051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 bwMode="auto">
          <a:xfrm>
            <a:off x="7827963" y="-703314"/>
            <a:ext cx="939829" cy="703313"/>
            <a:chOff x="7898668" y="1063455"/>
            <a:chExt cx="939835" cy="1025718"/>
          </a:xfrm>
        </p:grpSpPr>
        <p:sp>
          <p:nvSpPr>
            <p:cNvPr id="17" name="圆角矩形 16"/>
            <p:cNvSpPr/>
            <p:nvPr userDrawn="1"/>
          </p:nvSpPr>
          <p:spPr>
            <a:xfrm>
              <a:off x="7898668" y="1063455"/>
              <a:ext cx="920507" cy="1025718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rgbClr val="00B0F0"/>
                  </a:solidFill>
                </a:ln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7909809" y="1174982"/>
              <a:ext cx="928694" cy="7630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考点清单</a:t>
              </a:r>
              <a:endParaRPr lang="en-US" altLang="zh-CN" sz="1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8" action="ppaction://hlinksldjump"/>
                </a:rPr>
                <a:t>方法技巧</a:t>
              </a:r>
              <a:endParaRPr lang="en-US" altLang="zh-CN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32"/>
          <p:cNvGrpSpPr/>
          <p:nvPr/>
        </p:nvGrpSpPr>
        <p:grpSpPr bwMode="auto"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21" name="流程图: 终止 20"/>
            <p:cNvSpPr/>
            <p:nvPr userDrawn="1"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100000">
                  <a:srgbClr val="C00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TextBox 21"/>
            <p:cNvSpPr txBox="1"/>
            <p:nvPr userDrawn="1"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栏目索引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wmf"/><Relationship Id="rId1" Type="http://schemas.openxmlformats.org/officeDocument/2006/relationships/oleObject" Target="../embeddings/oleObject1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31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28.wmf"/><Relationship Id="rId11" Type="http://schemas.openxmlformats.org/officeDocument/2006/relationships/notesSlide" Target="../notesSlides/notesSlide12.xml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15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wmf"/><Relationship Id="rId8" Type="http://schemas.openxmlformats.org/officeDocument/2006/relationships/oleObject" Target="../embeddings/oleObject22.bin"/><Relationship Id="rId7" Type="http://schemas.openxmlformats.org/officeDocument/2006/relationships/image" Target="../media/image35.wmf"/><Relationship Id="rId6" Type="http://schemas.openxmlformats.org/officeDocument/2006/relationships/oleObject" Target="../embeddings/oleObject21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20.bin"/><Relationship Id="rId3" Type="http://schemas.openxmlformats.org/officeDocument/2006/relationships/image" Target="../media/image33.wmf"/><Relationship Id="rId2" Type="http://schemas.openxmlformats.org/officeDocument/2006/relationships/oleObject" Target="../embeddings/oleObject19.bin"/><Relationship Id="rId12" Type="http://schemas.openxmlformats.org/officeDocument/2006/relationships/notesSlide" Target="../notesSlides/notesSlide13.xml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0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4.bin"/><Relationship Id="rId25" Type="http://schemas.openxmlformats.org/officeDocument/2006/relationships/notesSlide" Target="../notesSlides/notesSlide6.xml"/><Relationship Id="rId24" Type="http://schemas.openxmlformats.org/officeDocument/2006/relationships/vmlDrawing" Target="../drawings/vmlDrawing2.vml"/><Relationship Id="rId23" Type="http://schemas.openxmlformats.org/officeDocument/2006/relationships/slideLayout" Target="../slideLayouts/slideLayout4.xml"/><Relationship Id="rId22" Type="http://schemas.openxmlformats.org/officeDocument/2006/relationships/image" Target="../media/image21.wmf"/><Relationship Id="rId21" Type="http://schemas.openxmlformats.org/officeDocument/2006/relationships/oleObject" Target="../embeddings/oleObject13.bin"/><Relationship Id="rId20" Type="http://schemas.openxmlformats.org/officeDocument/2006/relationships/image" Target="../media/image20.wmf"/><Relationship Id="rId2" Type="http://schemas.openxmlformats.org/officeDocument/2006/relationships/image" Target="../media/image11.wmf"/><Relationship Id="rId19" Type="http://schemas.openxmlformats.org/officeDocument/2006/relationships/oleObject" Target="../embeddings/oleObject12.bin"/><Relationship Id="rId18" Type="http://schemas.openxmlformats.org/officeDocument/2006/relationships/image" Target="../media/image19.wmf"/><Relationship Id="rId17" Type="http://schemas.openxmlformats.org/officeDocument/2006/relationships/oleObject" Target="../embeddings/oleObject11.bin"/><Relationship Id="rId16" Type="http://schemas.openxmlformats.org/officeDocument/2006/relationships/image" Target="../media/image18.wmf"/><Relationship Id="rId15" Type="http://schemas.openxmlformats.org/officeDocument/2006/relationships/oleObject" Target="../embeddings/oleObject10.bin"/><Relationship Id="rId14" Type="http://schemas.openxmlformats.org/officeDocument/2006/relationships/image" Target="../media/image17.wmf"/><Relationship Id="rId13" Type="http://schemas.openxmlformats.org/officeDocument/2006/relationships/oleObject" Target="../embeddings/oleObject9.bin"/><Relationship Id="rId12" Type="http://schemas.openxmlformats.org/officeDocument/2006/relationships/image" Target="../media/image16.wmf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15.wmf"/><Relationship Id="rId1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5212743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8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专题一　集合与常用逻辑用语</a:t>
            </a:r>
            <a:endParaRPr lang="en-US" altLang="zh-CN" sz="2800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algn="ctr">
              <a:lnSpc>
                <a:spcPts val="4000"/>
              </a:lnSpc>
              <a:defRPr/>
            </a:pPr>
            <a:r>
              <a:rPr lang="en-US" altLang="zh-CN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§1.1</a:t>
            </a: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　集合</a:t>
            </a:r>
            <a:endParaRPr lang="zh-CN" altLang="en-US" sz="2800" b="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高考文数</a:t>
            </a:r>
            <a:endParaRPr lang="zh-CN" altLang="en-US" sz="4000" b="1" dirty="0" smtClean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7263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解法一:由题意知,2∈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,2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∉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,2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∉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所以2∈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,2∈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,所以2∈(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而7∈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,7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∉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,7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∉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所以7∈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,7∈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,所以7∈(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综上,易知{2,7}=(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).故选B.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解法二:根据集合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的关系画出Venn图,如图所示,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所以{2,7}=(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).故选B.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250" kern="0" spc="194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03648" y="4356373"/>
            <a:ext cx="3257550" cy="161925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67544" y="6084565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endParaRPr lang="zh-CN" altLang="en-US" dirty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23528" y="6012557"/>
            <a:ext cx="8215370" cy="432048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55688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考向二　利用集合的运算结果求参数的取值范围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69296" y="1548061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例4　已知集合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|2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&lt;7},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|3&lt;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10},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-5&lt;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&lt;5},若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为非空集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合,且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∪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),则实数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的取值范围为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69296" y="2772197"/>
            <a:ext cx="8467200" cy="2094869"/>
            <a:chOff x="540000" y="720000"/>
            <a:chExt cx="8467200" cy="2094869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720000"/>
              <a:ext cx="8467200" cy="20948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　∵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={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|2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≤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&lt;7},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={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|3&lt;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≤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10},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∪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={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|2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≤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≤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10}.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∵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≠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⌀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,∴要使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⊆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∪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),只需</a:t>
              </a:r>
              <a:r>
                <a:rPr lang="zh-CN" altLang="en-US" sz="2985" kern="0" spc="3691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10"/>
                </a:spcBef>
                <a:buNone/>
              </a:pP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解得7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≤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&lt;10,∴实数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的取值范围为[7,10).</a:t>
              </a:r>
              <a:endParaRPr lang="zh-CN" altLang="en-US" dirty="0"/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4050870" y="1752173"/>
            <a:ext cx="847725" cy="6667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350" name="Equation" r:id="rId1" imgW="855980" imgH="670560" progId="Equation.DSMT4">
                    <p:embed/>
                  </p:oleObj>
                </mc:Choice>
                <mc:Fallback>
                  <p:oleObj name="Equation" r:id="rId1" imgW="855980" imgH="670560" progId="Equation.DSMT4">
                    <p:embed/>
                    <p:pic>
                      <p:nvPicPr>
                        <p:cNvPr id="0" name="Picture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50870" y="1752173"/>
                          <a:ext cx="847725" cy="66674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TextBox 2"/>
          <p:cNvSpPr txBox="1"/>
          <p:nvPr/>
        </p:nvSpPr>
        <p:spPr>
          <a:xfrm>
            <a:off x="467544" y="5148461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[7,10)</a:t>
            </a:r>
            <a:endParaRPr lang="zh-CN" altLang="en-US" dirty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7544" y="2700189"/>
            <a:ext cx="8215370" cy="2304256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23528" y="5220469"/>
            <a:ext cx="8215370" cy="432048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11560" y="1764085"/>
            <a:ext cx="8467200" cy="422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</a:t>
            </a: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集合间基本关系的判断方法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1.集合元素特征法:首先确定集合的元素是什么,弄清集合元素的特征,再利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用集合元素的特征判断集合间的关系.一般地,设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)},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)},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)若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)可推出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;(2)若由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)可推出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;(3)若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可互相推出,则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;(4)若由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)推不出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)也推不出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之间无包含关系.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2.列举法:一一列举出各集合中的元素,从元素中寻找集合间的基本关系.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3.数形结合法:利用数轴或Venn图表示两个集合,通过观察图形确定两集合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间的基本关系.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062244" y="1367588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/>
              <a:t>方法技巧</a:t>
            </a:r>
            <a:endParaRPr lang="zh-CN" altLang="en-US" sz="2400" b="1" dirty="0"/>
          </a:p>
        </p:txBody>
      </p:sp>
      <p:pic>
        <p:nvPicPr>
          <p:cNvPr id="4" name="Picture 2" descr="E:\孙军兰\PPT插图-0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47864" y="971997"/>
            <a:ext cx="3117850" cy="34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    (2020届湖北黄冈调研考试,2)集合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3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,N=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920" kern="0" spc="13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,则集合M与N的关系为</a:t>
            </a:r>
            <a:r>
              <a:rPr lang="zh-CN" altLang="en-US" sz="1150" kern="0" spc="8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⫋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⌀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212425" y="819495"/>
          <a:ext cx="2028824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Equation" r:id="rId1" imgW="2046605" imgH="651510" progId="Equation.DSMT4">
                  <p:embed/>
                </p:oleObj>
              </mc:Choice>
              <mc:Fallback>
                <p:oleObj name="Equation" r:id="rId1" imgW="2046605" imgH="65151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2425" y="819495"/>
                        <a:ext cx="2028824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1580745"/>
          <a:ext cx="2028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Equation" r:id="rId3" imgW="2046605" imgH="651510" progId="Equation.DSMT4">
                  <p:embed/>
                </p:oleObj>
              </mc:Choice>
              <mc:Fallback>
                <p:oleObj name="Equation" r:id="rId3" imgW="2046605" imgH="65151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00" y="1580745"/>
                        <a:ext cx="2028825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39552" y="2859362"/>
            <a:ext cx="8467200" cy="1641027"/>
            <a:chOff x="540000" y="720000"/>
            <a:chExt cx="8467200" cy="1641027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720000"/>
              <a:ext cx="8467200" cy="16410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    </a:t>
              </a:r>
              <a:r>
                <a:rPr lang="zh-CN" altLang="en-US" sz="201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920" kern="0" spc="13956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,N=</a:t>
              </a:r>
              <a:r>
                <a:rPr lang="zh-CN" altLang="en-US" sz="2920" kern="0" spc="16506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,由于k+1能取所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40"/>
                </a:spcBef>
                <a:buNone/>
              </a:pP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有的整数,2k只能取所有的偶数,而偶数是整数,但整数不一定是偶数,所以</a:t>
              </a:r>
              <a:br>
                <a:rPr dirty="0"/>
              </a:b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⫋</a:t>
              </a:r>
              <a:r>
                <a:rPr lang="zh-CN" altLang="en-US" sz="201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N,故选C.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655491" y="819495"/>
            <a:ext cx="2143125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20" name="Equation" r:id="rId5" imgW="2162175" imgH="650875" progId="Equation.DSMT4">
                    <p:embed/>
                  </p:oleObj>
                </mc:Choice>
                <mc:Fallback>
                  <p:oleObj name="Equation" r:id="rId5" imgW="2162175" imgH="650875" progId="Equation.DSMT4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55491" y="819495"/>
                          <a:ext cx="2143125" cy="6477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4191252" y="819495"/>
            <a:ext cx="2466975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21" name="Equation" r:id="rId7" imgW="2487930" imgH="650875" progId="Equation.DSMT4">
                    <p:embed/>
                  </p:oleObj>
                </mc:Choice>
                <mc:Fallback>
                  <p:oleObj name="Equation" r:id="rId7" imgW="2487930" imgH="650875" progId="Equation.DSMT4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91252" y="819495"/>
                          <a:ext cx="2466975" cy="6477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TextBox 2"/>
          <p:cNvSpPr txBox="1"/>
          <p:nvPr/>
        </p:nvSpPr>
        <p:spPr>
          <a:xfrm>
            <a:off x="539552" y="4932437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endParaRPr lang="zh-CN" altLang="en-US" dirty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39552" y="2844205"/>
            <a:ext cx="8215370" cy="1944216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67544" y="4932437"/>
            <a:ext cx="8215370" cy="423664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44645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0" kern="0" spc="5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一题多解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0" kern="0" spc="137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0" kern="0" spc="1412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,分析集合中的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元素知,</a:t>
            </a:r>
            <a:r>
              <a:rPr lang="zh-CN" altLang="en-US" sz="2590" kern="0" spc="-2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</a:t>
            </a:r>
            <a:r>
              <a:rPr lang="zh-CN" altLang="en-US" sz="2590" kern="0" spc="-2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,所以排除D;又π∈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,但π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∉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,所以排除A,B,故选C.</a:t>
            </a:r>
            <a:endParaRPr lang="zh-CN" altLang="en-US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0000" y="1316274"/>
            <a:ext cx="180975" cy="190500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47666" y="1092508"/>
          <a:ext cx="21050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Equation" r:id="rId2" imgW="2119630" imgH="625475" progId="Equation.DSMT4">
                  <p:embed/>
                </p:oleObj>
              </mc:Choice>
              <mc:Fallback>
                <p:oleObj name="Equation" r:id="rId2" imgW="2119630" imgH="625475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7666" y="1092508"/>
                        <a:ext cx="2105025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826868" y="1092508"/>
          <a:ext cx="2152649" cy="61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Equation" r:id="rId4" imgW="2167890" imgH="626110" progId="Equation.DSMT4">
                  <p:embed/>
                </p:oleObj>
              </mc:Choice>
              <mc:Fallback>
                <p:oleObj name="Equation" r:id="rId4" imgW="2167890" imgH="62611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868" y="1092508"/>
                        <a:ext cx="2152649" cy="6191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370699" y="1802675"/>
          <a:ext cx="2952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name="Equation" r:id="rId6" imgW="300355" imgH="554355" progId="Equation.DSMT4">
                  <p:embed/>
                </p:oleObj>
              </mc:Choice>
              <mc:Fallback>
                <p:oleObj name="Equation" r:id="rId6" imgW="300355" imgH="554355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0699" y="1802675"/>
                        <a:ext cx="2952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381717" y="1802675"/>
          <a:ext cx="2952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name="Equation" r:id="rId8" imgW="300355" imgH="554355" progId="Equation.DSMT4">
                  <p:embed/>
                </p:oleObj>
              </mc:Choice>
              <mc:Fallback>
                <p:oleObj name="Equation" r:id="rId8" imgW="300355" imgH="554355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1717" y="1802675"/>
                        <a:ext cx="2952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94063"/>
            <a:ext cx="8467200" cy="2830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　</a:t>
            </a: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利用数轴和韦恩(Venn)图解决集合问题的方法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在进行集合运算时,要尽可能地利用数形结合的思想使抽象问题直观化.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(1)离散型数集或抽象集合间的运算常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借助Venn图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求解.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(2)连续型数集的运算常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借助数轴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求解,此时要注意“端点”能否取到.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(3)利用元素与集合间的关系或集合与集合间的关系求参数范围时,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一要注</a:t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意分类讨论思想的应用,二要注意集合中元素互异性的检验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4140349"/>
            <a:ext cx="8467200" cy="13613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   (2017浙江,1,4分)已知集合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|-1&lt;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&lt;1},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|0&lt;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&lt;2},则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∪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A.(-1,2)　    B.(0,1)　    C.(-1,0)　    D.(1,2)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75" kern="0" spc="88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467992" y="5364485"/>
            <a:ext cx="8467200" cy="3764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75" kern="0" spc="88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sp>
        <p:nvSpPr>
          <p:cNvPr id="7" name="TextBox 2"/>
          <p:cNvSpPr txBox="1"/>
          <p:nvPr/>
        </p:nvSpPr>
        <p:spPr>
          <a:xfrm>
            <a:off x="467544" y="5400458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   </a:t>
            </a:r>
            <a:endParaRPr lang="zh-CN" altLang="en-US" dirty="0"/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5940549"/>
            <a:ext cx="53340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67544" y="5508501"/>
            <a:ext cx="8215370" cy="792088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44645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将集合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画在数轴上,如图,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865" kern="0" spc="3400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由图可知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∪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|-1&lt;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&lt;2}.故选A.</a:t>
            </a:r>
            <a:endParaRPr lang="zh-CN" altLang="en-US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0000" y="1588385"/>
            <a:ext cx="4810125" cy="92392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39552" y="3132237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endParaRPr lang="zh-CN" altLang="en-US" dirty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89078" y="3212629"/>
            <a:ext cx="8215370" cy="423664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2"/>
          <p:cNvSpPr txBox="1"/>
          <p:nvPr/>
        </p:nvSpPr>
        <p:spPr>
          <a:xfrm>
            <a:off x="323528" y="4068341"/>
            <a:ext cx="8467200" cy="13613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　设全集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为质数|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20},集合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的两个子集,且满足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endParaRPr lang="en-US" altLang="zh-CN" sz="2010" kern="0" dirty="0" smtClean="0">
              <a:solidFill>
                <a:srgbClr val="00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)={3,7},(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={2,19},(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)={5,17},则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75" kern="0" spc="88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sp>
        <p:nvSpPr>
          <p:cNvPr id="9" name="TextBox 2"/>
          <p:cNvSpPr txBox="1"/>
          <p:nvPr/>
        </p:nvSpPr>
        <p:spPr>
          <a:xfrm>
            <a:off x="323528" y="5004445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   </a:t>
            </a:r>
            <a:endParaRPr lang="zh-CN" altLang="en-US" dirty="0"/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5580509"/>
            <a:ext cx="59436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23528" y="5076453"/>
            <a:ext cx="8215370" cy="136815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7263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为质数|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20}={2,3,5,7,11,13,17,19},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画出Venn图,如图所示,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55" kern="0" spc="20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4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由图可知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={3,7,11,13},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={2,11,13,19},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={11,13}.</a:t>
            </a:r>
            <a:endParaRPr lang="zh-CN" altLang="en-US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3608" y="2016722"/>
            <a:ext cx="3413426" cy="2201101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39552" y="5364485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{11,13}</a:t>
            </a:r>
            <a:endParaRPr lang="zh-CN" altLang="en-US" dirty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67544" y="5436493"/>
            <a:ext cx="8215370" cy="423664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5536" y="1717421"/>
            <a:ext cx="8467200" cy="329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考点一　集合的含义与表示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1.元素与集合的关系: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属于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(用符号“∈”表示)和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不属于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(用符号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”表示).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2.集合中元素的特性: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确定性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互异性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无序性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3.集合的分类:无限集和有限集.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4.集合的表示方法: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列举法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描述法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Venn图法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5.常见数集及表示符号:</a:t>
            </a:r>
            <a:endParaRPr lang="zh-CN" altLang="en-US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467544" y="5101797"/>
          <a:ext cx="7740000" cy="1270800"/>
        </p:xfrm>
        <a:graphic>
          <a:graphicData uri="http://schemas.openxmlformats.org/drawingml/2006/table">
            <a:tbl>
              <a:tblPr/>
              <a:tblGrid>
                <a:gridCol w="1290000"/>
                <a:gridCol w="1290000"/>
                <a:gridCol w="1290000"/>
                <a:gridCol w="1290000"/>
                <a:gridCol w="1290000"/>
                <a:gridCol w="1290000"/>
              </a:tblGrid>
              <a:tr h="79920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名称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非负整数集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(自然数集)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正整数集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整数集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有理数集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实数集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符号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zh-CN" altLang="en-US" sz="1065" u="sng" kern="0" baseline="59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*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或N</a:t>
                      </a:r>
                      <a:r>
                        <a:rPr lang="zh-CN" altLang="en-US" sz="1065" u="sng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</a:t>
                      </a:r>
                      <a:endParaRPr lang="zh-CN" altLang="en-US" sz="1065" u="sng" kern="0" baseline="-1500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Z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Q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R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4" name="文本框 2"/>
          <p:cNvSpPr txBox="1"/>
          <p:nvPr/>
        </p:nvSpPr>
        <p:spPr>
          <a:xfrm>
            <a:off x="3786182" y="1404045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  <a:endParaRPr lang="zh-CN" altLang="en-US" sz="2400" b="1" dirty="0"/>
          </a:p>
        </p:txBody>
      </p:sp>
      <p:pic>
        <p:nvPicPr>
          <p:cNvPr id="5" name="Picture 1" descr="D:\成品备份\版式\2021版53A教师课件要求及模板\图片\PPT插图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82910" y="991377"/>
            <a:ext cx="3117850" cy="34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55576" y="1980109"/>
          <a:ext cx="7740000" cy="4051644"/>
        </p:xfrm>
        <a:graphic>
          <a:graphicData uri="http://schemas.openxmlformats.org/drawingml/2006/table">
            <a:tbl>
              <a:tblPr/>
              <a:tblGrid>
                <a:gridCol w="1008112"/>
                <a:gridCol w="2736304"/>
                <a:gridCol w="2060584"/>
                <a:gridCol w="1935000"/>
              </a:tblGrid>
              <a:tr h="700179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表示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  关系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    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定义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记法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Venn图示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1100021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相等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集合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与集合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中的所</a:t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有元素都相同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endParaRPr lang="zh-CN" altLang="en-US" sz="1415" i="1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790" kern="0" spc="11311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endParaRPr lang="zh-CN" altLang="en-US" sz="2790" kern="0" spc="11311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864096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子集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集合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中任意一个元素</a:t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均为集合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中的元素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⊆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或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⊇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endParaRPr lang="zh-CN" altLang="en-US" sz="1415" i="1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15" kern="0" spc="12284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endParaRPr lang="zh-CN" altLang="en-US" sz="1815" kern="0" spc="12284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127420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真子集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集合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中任意一个元素</a:t>
                      </a:r>
                      <a:br>
                        <a:rPr dirty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均为集合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中的元素,且</a:t>
                      </a:r>
                      <a:br>
                        <a:rPr dirty="0"/>
                      </a:b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中至少有一个元素不</a:t>
                      </a:r>
                      <a:br>
                        <a:rPr dirty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属于集合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endParaRPr lang="zh-CN" altLang="en-US" sz="1415" i="1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⫋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或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⫌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endParaRPr lang="zh-CN" altLang="en-US" sz="1415" i="1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940" kern="0" spc="10561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endParaRPr lang="zh-CN" altLang="en-US" sz="2940" kern="0" spc="10561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88224" y="2916213"/>
            <a:ext cx="1791000" cy="814090"/>
          </a:xfrm>
          <a:prstGeom prst="rect">
            <a:avLst/>
          </a:prstGeom>
        </p:spPr>
      </p:pic>
      <p:pic>
        <p:nvPicPr>
          <p:cNvPr id="4" name="图片 4" descr="textimage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0232" y="3924325"/>
            <a:ext cx="1791000" cy="530230"/>
          </a:xfrm>
          <a:prstGeom prst="rect">
            <a:avLst/>
          </a:prstGeom>
        </p:spPr>
      </p:pic>
      <p:pic>
        <p:nvPicPr>
          <p:cNvPr id="5" name="图片 5" descr="textimage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5004445"/>
            <a:ext cx="1714500" cy="85725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467544" y="827981"/>
            <a:ext cx="8467200" cy="428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考点二　集合间的基本关系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676800" y="1404045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40000" cy="1598399"/>
        </p:xfrm>
        <a:graphic>
          <a:graphicData uri="http://schemas.openxmlformats.org/drawingml/2006/table">
            <a:tbl>
              <a:tblPr/>
              <a:tblGrid>
                <a:gridCol w="755656"/>
                <a:gridCol w="3114344"/>
                <a:gridCol w="1935000"/>
                <a:gridCol w="1935000"/>
              </a:tblGrid>
              <a:tr h="799200">
                <a:tc rowSpan="2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空集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空集是任何集合的子</a:t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集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⌀⊆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endParaRPr lang="zh-CN" altLang="en-US" sz="1415" i="1" u="sng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799199">
                <a:tc vMerge="1"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空集是任何非空集合</a:t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的真子集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⌀⫋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endParaRPr lang="zh-CN" altLang="en-US" sz="1415" i="1" u="sng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≠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⌀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cxnSp>
        <p:nvCxnSpPr>
          <p:cNvPr id="4" name="直接连接符 3"/>
          <p:cNvCxnSpPr/>
          <p:nvPr/>
        </p:nvCxnSpPr>
        <p:spPr bwMode="auto">
          <a:xfrm>
            <a:off x="6516216" y="1260029"/>
            <a:ext cx="1944216" cy="7920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直接连接符 5"/>
          <p:cNvCxnSpPr/>
          <p:nvPr/>
        </p:nvCxnSpPr>
        <p:spPr bwMode="auto">
          <a:xfrm>
            <a:off x="6516216" y="2052117"/>
            <a:ext cx="1944216" cy="7920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TextBox 2"/>
          <p:cNvSpPr txBox="1"/>
          <p:nvPr/>
        </p:nvSpPr>
        <p:spPr>
          <a:xfrm>
            <a:off x="676800" y="313223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【知识拓展】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设有限集合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,card(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∈N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*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的子集个数是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1515" i="1" u="sng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的真子集个数是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1515" i="1" u="sng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的非空子集个数是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1515" i="1" u="sng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的非空真子集个数是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1515" i="1" u="sng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552" y="1404045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考向一　子集个数的求解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69296" y="971997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b="1" dirty="0"/>
          </a:p>
        </p:txBody>
      </p:sp>
      <p:sp>
        <p:nvSpPr>
          <p:cNvPr id="4" name="TextBox 2"/>
          <p:cNvSpPr txBox="1"/>
          <p:nvPr/>
        </p:nvSpPr>
        <p:spPr>
          <a:xfrm>
            <a:off x="539552" y="1980109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　若集合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满足{1,2}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⫋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{1,2,3,4,5},则集合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的个数为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569296" y="2628181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解法一:集合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中必含有元素1,2,至少含有3,4,5中的一个元素,所以</a:t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={1,2,3},{1,2,4},{1,2,5},{1,2,3,4},{1,2,3,5},{1,2,4,5},{1,2,3,4,5},共7个.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解法二:三个集合中都含有元素1,2,三个集合的元素同时去掉1,2,设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去掉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元素1,2后的集合为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,则问题转化为求满足条件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⌀⫋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{3,4,5}的集合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endParaRPr lang="en-US" altLang="zh-CN" sz="1515" kern="0" baseline="-1500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个数,即求集合{3,4,5}的非空子集的个数,根据公式可得集合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的个数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为2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-1=7,则集合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的个数为7.</a:t>
            </a:r>
            <a:endParaRPr lang="zh-CN" altLang="en-US" dirty="0"/>
          </a:p>
        </p:txBody>
      </p:sp>
      <p:sp>
        <p:nvSpPr>
          <p:cNvPr id="6" name="TextBox 2"/>
          <p:cNvSpPr txBox="1"/>
          <p:nvPr/>
        </p:nvSpPr>
        <p:spPr>
          <a:xfrm>
            <a:off x="539552" y="5580509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7</a:t>
            </a:r>
            <a:endParaRPr lang="zh-CN" altLang="en-US" dirty="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89078" y="2700189"/>
            <a:ext cx="8215370" cy="2880320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89078" y="5724525"/>
            <a:ext cx="8215370" cy="432048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60669"/>
            <a:ext cx="8467200" cy="30118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　(1)(2020届湖北襄阳四中8月模拟,2)若集合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0" kern="0" spc="317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=1},且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的值为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A.2　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B.-3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C.2或-3　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D.2或-3或0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(2)(2019河南顶级名校联考,13)已知集合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840" kern="0" spc="288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+1}.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,则实数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的取值范围为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107352" y="1363047"/>
          <a:ext cx="761999" cy="61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1" imgW="765810" imgH="626745" progId="Equation.DSMT4">
                  <p:embed/>
                </p:oleObj>
              </mc:Choice>
              <mc:Fallback>
                <p:oleObj name="Equation" r:id="rId1" imgW="765810" imgH="626745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07352" y="1363047"/>
                        <a:ext cx="761999" cy="6191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755682" y="3390255"/>
          <a:ext cx="600074" cy="333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3" imgW="603885" imgH="336550" progId="Equation.DSMT4">
                  <p:embed/>
                </p:oleObj>
              </mc:Choice>
              <mc:Fallback>
                <p:oleObj name="Equation" r:id="rId3" imgW="603885" imgH="33655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5682" y="3390255"/>
                        <a:ext cx="600074" cy="3333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926349"/>
            <a:ext cx="84672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考向二　利用两个集合间的关系求参数的值(取值范围)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9957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(1)∵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0" kern="0" spc="317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0" kern="0" spc="11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0" kern="0" spc="5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=1}=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=1}=</a:t>
            </a:r>
            <a:r>
              <a:rPr lang="zh-CN" altLang="en-US" sz="2820" kern="0" spc="11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</a:t>
            </a:r>
            <a:r>
              <a:rPr lang="zh-CN" altLang="en-US" sz="2515" kern="0" spc="-64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515" kern="0" spc="-11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=-3;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=1}=</a:t>
            </a:r>
            <a:r>
              <a:rPr lang="zh-CN" altLang="en-US" sz="2820" kern="0" spc="5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</a:t>
            </a:r>
            <a:r>
              <a:rPr lang="zh-CN" altLang="en-US" sz="2515" kern="0" spc="-64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15" kern="0" spc="-109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综上可知,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的值为0或-3或2,故选D.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(2)由题意得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375" kern="0" spc="33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}={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|-2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2},因为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4160" kern="0" spc="334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1,即实数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的取值范围为[-2,1].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75495" y="822378"/>
          <a:ext cx="762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name="Equation" r:id="rId1" imgW="765810" imgH="626745" progId="Equation.DSMT4">
                  <p:embed/>
                </p:oleObj>
              </mc:Choice>
              <mc:Fallback>
                <p:oleObj name="Equation" r:id="rId1" imgW="765810" imgH="626745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5495" y="822378"/>
                        <a:ext cx="762000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07839" y="1513134"/>
          <a:ext cx="5048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name="Equation" r:id="rId3" imgW="508635" imgH="624205" progId="Equation.DSMT4">
                  <p:embed/>
                </p:oleObj>
              </mc:Choice>
              <mc:Fallback>
                <p:oleObj name="Equation" r:id="rId3" imgW="508635" imgH="624205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7839" y="1513134"/>
                        <a:ext cx="504825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919636" y="1513134"/>
          <a:ext cx="428625" cy="61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name="Equation" r:id="rId5" imgW="429260" imgH="626745" progId="Equation.DSMT4">
                  <p:embed/>
                </p:oleObj>
              </mc:Choice>
              <mc:Fallback>
                <p:oleObj name="Equation" r:id="rId5" imgW="429260" imgH="626745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9636" y="1513134"/>
                        <a:ext cx="428625" cy="6191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461303" y="2636474"/>
          <a:ext cx="5048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8" name="Equation" r:id="rId7" imgW="508635" imgH="624205" progId="Equation.DSMT4">
                  <p:embed/>
                </p:oleObj>
              </mc:Choice>
              <mc:Fallback>
                <p:oleObj name="Equation" r:id="rId7" imgW="508635" imgH="624205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1303" y="2636474"/>
                        <a:ext cx="504825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285628" y="2655859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" name="Equation" r:id="rId9" imgW="242570" imgH="554355" progId="Equation.DSMT4">
                  <p:embed/>
                </p:oleObj>
              </mc:Choice>
              <mc:Fallback>
                <p:oleObj name="Equation" r:id="rId9" imgW="242570" imgH="554355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5628" y="2655859"/>
                        <a:ext cx="23812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753019" y="2655859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" name="Equation" r:id="rId11" imgW="173990" imgH="555625" progId="Equation.DSMT4">
                  <p:embed/>
                </p:oleObj>
              </mc:Choice>
              <mc:Fallback>
                <p:oleObj name="Equation" r:id="rId11" imgW="173990" imgH="555625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3019" y="2655859"/>
                        <a:ext cx="17145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461303" y="3294622"/>
          <a:ext cx="4286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1" name="Equation" r:id="rId13" imgW="429260" imgH="626745" progId="Equation.DSMT4">
                  <p:embed/>
                </p:oleObj>
              </mc:Choice>
              <mc:Fallback>
                <p:oleObj name="Equation" r:id="rId13" imgW="429260" imgH="626745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1303" y="3294622"/>
                        <a:ext cx="428625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209428" y="3314007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2" name="Equation" r:id="rId15" imgW="242570" imgH="554355" progId="Equation.DSMT4">
                  <p:embed/>
                </p:oleObj>
              </mc:Choice>
              <mc:Fallback>
                <p:oleObj name="Equation" r:id="rId15" imgW="242570" imgH="554355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9428" y="3314007"/>
                        <a:ext cx="23812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591702" y="3314007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3" name="Equation" r:id="rId17" imgW="184785" imgH="554355" progId="Equation.DSMT4">
                  <p:embed/>
                </p:oleObj>
              </mc:Choice>
              <mc:Fallback>
                <p:oleObj name="Equation" r:id="rId17" imgW="184785" imgH="554355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1702" y="3314007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709949" y="4715587"/>
          <a:ext cx="600075" cy="333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4" name="Equation" r:id="rId19" imgW="603885" imgH="336550" progId="Equation.DSMT4">
                  <p:embed/>
                </p:oleObj>
              </mc:Choice>
              <mc:Fallback>
                <p:oleObj name="Equation" r:id="rId19" imgW="603885" imgH="33655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9949" y="4715587"/>
                        <a:ext cx="600075" cy="3333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577778" y="4440738"/>
          <a:ext cx="952499" cy="10096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5" name="Equation" r:id="rId21" imgW="960120" imgH="1017905" progId="Equation.DSMT4">
                  <p:embed/>
                </p:oleObj>
              </mc:Choice>
              <mc:Fallback>
                <p:oleObj name="Equation" r:id="rId21" imgW="960120" imgH="1017905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7778" y="4440738"/>
                        <a:ext cx="952499" cy="10096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2"/>
          <p:cNvSpPr txBox="1"/>
          <p:nvPr/>
        </p:nvSpPr>
        <p:spPr>
          <a:xfrm>
            <a:off x="611560" y="5868541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(1)D　(2)[-2,1]</a:t>
            </a:r>
            <a:endParaRPr lang="zh-CN" altLang="en-US" dirty="0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67544" y="5940549"/>
            <a:ext cx="8215370" cy="432048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552" y="1332037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19552" y="1767163"/>
          <a:ext cx="7956904" cy="4677443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  <a:gridCol w="2151904"/>
              </a:tblGrid>
              <a:tr h="47160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集合的并集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集合的交集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集合的补集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738325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符号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表示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∪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endParaRPr lang="zh-CN" altLang="en-US" sz="1415" i="1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∩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endParaRPr lang="zh-CN" altLang="en-US" sz="1415" i="1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若全集为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,则集合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</a:t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补集为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1065" i="1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endParaRPr lang="zh-CN" altLang="en-US" sz="1415" i="1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132555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图形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表示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3855" kern="0" spc="9646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endParaRPr lang="zh-CN" altLang="en-US" sz="3855" kern="0" spc="9646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3855" kern="0" spc="9646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endParaRPr lang="zh-CN" altLang="en-US" sz="3855" kern="0" spc="9646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3610" kern="0" spc="10492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endParaRPr lang="zh-CN" altLang="en-US" sz="3610" kern="0" spc="10492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意义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{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|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∈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,或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∈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}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{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|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∈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,且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∈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}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{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|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∈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,且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∉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}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1659234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性质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∪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⌀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;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∪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;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∪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∪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;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∪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⇔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⊆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endParaRPr lang="zh-CN" altLang="en-US" sz="1415" i="1" u="sng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∩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⌀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⌀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∩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∩</a:t>
                      </a:r>
                      <a:br/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∩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∩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⇔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⊆</a:t>
                      </a:r>
                      <a:br/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endParaRPr lang="zh-CN" altLang="en-US" sz="1415" i="1" u="sng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∪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1065" i="1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∩</a:t>
                      </a:r>
                      <a:endParaRPr lang="en-US" altLang="zh-CN" sz="1415" kern="0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1065" i="1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⌀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1065" i="1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1065" i="1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;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1065" i="1" u="sng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∪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)=(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1065" i="1" u="sng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∩</a:t>
                      </a:r>
                      <a:endParaRPr lang="en-US" altLang="zh-CN" sz="1415" u="sng" kern="0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1065" i="1" u="sng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);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1065" i="1" u="sng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∩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)=(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1065" i="1" u="sng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  <a:br>
                        <a:rPr dirty="0"/>
                      </a:b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∪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1065" i="1" u="sng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zh-CN" altLang="en-US" sz="1415" i="1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  <a:endParaRPr lang="zh-CN" altLang="en-US" sz="1415" u="sng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4" name="图片 4" descr="textimage3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726552" y="3197629"/>
            <a:ext cx="1485408" cy="973767"/>
          </a:xfrm>
          <a:prstGeom prst="rect">
            <a:avLst/>
          </a:prstGeom>
        </p:spPr>
      </p:pic>
      <p:pic>
        <p:nvPicPr>
          <p:cNvPr id="5" name="图片 5" descr="textimage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1552" y="3197629"/>
            <a:ext cx="1494624" cy="979809"/>
          </a:xfrm>
          <a:prstGeom prst="rect">
            <a:avLst/>
          </a:prstGeom>
        </p:spPr>
      </p:pic>
      <p:pic>
        <p:nvPicPr>
          <p:cNvPr id="6" name="图片 6" descr="textimage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6552" y="3213390"/>
            <a:ext cx="1503840" cy="88428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540000" y="855688"/>
            <a:ext cx="8467200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考点三　集合的基本运算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629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【知识拓展】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集合间的关系: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交集: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;(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并集: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∪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⊇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;(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∪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⊇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2871912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b="1" dirty="0"/>
          </a:p>
        </p:txBody>
      </p:sp>
      <p:sp>
        <p:nvSpPr>
          <p:cNvPr id="4" name="TextBox 2"/>
          <p:cNvSpPr txBox="1"/>
          <p:nvPr/>
        </p:nvSpPr>
        <p:spPr>
          <a:xfrm>
            <a:off x="676800" y="3420269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考向一　集合的运算</a:t>
            </a:r>
            <a:endParaRPr lang="zh-CN" altLang="en-US" b="1" dirty="0"/>
          </a:p>
        </p:txBody>
      </p:sp>
      <p:sp>
        <p:nvSpPr>
          <p:cNvPr id="5" name="TextBox 2"/>
          <p:cNvSpPr txBox="1"/>
          <p:nvPr/>
        </p:nvSpPr>
        <p:spPr>
          <a:xfrm>
            <a:off x="676800" y="4140349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    (2019湖南重点中学摸底联考,1)已知全集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={1,2,3,4,5,6,7},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={3,4,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5},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={1,3,6},则集合{2,7}=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B.(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C.(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∪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　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∪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旧题例主题</Template>
  <TotalTime>0</TotalTime>
  <Words>3097</Words>
  <Application>WPS 演示</Application>
  <PresentationFormat>自定义</PresentationFormat>
  <Paragraphs>275</Paragraphs>
  <Slides>17</Slides>
  <Notes>16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22</vt:i4>
      </vt:variant>
      <vt:variant>
        <vt:lpstr>幻灯片标题</vt:lpstr>
      </vt:variant>
      <vt:variant>
        <vt:i4>17</vt:i4>
      </vt:variant>
    </vt:vector>
  </HeadingPairs>
  <TitlesOfParts>
    <vt:vector size="49" baseType="lpstr">
      <vt:lpstr>Arial</vt:lpstr>
      <vt:lpstr>宋体</vt:lpstr>
      <vt:lpstr>Wingdings</vt:lpstr>
      <vt:lpstr>黑体</vt:lpstr>
      <vt:lpstr>Times New Roman</vt:lpstr>
      <vt:lpstr>NEU-BZ</vt:lpstr>
      <vt:lpstr>微软雅黑</vt:lpstr>
      <vt:lpstr>Arial Unicode MS</vt:lpstr>
      <vt:lpstr>Calibri</vt:lpstr>
      <vt:lpstr>主题1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高考    文数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99096</cp:lastModifiedBy>
  <cp:revision>55</cp:revision>
  <dcterms:created xsi:type="dcterms:W3CDTF">2020-02-19T07:57:26Z</dcterms:created>
  <dcterms:modified xsi:type="dcterms:W3CDTF">2020-02-19T07:57:33Z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